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72" r:id="rId3"/>
    <p:sldMasterId id="2147483686" r:id="rId4"/>
    <p:sldMasterId id="2147483699" r:id="rId5"/>
  </p:sldMasterIdLst>
  <p:notesMasterIdLst>
    <p:notesMasterId r:id="rId28"/>
  </p:notesMasterIdLst>
  <p:sldIdLst>
    <p:sldId id="261" r:id="rId6"/>
    <p:sldId id="262" r:id="rId7"/>
    <p:sldId id="299" r:id="rId8"/>
    <p:sldId id="266" r:id="rId9"/>
    <p:sldId id="1856" r:id="rId10"/>
    <p:sldId id="1869" r:id="rId11"/>
    <p:sldId id="2145707709" r:id="rId12"/>
    <p:sldId id="2145707710" r:id="rId13"/>
    <p:sldId id="278" r:id="rId14"/>
    <p:sldId id="271" r:id="rId15"/>
    <p:sldId id="2145707711" r:id="rId16"/>
    <p:sldId id="270" r:id="rId17"/>
    <p:sldId id="285" r:id="rId18"/>
    <p:sldId id="264" r:id="rId19"/>
    <p:sldId id="2145707712" r:id="rId20"/>
    <p:sldId id="265" r:id="rId21"/>
    <p:sldId id="2145707716" r:id="rId22"/>
    <p:sldId id="2145707713" r:id="rId23"/>
    <p:sldId id="2145707714" r:id="rId24"/>
    <p:sldId id="2145707715" r:id="rId25"/>
    <p:sldId id="269" r:id="rId26"/>
    <p:sldId id="279" r:id="rId27"/>
  </p:sldIdLst>
  <p:sldSz cx="12192000" cy="6858000"/>
  <p:notesSz cx="6858000" cy="9144000"/>
  <p:embeddedFontLst>
    <p:embeddedFont>
      <p:font typeface="Open Sans" panose="020B0606030504020204" pitchFamily="34" charset="0"/>
      <p:regular r:id="rId29"/>
      <p:bold r:id="rId30"/>
      <p:italic r:id="rId31"/>
      <p:boldItalic r:id="rId32"/>
    </p:embeddedFont>
    <p:embeddedFont>
      <p:font typeface="Open Sans Light" panose="020B0306030504020204" pitchFamily="34" charset="0"/>
      <p:regular r:id="rId33"/>
      <p:italic r:id="rId34"/>
    </p:embeddedFont>
    <p:embeddedFont>
      <p:font typeface="Segoe UI" panose="020B0502040204020203"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2686" autoAdjust="0"/>
  </p:normalViewPr>
  <p:slideViewPr>
    <p:cSldViewPr snapToGrid="0">
      <p:cViewPr varScale="1">
        <p:scale>
          <a:sx n="144" d="100"/>
          <a:sy n="144" d="100"/>
        </p:scale>
        <p:origin x="138" y="13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0B725-B297-4A15-81AB-301DD987B883}"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56785-C7F0-4BD9-AA89-51B39A09EA60}" type="slidenum">
              <a:rPr lang="en-US" smtClean="0"/>
              <a:t>‹#›</a:t>
            </a:fld>
            <a:endParaRPr lang="en-US"/>
          </a:p>
        </p:txBody>
      </p:sp>
    </p:spTree>
    <p:extLst>
      <p:ext uri="{BB962C8B-B14F-4D97-AF65-F5344CB8AC3E}">
        <p14:creationId xmlns:p14="http://schemas.microsoft.com/office/powerpoint/2010/main" val="128887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https://build.fhir.org/ig/HL7/fhir-ips/StructureDefinition-Immunization-uv-ips.html</a:t>
            </a:r>
          </a:p>
        </p:txBody>
      </p:sp>
      <p:sp>
        <p:nvSpPr>
          <p:cNvPr id="4" name="Slide Number Placeholder 3"/>
          <p:cNvSpPr>
            <a:spLocks noGrp="1"/>
          </p:cNvSpPr>
          <p:nvPr>
            <p:ph type="sldNum" sz="quarter" idx="5"/>
          </p:nvPr>
        </p:nvSpPr>
        <p:spPr/>
        <p:txBody>
          <a:bodyPr/>
          <a:lstStyle/>
          <a:p>
            <a:fld id="{AB556785-C7F0-4BD9-AA89-51B39A09EA60}" type="slidenum">
              <a:rPr lang="en-US" smtClean="0"/>
              <a:t>5</a:t>
            </a:fld>
            <a:endParaRPr lang="en-US"/>
          </a:p>
        </p:txBody>
      </p:sp>
    </p:spTree>
    <p:extLst>
      <p:ext uri="{BB962C8B-B14F-4D97-AF65-F5344CB8AC3E}">
        <p14:creationId xmlns:p14="http://schemas.microsoft.com/office/powerpoint/2010/main" val="283006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56785-C7F0-4BD9-AA89-51B39A09EA60}" type="slidenum">
              <a:rPr lang="en-US" smtClean="0"/>
              <a:t>6</a:t>
            </a:fld>
            <a:endParaRPr lang="en-US"/>
          </a:p>
        </p:txBody>
      </p:sp>
    </p:spTree>
    <p:extLst>
      <p:ext uri="{BB962C8B-B14F-4D97-AF65-F5344CB8AC3E}">
        <p14:creationId xmlns:p14="http://schemas.microsoft.com/office/powerpoint/2010/main" val="110448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556785-C7F0-4BD9-AA89-51B39A09EA60}" type="slidenum">
              <a:rPr lang="en-US" smtClean="0"/>
              <a:t>21</a:t>
            </a:fld>
            <a:endParaRPr lang="en-US"/>
          </a:p>
        </p:txBody>
      </p:sp>
    </p:spTree>
    <p:extLst>
      <p:ext uri="{BB962C8B-B14F-4D97-AF65-F5344CB8AC3E}">
        <p14:creationId xmlns:p14="http://schemas.microsoft.com/office/powerpoint/2010/main" val="122150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556785-C7F0-4BD9-AA89-51B39A09EA60}" type="slidenum">
              <a:rPr lang="en-US" smtClean="0"/>
              <a:t>22</a:t>
            </a:fld>
            <a:endParaRPr lang="en-US"/>
          </a:p>
        </p:txBody>
      </p:sp>
    </p:spTree>
    <p:extLst>
      <p:ext uri="{BB962C8B-B14F-4D97-AF65-F5344CB8AC3E}">
        <p14:creationId xmlns:p14="http://schemas.microsoft.com/office/powerpoint/2010/main" val="1124808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20E364-7823-4BBA-84F8-7F691FBFE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2598055" y="1600199"/>
            <a:ext cx="8490857" cy="190976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2598055" y="3602038"/>
            <a:ext cx="849085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1520365" y="6356350"/>
            <a:ext cx="2743200" cy="365125"/>
          </a:xfrm>
        </p:spPr>
        <p:txBody>
          <a:bodyPr/>
          <a:lstStyle>
            <a:lvl1pPr algn="r">
              <a:defRPr/>
            </a:lvl1pPr>
          </a:lstStyle>
          <a:p>
            <a:fld id="{93B9FF3A-1400-4C66-B29C-6B1876BC525B}" type="datetimeFigureOut">
              <a:rPr lang="en-US" smtClean="0"/>
              <a:pPr/>
              <a:t>7/31/2024</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435791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77004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CC81-8379-452F-A9E7-EC6BA84E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32538-FB49-4168-825F-53FECEBC3FB2}"/>
              </a:ext>
            </a:extLst>
          </p:cNvPr>
          <p:cNvSpPr>
            <a:spLocks noGrp="1"/>
          </p:cNvSpPr>
          <p:nvPr>
            <p:ph idx="1"/>
          </p:nvPr>
        </p:nvSpPr>
        <p:spPr>
          <a:xfrm>
            <a:off x="5183188" y="987425"/>
            <a:ext cx="6172200" cy="4873625"/>
          </a:xfrm>
        </p:spPr>
        <p:txBody>
          <a:bodyPr/>
          <a:lstStyle>
            <a:lvl1pPr marL="685800" indent="-457200">
              <a:buFont typeface="Arial" panose="020B0604020202020204" pitchFamily="34" charset="0"/>
              <a:buChar char="•"/>
              <a:defRPr sz="3200"/>
            </a:lvl1pPr>
            <a:lvl2pPr marL="1143000" indent="-457200">
              <a:buFont typeface="Arial" panose="020B0604020202020204" pitchFamily="34" charset="0"/>
              <a:buChar char="•"/>
              <a:defRPr sz="2800"/>
            </a:lvl2pPr>
            <a:lvl3pPr marL="1485900" indent="-342900">
              <a:buFont typeface="Arial" panose="020B0604020202020204" pitchFamily="34" charset="0"/>
              <a:buChar char="•"/>
              <a:defRPr sz="2400"/>
            </a:lvl3pPr>
            <a:lvl4pPr marL="1943100" indent="-342900">
              <a:buFont typeface="Arial" panose="020B0604020202020204" pitchFamily="34" charset="0"/>
              <a:buChar char="•"/>
              <a:defRPr sz="2000"/>
            </a:lvl4pPr>
            <a:lvl5pPr marL="24003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8783700-8BC0-40FD-82B4-632C6FE2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B8588-1B08-4E07-8470-6C673212DCBC}"/>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6" name="Footer Placeholder 5">
            <a:extLst>
              <a:ext uri="{FF2B5EF4-FFF2-40B4-BE49-F238E27FC236}">
                <a16:creationId xmlns:a16="http://schemas.microsoft.com/office/drawing/2014/main" id="{48E97115-F991-4A08-8B8F-EB75835C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914A-040E-4573-B451-0B3C7633222D}"/>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7366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07AC-18FC-4246-928F-3A468E71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F418-3D1D-44E1-B5C8-BE479632C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86E84-728C-4820-89E7-D69813FA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CFE22-7D94-49C6-BD1D-E80915A1C080}"/>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6" name="Footer Placeholder 5">
            <a:extLst>
              <a:ext uri="{FF2B5EF4-FFF2-40B4-BE49-F238E27FC236}">
                <a16:creationId xmlns:a16="http://schemas.microsoft.com/office/drawing/2014/main" id="{E94B062D-2BD3-4C20-A4B0-88EEA647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3B5F-5036-4857-9606-D5EFD965A361}"/>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42480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CDE0-FEAE-4E6C-B038-F3F8B3AEF0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2598055" y="1600199"/>
            <a:ext cx="8490857" cy="1909763"/>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2598055" y="3602038"/>
            <a:ext cx="849085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1520365" y="6356350"/>
            <a:ext cx="2743200" cy="365125"/>
          </a:xfrm>
        </p:spPr>
        <p:txBody>
          <a:bodyPr/>
          <a:lstStyle>
            <a:lvl1pPr algn="r">
              <a:defRPr/>
            </a:lvl1pPr>
          </a:lstStyle>
          <a:p>
            <a:fld id="{93B9FF3A-1400-4C66-B29C-6B1876BC525B}" type="datetimeFigureOut">
              <a:rPr lang="en-US" smtClean="0"/>
              <a:pPr/>
              <a:t>7/31/2024</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4357911"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41347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1D95CA-0AC4-4E24-81D6-7607214D6A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478971" y="2209797"/>
            <a:ext cx="9100458" cy="1909763"/>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478971" y="4211636"/>
            <a:ext cx="910045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489863" y="6356350"/>
            <a:ext cx="2743200" cy="365125"/>
          </a:xfrm>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3690263"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a:xfrm>
            <a:off x="9437914" y="6356350"/>
            <a:ext cx="2420257"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12018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8141-7D36-4A55-A9EA-0CA3CDF82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8A0D8-F49C-43A6-B07D-89EA2F7BB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5964D-38A5-4D41-B101-B7DD3691AAE0}"/>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B099D072-3E50-4508-BF78-78614688B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E5A8-7D1B-48ED-B025-3502987F89A5}"/>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95694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A4C679-C6E8-4E7C-B5C2-06A588609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791121"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7911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p:txBody>
          <a:bodyPr/>
          <a:lstStyle>
            <a:lvl1pPr algn="l">
              <a:defRPr/>
            </a:lvl1pPr>
          </a:lstStyle>
          <a:p>
            <a:fld id="{D36B4717-7A1F-49AD-A875-835CE120619F}" type="slidenum">
              <a:rPr lang="en-US" smtClean="0"/>
              <a:pPr/>
              <a:t>‹#›</a:t>
            </a:fld>
            <a:endParaRPr lang="en-US"/>
          </a:p>
        </p:txBody>
      </p:sp>
    </p:spTree>
    <p:extLst>
      <p:ext uri="{BB962C8B-B14F-4D97-AF65-F5344CB8AC3E}">
        <p14:creationId xmlns:p14="http://schemas.microsoft.com/office/powerpoint/2010/main" val="338117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FE1B2B-4D9E-45CC-B7A1-E17D83148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660493" cy="2852737"/>
          </a:xfrm>
        </p:spPr>
        <p:txBody>
          <a:bodyPr anchor="b">
            <a:normAutofit/>
          </a:bodyPr>
          <a:lstStyle>
            <a:lvl1pPr>
              <a:defRPr sz="48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66049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a:xfrm>
            <a:off x="9394368" y="6356350"/>
            <a:ext cx="2420257" cy="365125"/>
          </a:xfrm>
        </p:spPr>
        <p:txBody>
          <a:bodyPr/>
          <a:lstStyle/>
          <a:p>
            <a:fld id="{D36B4717-7A1F-49AD-A875-835CE120619F}" type="slidenum">
              <a:rPr lang="en-US" smtClean="0"/>
              <a:t>‹#›</a:t>
            </a:fld>
            <a:endParaRPr lang="en-US" dirty="0"/>
          </a:p>
        </p:txBody>
      </p:sp>
    </p:spTree>
    <p:extLst>
      <p:ext uri="{BB962C8B-B14F-4D97-AF65-F5344CB8AC3E}">
        <p14:creationId xmlns:p14="http://schemas.microsoft.com/office/powerpoint/2010/main" val="150686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3DE8-0862-487D-AC3E-8F51AF3E2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CE4B0-9081-411D-A3BB-457B90A1F9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10531-B10D-4AD8-A4DB-208E21C8CF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BB0E8-CDA7-4936-8FC4-2E76D6B13FCD}"/>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6" name="Footer Placeholder 5">
            <a:extLst>
              <a:ext uri="{FF2B5EF4-FFF2-40B4-BE49-F238E27FC236}">
                <a16:creationId xmlns:a16="http://schemas.microsoft.com/office/drawing/2014/main" id="{FBC78A6B-0A8B-42E7-ACC8-1A87384D0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24577-CF93-447E-8E5D-A8423D0706D9}"/>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06728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5FF6-21D0-4CDE-9E9C-83747C3CE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F385-5D93-4F3B-A6DE-7523871AF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289C54-E3AD-484A-918A-BB741F12A1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E3016-B39C-4445-90BA-0C63C075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6C45DE-546F-4CEE-BC02-2B0F41C4D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B2CCAE-A163-4DD2-B579-6B662BC3AD7F}"/>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8" name="Footer Placeholder 7">
            <a:extLst>
              <a:ext uri="{FF2B5EF4-FFF2-40B4-BE49-F238E27FC236}">
                <a16:creationId xmlns:a16="http://schemas.microsoft.com/office/drawing/2014/main" id="{8E128E69-742E-4226-B8AB-55135A024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F36AE-5E79-42C3-8CE8-2CE5CB97AAD4}"/>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64231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909-3BEC-4D57-93F3-34FE1181A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971BA-6E90-46C5-9350-B44DBE6325E8}"/>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4" name="Footer Placeholder 3">
            <a:extLst>
              <a:ext uri="{FF2B5EF4-FFF2-40B4-BE49-F238E27FC236}">
                <a16:creationId xmlns:a16="http://schemas.microsoft.com/office/drawing/2014/main" id="{6A007294-C7A1-4371-B089-B5E5F62A0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763DB-7B19-4231-88A7-D35E03D14DB6}"/>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01021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54275-471E-4ADF-84B2-F379C88C56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B22D3D-58D6-4054-AE47-C8D97CF6EDE8}"/>
              </a:ext>
            </a:extLst>
          </p:cNvPr>
          <p:cNvSpPr>
            <a:spLocks noGrp="1"/>
          </p:cNvSpPr>
          <p:nvPr>
            <p:ph type="ctrTitle"/>
          </p:nvPr>
        </p:nvSpPr>
        <p:spPr>
          <a:xfrm>
            <a:off x="478971" y="2209797"/>
            <a:ext cx="9100458" cy="1909763"/>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2CFC920-CD8A-4196-9AC8-EB14A3D7F8E9}"/>
              </a:ext>
            </a:extLst>
          </p:cNvPr>
          <p:cNvSpPr>
            <a:spLocks noGrp="1"/>
          </p:cNvSpPr>
          <p:nvPr>
            <p:ph type="subTitle" idx="1"/>
          </p:nvPr>
        </p:nvSpPr>
        <p:spPr>
          <a:xfrm>
            <a:off x="478971" y="4211636"/>
            <a:ext cx="910045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EFAECFE-7DC7-4788-B1E7-BB9F57FDDB4B}"/>
              </a:ext>
            </a:extLst>
          </p:cNvPr>
          <p:cNvSpPr>
            <a:spLocks noGrp="1"/>
          </p:cNvSpPr>
          <p:nvPr>
            <p:ph type="dt" sz="half" idx="10"/>
          </p:nvPr>
        </p:nvSpPr>
        <p:spPr>
          <a:xfrm>
            <a:off x="489863" y="6356350"/>
            <a:ext cx="2743200" cy="365125"/>
          </a:xfrm>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2A74BEA7-37F3-4EA3-B076-75B6ED2130BF}"/>
              </a:ext>
            </a:extLst>
          </p:cNvPr>
          <p:cNvSpPr>
            <a:spLocks noGrp="1"/>
          </p:cNvSpPr>
          <p:nvPr>
            <p:ph type="ftr" sz="quarter" idx="11"/>
          </p:nvPr>
        </p:nvSpPr>
        <p:spPr>
          <a:xfrm>
            <a:off x="3690263"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628F6EE8-AE30-4B59-A4C6-57A815520FE8}"/>
              </a:ext>
            </a:extLst>
          </p:cNvPr>
          <p:cNvSpPr>
            <a:spLocks noGrp="1"/>
          </p:cNvSpPr>
          <p:nvPr>
            <p:ph type="sldNum" sz="quarter" idx="12"/>
          </p:nvPr>
        </p:nvSpPr>
        <p:spPr>
          <a:xfrm>
            <a:off x="9437914" y="6356350"/>
            <a:ext cx="2420257"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160259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1876-ACC4-4B92-ABBB-01FF75687648}"/>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3" name="Footer Placeholder 2">
            <a:extLst>
              <a:ext uri="{FF2B5EF4-FFF2-40B4-BE49-F238E27FC236}">
                <a16:creationId xmlns:a16="http://schemas.microsoft.com/office/drawing/2014/main" id="{1BDAB5E9-A930-453C-B1E5-38F100E21C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9BA8D-266F-4020-B718-A008853A7023}"/>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59361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CC81-8379-452F-A9E7-EC6BA84E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32538-FB49-4168-825F-53FECEBC3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83700-8BC0-40FD-82B4-632C6FE2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B8588-1B08-4E07-8470-6C673212DCBC}"/>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6" name="Footer Placeholder 5">
            <a:extLst>
              <a:ext uri="{FF2B5EF4-FFF2-40B4-BE49-F238E27FC236}">
                <a16:creationId xmlns:a16="http://schemas.microsoft.com/office/drawing/2014/main" id="{48E97115-F991-4A08-8B8F-EB75835C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914A-040E-4573-B451-0B3C7633222D}"/>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193445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White &amp;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07AC-18FC-4246-928F-3A468E717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F418-3D1D-44E1-B5C8-BE479632C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86E84-728C-4820-89E7-D69813FA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CFE22-7D94-49C6-BD1D-E80915A1C080}"/>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6" name="Footer Placeholder 5">
            <a:extLst>
              <a:ext uri="{FF2B5EF4-FFF2-40B4-BE49-F238E27FC236}">
                <a16:creationId xmlns:a16="http://schemas.microsoft.com/office/drawing/2014/main" id="{E94B062D-2BD3-4C20-A4B0-88EEA6479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3B5F-5036-4857-9606-D5EFD965A361}"/>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14304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7E66-4CE9-411A-BC72-2B59E3AFE61F}"/>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998BF80B-5E91-416E-A7B9-B237416D3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F22747-41FD-4EC2-A9D1-21FB55236020}"/>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5" name="Footer Placeholder 4">
            <a:extLst>
              <a:ext uri="{FF2B5EF4-FFF2-40B4-BE49-F238E27FC236}">
                <a16:creationId xmlns:a16="http://schemas.microsoft.com/office/drawing/2014/main" id="{930266BC-2916-49B2-AF86-08BC72139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1C0E3-D71A-4693-8358-5F03699E953D}"/>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406943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EB7C-4E7A-43ED-AFE6-9046FE7F7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F8F46-09AF-417A-A4E7-25108600F0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21E99-F915-4628-844C-26E04DAF5CD3}"/>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5" name="Footer Placeholder 4">
            <a:extLst>
              <a:ext uri="{FF2B5EF4-FFF2-40B4-BE49-F238E27FC236}">
                <a16:creationId xmlns:a16="http://schemas.microsoft.com/office/drawing/2014/main" id="{4E18F248-7B97-454E-82E8-0114E0300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6CB90-ADB4-4BC7-992B-6E44C2ABAFDE}"/>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7" name="Rectangle 6">
            <a:extLst>
              <a:ext uri="{FF2B5EF4-FFF2-40B4-BE49-F238E27FC236}">
                <a16:creationId xmlns:a16="http://schemas.microsoft.com/office/drawing/2014/main" id="{FDD3DAE3-1E4B-4276-A517-778FE7FCC9B6}"/>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DA2E83DC-B0D1-4D07-9B94-5CC68158A9FF}"/>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C05E12B3-A0A6-47CB-9339-75E38B56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84912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EB7C-4E7A-43ED-AFE6-9046FE7F7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BF8F46-09AF-417A-A4E7-25108600F0F5}"/>
              </a:ext>
            </a:extLst>
          </p:cNvPr>
          <p:cNvSpPr>
            <a:spLocks noGrp="1"/>
          </p:cNvSpPr>
          <p:nvPr>
            <p:ph idx="1"/>
          </p:nvPr>
        </p:nvSpPr>
        <p:spPr>
          <a:xfrm>
            <a:off x="838200" y="1825625"/>
            <a:ext cx="10515600" cy="4187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18F248-7B97-454E-82E8-0114E0300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6CB90-ADB4-4BC7-992B-6E44C2ABAFDE}"/>
              </a:ext>
            </a:extLst>
          </p:cNvPr>
          <p:cNvSpPr>
            <a:spLocks noGrp="1"/>
          </p:cNvSpPr>
          <p:nvPr>
            <p:ph type="sldNum" sz="quarter" idx="12"/>
          </p:nvPr>
        </p:nvSpPr>
        <p:spPr>
          <a:xfrm>
            <a:off x="838200" y="6356350"/>
            <a:ext cx="2743200" cy="365125"/>
          </a:xfrm>
        </p:spPr>
        <p:txBody>
          <a:bodyPr/>
          <a:lstStyle>
            <a:lvl1pPr algn="l">
              <a:defRPr/>
            </a:lvl1pPr>
          </a:lstStyle>
          <a:p>
            <a:fld id="{558A4AE2-FE20-49E0-9177-BF116C547EAA}" type="slidenum">
              <a:rPr lang="en-US" smtClean="0"/>
              <a:pPr/>
              <a:t>‹#›</a:t>
            </a:fld>
            <a:endParaRPr lang="en-US"/>
          </a:p>
        </p:txBody>
      </p:sp>
      <p:sp>
        <p:nvSpPr>
          <p:cNvPr id="7" name="Rectangle 6">
            <a:extLst>
              <a:ext uri="{FF2B5EF4-FFF2-40B4-BE49-F238E27FC236}">
                <a16:creationId xmlns:a16="http://schemas.microsoft.com/office/drawing/2014/main" id="{FDD3DAE3-1E4B-4276-A517-778FE7FCC9B6}"/>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DA2E83DC-B0D1-4D07-9B94-5CC68158A9FF}"/>
              </a:ext>
            </a:extLst>
          </p:cNvPr>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Click to edit Master title style</a:t>
            </a:r>
          </a:p>
        </p:txBody>
      </p:sp>
      <p:pic>
        <p:nvPicPr>
          <p:cNvPr id="13" name="Picture 12">
            <a:extLst>
              <a:ext uri="{FF2B5EF4-FFF2-40B4-BE49-F238E27FC236}">
                <a16:creationId xmlns:a16="http://schemas.microsoft.com/office/drawing/2014/main" id="{5870682B-9D3F-4116-B59C-F9831F53E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1765" y="6034531"/>
            <a:ext cx="1975673" cy="686944"/>
          </a:xfrm>
          <a:prstGeom prst="rect">
            <a:avLst/>
          </a:prstGeom>
        </p:spPr>
      </p:pic>
    </p:spTree>
    <p:extLst>
      <p:ext uri="{BB962C8B-B14F-4D97-AF65-F5344CB8AC3E}">
        <p14:creationId xmlns:p14="http://schemas.microsoft.com/office/powerpoint/2010/main" val="222974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C301-40EE-4625-B772-B4EBDDFFE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9405F5-6832-45FC-9EC8-9475FD670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B2DDE3-9ED0-4DA7-BDE2-E258BAC2ABB3}"/>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5" name="Footer Placeholder 4">
            <a:extLst>
              <a:ext uri="{FF2B5EF4-FFF2-40B4-BE49-F238E27FC236}">
                <a16:creationId xmlns:a16="http://schemas.microsoft.com/office/drawing/2014/main" id="{EA541B36-E0AD-4AE5-A57E-8DF1CBB25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45BB5-EE31-4E9B-9DA5-541B0196A2CB}"/>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1028540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2C98-496C-4785-9952-5641EC23D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663630-A2DC-41E2-8369-9EFB61D8B6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3060D-00B9-4EEE-8881-9FACE62710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C2F132-7F33-490A-BCB0-12DBC12D9E12}"/>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6" name="Footer Placeholder 5">
            <a:extLst>
              <a:ext uri="{FF2B5EF4-FFF2-40B4-BE49-F238E27FC236}">
                <a16:creationId xmlns:a16="http://schemas.microsoft.com/office/drawing/2014/main" id="{4E3E68A6-7F7F-40EB-9818-16B6E8068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3E71F-7166-4057-B271-BEF959A82350}"/>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8" name="Rectangle 7">
            <a:extLst>
              <a:ext uri="{FF2B5EF4-FFF2-40B4-BE49-F238E27FC236}">
                <a16:creationId xmlns:a16="http://schemas.microsoft.com/office/drawing/2014/main" id="{CB3A2B38-119E-4598-8E67-CA4F51360F0D}"/>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1D2D3794-17D8-47F3-8675-FFF023F061E8}"/>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0ED96319-9872-4843-B445-2FF705286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184851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A285-CFC3-4A43-92B1-9E7FD0E2E6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C5B36-61BE-441E-B592-08694D8F8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B43976-63A0-4FC7-B36E-D3A119E091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889A90-B6B4-433A-B226-3B19A8A88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BAD3AF-BAEA-454A-A22B-A0C585F4B4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06F96-AECA-43C8-BE2F-A62B53831590}"/>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8" name="Footer Placeholder 7">
            <a:extLst>
              <a:ext uri="{FF2B5EF4-FFF2-40B4-BE49-F238E27FC236}">
                <a16:creationId xmlns:a16="http://schemas.microsoft.com/office/drawing/2014/main" id="{09AB1C48-A724-4BFF-AFF9-267814824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99A48-862E-4CA6-9E86-26F0542B8318}"/>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10" name="Rectangle 9">
            <a:extLst>
              <a:ext uri="{FF2B5EF4-FFF2-40B4-BE49-F238E27FC236}">
                <a16:creationId xmlns:a16="http://schemas.microsoft.com/office/drawing/2014/main" id="{647B7A3A-5E39-4847-B3DA-370B9D312233}"/>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6B6FF6A-31F9-4876-BAF0-0B768F22A30A}"/>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12689CD9-FF45-46AA-B6A9-6000F12CA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3570238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1BB0-E684-4EFA-91EA-DEDA9C370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7BEE4-ADF7-4045-9C85-52AF17096A1F}"/>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4" name="Footer Placeholder 3">
            <a:extLst>
              <a:ext uri="{FF2B5EF4-FFF2-40B4-BE49-F238E27FC236}">
                <a16:creationId xmlns:a16="http://schemas.microsoft.com/office/drawing/2014/main" id="{70087A13-A549-494C-978B-94BDFD1C3A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B07F0-1F40-46AC-86AA-DEBA9EE576D0}"/>
              </a:ext>
            </a:extLst>
          </p:cNvPr>
          <p:cNvSpPr>
            <a:spLocks noGrp="1"/>
          </p:cNvSpPr>
          <p:nvPr>
            <p:ph type="sldNum" sz="quarter" idx="12"/>
          </p:nvPr>
        </p:nvSpPr>
        <p:spPr/>
        <p:txBody>
          <a:bodyPr/>
          <a:lstStyle/>
          <a:p>
            <a:fld id="{558A4AE2-FE20-49E0-9177-BF116C547EAA}" type="slidenum">
              <a:rPr lang="en-US" smtClean="0"/>
              <a:t>‹#›</a:t>
            </a:fld>
            <a:endParaRPr lang="en-US"/>
          </a:p>
        </p:txBody>
      </p:sp>
      <p:sp>
        <p:nvSpPr>
          <p:cNvPr id="6" name="Rectangle 5">
            <a:extLst>
              <a:ext uri="{FF2B5EF4-FFF2-40B4-BE49-F238E27FC236}">
                <a16:creationId xmlns:a16="http://schemas.microsoft.com/office/drawing/2014/main" id="{2E138B0A-14A9-4DA5-82C6-23634B317F94}"/>
              </a:ext>
            </a:extLst>
          </p:cNvPr>
          <p:cNvSpPr/>
          <p:nvPr userDrawn="1"/>
        </p:nvSpPr>
        <p:spPr>
          <a:xfrm>
            <a:off x="0" y="-1"/>
            <a:ext cx="12192000" cy="1825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C223823E-C531-44E1-BC20-5DB65CCA1A65}"/>
              </a:ext>
            </a:extLst>
          </p:cNvPr>
          <p:cNvSpPr txBox="1">
            <a:spLocks/>
          </p:cNvSpPr>
          <p:nvPr userDrawn="1"/>
        </p:nvSpPr>
        <p:spPr>
          <a:xfrm>
            <a:off x="838200" y="365125"/>
            <a:ext cx="961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772146A-9E2B-47A3-A46D-19C8D3120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136919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8141-7D36-4A55-A9EA-0CA3CDF82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8A0D8-F49C-43A6-B07D-89EA2F7BB7A9}"/>
              </a:ext>
            </a:extLst>
          </p:cNvPr>
          <p:cNvSpPr>
            <a:spLocks noGrp="1"/>
          </p:cNvSpPr>
          <p:nvPr>
            <p:ph idx="1"/>
          </p:nvPr>
        </p:nvSpPr>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25964D-38A5-4D41-B101-B7DD3691AAE0}"/>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B099D072-3E50-4508-BF78-78614688B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AE5A8-7D1B-48ED-B025-3502987F89A5}"/>
              </a:ext>
            </a:extLst>
          </p:cNvPr>
          <p:cNvSpPr>
            <a:spLocks noGrp="1"/>
          </p:cNvSpPr>
          <p:nvPr>
            <p:ph type="sldNum" sz="quarter" idx="12"/>
          </p:nvPr>
        </p:nvSpPr>
        <p:spPr>
          <a:xfrm>
            <a:off x="8610600" y="6356350"/>
            <a:ext cx="2478314" cy="365125"/>
          </a:xfrm>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60021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D8047-EED2-4D2E-AA51-08723A420888}"/>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A749C74E-1AEE-45CD-8F39-E1A524163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1765" y="6034531"/>
            <a:ext cx="1975673" cy="686944"/>
          </a:xfrm>
          <a:prstGeom prst="rect">
            <a:avLst/>
          </a:prstGeom>
        </p:spPr>
      </p:pic>
      <p:sp>
        <p:nvSpPr>
          <p:cNvPr id="9" name="Slide Number Placeholder 5">
            <a:extLst>
              <a:ext uri="{FF2B5EF4-FFF2-40B4-BE49-F238E27FC236}">
                <a16:creationId xmlns:a16="http://schemas.microsoft.com/office/drawing/2014/main" id="{285C9763-C058-4545-9AB8-880AEE6084E0}"/>
              </a:ext>
            </a:extLst>
          </p:cNvPr>
          <p:cNvSpPr>
            <a:spLocks noGrp="1"/>
          </p:cNvSpPr>
          <p:nvPr>
            <p:ph type="sldNum" sz="quarter" idx="12"/>
          </p:nvPr>
        </p:nvSpPr>
        <p:spPr>
          <a:xfrm>
            <a:off x="838200" y="6356350"/>
            <a:ext cx="2743200" cy="365125"/>
          </a:xfrm>
        </p:spPr>
        <p:txBody>
          <a:bodyPr/>
          <a:lstStyle>
            <a:lvl1pPr algn="l">
              <a:defRPr/>
            </a:lvl1pPr>
          </a:lstStyle>
          <a:p>
            <a:fld id="{558A4AE2-FE20-49E0-9177-BF116C547EAA}" type="slidenum">
              <a:rPr lang="en-US" smtClean="0"/>
              <a:pPr/>
              <a:t>‹#›</a:t>
            </a:fld>
            <a:endParaRPr lang="en-US"/>
          </a:p>
        </p:txBody>
      </p:sp>
    </p:spTree>
    <p:extLst>
      <p:ext uri="{BB962C8B-B14F-4D97-AF65-F5344CB8AC3E}">
        <p14:creationId xmlns:p14="http://schemas.microsoft.com/office/powerpoint/2010/main" val="1126686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EB970-5642-4D4C-928C-32A24AC0356B}"/>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3" name="Footer Placeholder 2">
            <a:extLst>
              <a:ext uri="{FF2B5EF4-FFF2-40B4-BE49-F238E27FC236}">
                <a16:creationId xmlns:a16="http://schemas.microsoft.com/office/drawing/2014/main" id="{B2DD8047-EED2-4D2E-AA51-08723A420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900E4F-2D91-44E3-BEE5-B3299231376D}"/>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106945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046E-093E-4164-BB4B-20CDB98EA300}"/>
              </a:ext>
            </a:extLst>
          </p:cNvPr>
          <p:cNvSpPr>
            <a:spLocks noGrp="1"/>
          </p:cNvSpPr>
          <p:nvPr>
            <p:ph type="title"/>
          </p:nvPr>
        </p:nvSpPr>
        <p:spPr>
          <a:xfrm>
            <a:off x="839788" y="457200"/>
            <a:ext cx="3932237" cy="1600200"/>
          </a:xfrm>
        </p:spPr>
        <p:txBody>
          <a:bodyPr anchor="ctr"/>
          <a:lstStyle>
            <a:lvl1pPr>
              <a:defRPr sz="32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C6D987A-2CDD-4059-8C93-A8A072524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89750C-7979-4E0C-B01B-8C5EDFF2E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B0C0AF0-29E2-482F-9892-68BA045CEF40}"/>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6" name="Footer Placeholder 5">
            <a:extLst>
              <a:ext uri="{FF2B5EF4-FFF2-40B4-BE49-F238E27FC236}">
                <a16:creationId xmlns:a16="http://schemas.microsoft.com/office/drawing/2014/main" id="{9545BEE7-C0DF-4BDC-A671-38404357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30AE8-9657-4CC9-8627-C0C21FA9D819}"/>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286614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0CE6-DD96-4415-955D-AFF1419C24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992DA-AA41-4DC8-922E-423D7F34A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5CA6C-48E7-4966-964A-39408D6B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2A386C-0DA7-4038-8BA7-BBC557B36A59}"/>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6" name="Footer Placeholder 5">
            <a:extLst>
              <a:ext uri="{FF2B5EF4-FFF2-40B4-BE49-F238E27FC236}">
                <a16:creationId xmlns:a16="http://schemas.microsoft.com/office/drawing/2014/main" id="{5BA54401-988D-4B89-8EE2-E61932B17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838CC-F1CE-4E0B-A81F-CDCD3C1E7EEF}"/>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1981145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5E2C-3755-4543-A315-C8C4FD90E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0947F7-F6E8-4CD1-A49C-1D6B8A0B10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D5B28-67F7-4B50-8EC7-84F592EED9E2}"/>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5" name="Footer Placeholder 4">
            <a:extLst>
              <a:ext uri="{FF2B5EF4-FFF2-40B4-BE49-F238E27FC236}">
                <a16:creationId xmlns:a16="http://schemas.microsoft.com/office/drawing/2014/main" id="{EDA79104-5919-4EED-831D-06F2918D5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D1EE0-C481-43B3-9CC5-03A1908EF411}"/>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2707048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D9FD6-6D3B-408A-B0B2-D78EF16912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AB368-FBF1-4B98-A794-08B46E4DEF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378B7-A316-43BA-A13E-BB9463A9566C}"/>
              </a:ext>
            </a:extLst>
          </p:cNvPr>
          <p:cNvSpPr>
            <a:spLocks noGrp="1"/>
          </p:cNvSpPr>
          <p:nvPr>
            <p:ph type="dt" sz="half" idx="10"/>
          </p:nvPr>
        </p:nvSpPr>
        <p:spPr/>
        <p:txBody>
          <a:bodyPr/>
          <a:lstStyle/>
          <a:p>
            <a:fld id="{A6BB90D3-06B2-49B5-89E9-70C8246DF541}" type="datetimeFigureOut">
              <a:rPr lang="en-US" smtClean="0"/>
              <a:t>7/31/2024</a:t>
            </a:fld>
            <a:endParaRPr lang="en-US"/>
          </a:p>
        </p:txBody>
      </p:sp>
      <p:sp>
        <p:nvSpPr>
          <p:cNvPr id="5" name="Footer Placeholder 4">
            <a:extLst>
              <a:ext uri="{FF2B5EF4-FFF2-40B4-BE49-F238E27FC236}">
                <a16:creationId xmlns:a16="http://schemas.microsoft.com/office/drawing/2014/main" id="{5179A6EA-01D5-4346-89D0-720E2A28F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3AF8A-791A-4CC9-A65A-9089A77E167A}"/>
              </a:ext>
            </a:extLst>
          </p:cNvPr>
          <p:cNvSpPr>
            <a:spLocks noGrp="1"/>
          </p:cNvSpPr>
          <p:nvPr>
            <p:ph type="sldNum" sz="quarter" idx="12"/>
          </p:nvPr>
        </p:nvSpPr>
        <p:spPr/>
        <p:txBody>
          <a:bodyPr/>
          <a:lstStyle/>
          <a:p>
            <a:fld id="{558A4AE2-FE20-49E0-9177-BF116C547EAA}" type="slidenum">
              <a:rPr lang="en-US" smtClean="0"/>
              <a:t>‹#›</a:t>
            </a:fld>
            <a:endParaRPr lang="en-US"/>
          </a:p>
        </p:txBody>
      </p:sp>
    </p:spTree>
    <p:extLst>
      <p:ext uri="{BB962C8B-B14F-4D97-AF65-F5344CB8AC3E}">
        <p14:creationId xmlns:p14="http://schemas.microsoft.com/office/powerpoint/2010/main" val="3641769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3EAA60-9D85-4C03-98AE-AC2D24830D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750"/>
          <a:stretch/>
        </p:blipFill>
        <p:spPr>
          <a:xfrm rot="5400000" flipH="1">
            <a:off x="0" y="0"/>
            <a:ext cx="6858000" cy="6858000"/>
          </a:xfrm>
          <a:prstGeom prst="rect">
            <a:avLst/>
          </a:prstGeom>
        </p:spPr>
      </p:pic>
      <p:sp>
        <p:nvSpPr>
          <p:cNvPr id="2" name="Title 1">
            <a:extLst>
              <a:ext uri="{FF2B5EF4-FFF2-40B4-BE49-F238E27FC236}">
                <a16:creationId xmlns:a16="http://schemas.microsoft.com/office/drawing/2014/main" id="{235D839F-D3D8-4B9E-9113-629A064D2C1D}"/>
              </a:ext>
            </a:extLst>
          </p:cNvPr>
          <p:cNvSpPr>
            <a:spLocks noGrp="1"/>
          </p:cNvSpPr>
          <p:nvPr>
            <p:ph type="ctrTitle"/>
          </p:nvPr>
        </p:nvSpPr>
        <p:spPr>
          <a:xfrm rot="5400000">
            <a:off x="6015181" y="1864014"/>
            <a:ext cx="6099466" cy="312997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28A568-74AD-436C-B12C-AB529852F73B}"/>
              </a:ext>
            </a:extLst>
          </p:cNvPr>
          <p:cNvSpPr>
            <a:spLocks noGrp="1"/>
          </p:cNvSpPr>
          <p:nvPr>
            <p:ph type="subTitle" idx="1"/>
          </p:nvPr>
        </p:nvSpPr>
        <p:spPr>
          <a:xfrm rot="5400000">
            <a:off x="3834831" y="2920388"/>
            <a:ext cx="6099468" cy="10172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583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F037-075B-4A6B-B870-805EFE83D5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12F15-304C-4772-913B-D75221382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1E629-665E-4712-AA78-00E754CDF36F}"/>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5" name="Footer Placeholder 4">
            <a:extLst>
              <a:ext uri="{FF2B5EF4-FFF2-40B4-BE49-F238E27FC236}">
                <a16:creationId xmlns:a16="http://schemas.microsoft.com/office/drawing/2014/main" id="{2FEE8BF6-BEE1-49DA-91B1-D790FFD32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00B22-FF45-4F47-B9C6-1A1020783284}"/>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3559375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C352-8DD2-4F75-86DB-45AA3CFE5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62DBA-44A2-41D1-AE2D-6292B24AA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95758-B880-4D22-8770-FA617BF7A9A3}"/>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5" name="Footer Placeholder 4">
            <a:extLst>
              <a:ext uri="{FF2B5EF4-FFF2-40B4-BE49-F238E27FC236}">
                <a16:creationId xmlns:a16="http://schemas.microsoft.com/office/drawing/2014/main" id="{14C719BD-0ECD-47F6-83BC-7830E8663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53A54-D7BF-483E-9CA7-EE31DD9A51A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2129144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4FB-D777-473D-BF13-4CF05209F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EB86F-38BA-44E1-8817-CD6DD5F59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D5587-3EE2-40CC-8523-FB5E675E94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97098-F510-4E9D-AB8A-2817A882B343}"/>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6" name="Footer Placeholder 5">
            <a:extLst>
              <a:ext uri="{FF2B5EF4-FFF2-40B4-BE49-F238E27FC236}">
                <a16:creationId xmlns:a16="http://schemas.microsoft.com/office/drawing/2014/main" id="{343A814E-0C1B-4783-B262-4DD089979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26C57-BE51-4ECF-82A3-EAB3128751D7}"/>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80131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1E20B-A15A-49D1-826B-49343DE5B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791121"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7911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p:txBody>
          <a:bodyPr/>
          <a:lstStyle>
            <a:lvl1pPr algn="l">
              <a:defRPr/>
            </a:lvl1pPr>
          </a:lstStyle>
          <a:p>
            <a:fld id="{D36B4717-7A1F-49AD-A875-835CE120619F}" type="slidenum">
              <a:rPr lang="en-US" smtClean="0"/>
              <a:pPr/>
              <a:t>‹#›</a:t>
            </a:fld>
            <a:endParaRPr lang="en-US"/>
          </a:p>
        </p:txBody>
      </p:sp>
    </p:spTree>
    <p:extLst>
      <p:ext uri="{BB962C8B-B14F-4D97-AF65-F5344CB8AC3E}">
        <p14:creationId xmlns:p14="http://schemas.microsoft.com/office/powerpoint/2010/main" val="129514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64C7-B900-4D6B-B2AB-0BFDF7D715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DF7FB-AB5B-46F9-9EC4-C6F2E7A4D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E6569-FAD7-4399-8486-C5B79F9185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4CE4A7-D603-4B84-9AFE-144B8BA7D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2DAC2-96A2-42B1-B23C-9E0B8935F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DA7E9-4AB8-493E-A618-19DA98B14644}"/>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8" name="Footer Placeholder 7">
            <a:extLst>
              <a:ext uri="{FF2B5EF4-FFF2-40B4-BE49-F238E27FC236}">
                <a16:creationId xmlns:a16="http://schemas.microsoft.com/office/drawing/2014/main" id="{0E6E4B1D-99A2-4584-978D-ABF8812084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FB3DE0-6639-4B21-BD1B-2EFE68D2F25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2463713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E689-D3DE-438A-9879-41C02251E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9AF41-B2DF-4B5A-A0F5-3C32CF2A1440}"/>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4" name="Footer Placeholder 3">
            <a:extLst>
              <a:ext uri="{FF2B5EF4-FFF2-40B4-BE49-F238E27FC236}">
                <a16:creationId xmlns:a16="http://schemas.microsoft.com/office/drawing/2014/main" id="{09846405-3415-4573-A3E5-C4204D3607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58ED7A-E0F4-4714-928C-347EFD96938D}"/>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782749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67B04-CD95-453C-B34A-11313A4B5E02}"/>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3" name="Footer Placeholder 2">
            <a:extLst>
              <a:ext uri="{FF2B5EF4-FFF2-40B4-BE49-F238E27FC236}">
                <a16:creationId xmlns:a16="http://schemas.microsoft.com/office/drawing/2014/main" id="{3DB77C05-39A8-4208-A5C6-CB71890F74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B5097-D17D-4903-82CF-4DCD910C4C5C}"/>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760930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BA32-2F92-44EE-9C6C-36C9EF056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E5048-E2FB-4983-A6F6-15F919344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2E07AF-EED9-4BB2-A5F0-BAFA37B4D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0B652-45B2-437E-9084-C0680D4F3BE7}"/>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6" name="Footer Placeholder 5">
            <a:extLst>
              <a:ext uri="{FF2B5EF4-FFF2-40B4-BE49-F238E27FC236}">
                <a16:creationId xmlns:a16="http://schemas.microsoft.com/office/drawing/2014/main" id="{B01BC678-672B-48D3-9C33-61E42B6E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76C44-0A23-49DA-9AB4-F317659F76A2}"/>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1867521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5CCB-3E51-4AD5-9516-DD1D62900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04D7-9BE7-4A0F-8FAA-2B10C9AA4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9A66A-8E78-478F-AA16-00300AE2E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8C4A7-C943-4F77-8941-53704C92ABCC}"/>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6" name="Footer Placeholder 5">
            <a:extLst>
              <a:ext uri="{FF2B5EF4-FFF2-40B4-BE49-F238E27FC236}">
                <a16:creationId xmlns:a16="http://schemas.microsoft.com/office/drawing/2014/main" id="{AEFD4DA9-3909-4588-94F8-47EEFDE8C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AB2A8-AC09-44D4-BB4A-952459105F3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3005337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59CD-4782-4884-BF7D-B6DAD8428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92C62B-7ABE-4776-B0F8-0E1904097E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AC843-82D3-4F5C-B885-AFECFDBB8ABF}"/>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5" name="Footer Placeholder 4">
            <a:extLst>
              <a:ext uri="{FF2B5EF4-FFF2-40B4-BE49-F238E27FC236}">
                <a16:creationId xmlns:a16="http://schemas.microsoft.com/office/drawing/2014/main" id="{792FF4D3-EEBA-4D10-9498-4FB6C5AE6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8421C-A9BD-49B9-B20A-39DC0D6A54CC}"/>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979221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25917-88E8-4587-A6C9-CA3FFE8560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87FCA3-4865-45D9-9877-DA2654A84B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75D46-35B5-45DF-99A4-ED87A70534FE}"/>
              </a:ext>
            </a:extLst>
          </p:cNvPr>
          <p:cNvSpPr>
            <a:spLocks noGrp="1"/>
          </p:cNvSpPr>
          <p:nvPr>
            <p:ph type="dt" sz="half" idx="10"/>
          </p:nvPr>
        </p:nvSpPr>
        <p:spPr/>
        <p:txBody>
          <a:bodyPr/>
          <a:lstStyle/>
          <a:p>
            <a:fld id="{CB132840-FD80-4A58-AC82-3BAA27BD18E7}" type="datetimeFigureOut">
              <a:rPr lang="en-US" smtClean="0"/>
              <a:t>7/31/2024</a:t>
            </a:fld>
            <a:endParaRPr lang="en-US"/>
          </a:p>
        </p:txBody>
      </p:sp>
      <p:sp>
        <p:nvSpPr>
          <p:cNvPr id="5" name="Footer Placeholder 4">
            <a:extLst>
              <a:ext uri="{FF2B5EF4-FFF2-40B4-BE49-F238E27FC236}">
                <a16:creationId xmlns:a16="http://schemas.microsoft.com/office/drawing/2014/main" id="{BB90BDA7-1624-46A8-BF4B-4B8EC2287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9B1C3-A653-4F36-BF26-5CDDFDA92679}"/>
              </a:ext>
            </a:extLst>
          </p:cNvPr>
          <p:cNvSpPr>
            <a:spLocks noGrp="1"/>
          </p:cNvSpPr>
          <p:nvPr>
            <p:ph type="sldNum" sz="quarter" idx="12"/>
          </p:nvPr>
        </p:nvSpPr>
        <p:spPr/>
        <p:txBody>
          <a:bodyPr/>
          <a:lstStyle/>
          <a:p>
            <a:fld id="{0E347944-8C4D-433E-AD34-884D378C285F}" type="slidenum">
              <a:rPr lang="en-US" smtClean="0"/>
              <a:t>‹#›</a:t>
            </a:fld>
            <a:endParaRPr lang="en-US"/>
          </a:p>
        </p:txBody>
      </p:sp>
    </p:spTree>
    <p:extLst>
      <p:ext uri="{BB962C8B-B14F-4D97-AF65-F5344CB8AC3E}">
        <p14:creationId xmlns:p14="http://schemas.microsoft.com/office/powerpoint/2010/main" val="3107657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B6F5735C-66C3-2043-B9EA-AC9F1326D6BB}"/>
              </a:ext>
            </a:extLst>
          </p:cNvPr>
          <p:cNvPicPr>
            <a:picLocks noChangeAspect="1"/>
          </p:cNvPicPr>
          <p:nvPr userDrawn="1"/>
        </p:nvPicPr>
        <p:blipFill>
          <a:blip r:embed="rId3"/>
          <a:stretch>
            <a:fillRect/>
          </a:stretch>
        </p:blipFill>
        <p:spPr>
          <a:xfrm>
            <a:off x="5778047" y="6908"/>
            <a:ext cx="3570954" cy="1323528"/>
          </a:xfrm>
          <a:prstGeom prst="rect">
            <a:avLst/>
          </a:prstGeom>
        </p:spPr>
      </p:pic>
    </p:spTree>
    <p:extLst>
      <p:ext uri="{BB962C8B-B14F-4D97-AF65-F5344CB8AC3E}">
        <p14:creationId xmlns:p14="http://schemas.microsoft.com/office/powerpoint/2010/main" val="8996043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95572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US"/>
              <a:t>Click icon to add picture</a:t>
            </a:r>
            <a:endParaRPr lang="nl-NL" dirty="0"/>
          </a:p>
        </p:txBody>
      </p:sp>
      <p:pic>
        <p:nvPicPr>
          <p:cNvPr id="22" name="Afbeelding 21">
            <a:extLst>
              <a:ext uri="{FF2B5EF4-FFF2-40B4-BE49-F238E27FC236}">
                <a16:creationId xmlns:a16="http://schemas.microsoft.com/office/drawing/2014/main" id="{D2A75865-3390-1946-86B2-5ED9765DB724}"/>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33659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7AEAD7-6E15-48FF-A062-F8D701B34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20EC50-3CA3-4846-92FB-E282CDCEE054}"/>
              </a:ext>
            </a:extLst>
          </p:cNvPr>
          <p:cNvSpPr>
            <a:spLocks noGrp="1"/>
          </p:cNvSpPr>
          <p:nvPr>
            <p:ph type="title"/>
          </p:nvPr>
        </p:nvSpPr>
        <p:spPr>
          <a:xfrm>
            <a:off x="831850" y="1709738"/>
            <a:ext cx="8660493" cy="2852737"/>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43C7F3-44D1-4FEF-A3A1-D40BB869C937}"/>
              </a:ext>
            </a:extLst>
          </p:cNvPr>
          <p:cNvSpPr>
            <a:spLocks noGrp="1"/>
          </p:cNvSpPr>
          <p:nvPr>
            <p:ph type="body" idx="1"/>
          </p:nvPr>
        </p:nvSpPr>
        <p:spPr>
          <a:xfrm>
            <a:off x="831850" y="4589463"/>
            <a:ext cx="8660493" cy="1500187"/>
          </a:xfrm>
        </p:spPr>
        <p:txBody>
          <a:bodyPr/>
          <a:lstStyle>
            <a:lvl1pPr marL="0" indent="0">
              <a:buNone/>
              <a:defRPr sz="2400">
                <a:solidFill>
                  <a:schemeClr val="bg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C0C8D79-A9D8-438B-9634-0DC7F9ACEFE2}"/>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F2D7CEC7-5D5C-4D58-9746-0D773CA4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BD644-1B4D-43B7-8849-DF2DDA7B67DB}"/>
              </a:ext>
            </a:extLst>
          </p:cNvPr>
          <p:cNvSpPr>
            <a:spLocks noGrp="1"/>
          </p:cNvSpPr>
          <p:nvPr>
            <p:ph type="sldNum" sz="quarter" idx="12"/>
          </p:nvPr>
        </p:nvSpPr>
        <p:spPr>
          <a:xfrm>
            <a:off x="9394368" y="6356350"/>
            <a:ext cx="2420257" cy="365125"/>
          </a:xfrm>
        </p:spPr>
        <p:txBody>
          <a:bodyPr/>
          <a:lstStyle/>
          <a:p>
            <a:fld id="{D36B4717-7A1F-49AD-A875-835CE120619F}" type="slidenum">
              <a:rPr lang="en-US" smtClean="0"/>
              <a:t>‹#›</a:t>
            </a:fld>
            <a:endParaRPr lang="en-US" dirty="0"/>
          </a:p>
        </p:txBody>
      </p:sp>
    </p:spTree>
    <p:extLst>
      <p:ext uri="{BB962C8B-B14F-4D97-AF65-F5344CB8AC3E}">
        <p14:creationId xmlns:p14="http://schemas.microsoft.com/office/powerpoint/2010/main" val="578340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en-US"/>
              <a:t>Click icon to add picture</a:t>
            </a:r>
            <a:endParaRPr lang="nl-NL" dirty="0"/>
          </a:p>
        </p:txBody>
      </p:sp>
    </p:spTree>
    <p:extLst>
      <p:ext uri="{BB962C8B-B14F-4D97-AF65-F5344CB8AC3E}">
        <p14:creationId xmlns:p14="http://schemas.microsoft.com/office/powerpoint/2010/main" val="41646141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14477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8" name="Afbeelding 17">
            <a:extLst>
              <a:ext uri="{FF2B5EF4-FFF2-40B4-BE49-F238E27FC236}">
                <a16:creationId xmlns:a16="http://schemas.microsoft.com/office/drawing/2014/main" id="{B375151A-CDBA-714E-9910-7F654A10FCE1}"/>
              </a:ext>
            </a:extLst>
          </p:cNvPr>
          <p:cNvPicPr>
            <a:picLocks noChangeAspect="1"/>
          </p:cNvPicPr>
          <p:nvPr userDrawn="1"/>
        </p:nvPicPr>
        <p:blipFill>
          <a:blip r:embed="rId4"/>
          <a:stretch>
            <a:fillRect/>
          </a:stretch>
        </p:blipFill>
        <p:spPr>
          <a:xfrm>
            <a:off x="5778047" y="6908"/>
            <a:ext cx="3570954" cy="1323528"/>
          </a:xfrm>
          <a:prstGeom prst="rect">
            <a:avLst/>
          </a:prstGeom>
        </p:spPr>
      </p:pic>
    </p:spTree>
    <p:extLst>
      <p:ext uri="{BB962C8B-B14F-4D97-AF65-F5344CB8AC3E}">
        <p14:creationId xmlns:p14="http://schemas.microsoft.com/office/powerpoint/2010/main" val="22023624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3199418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97752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79620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087404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Click to edit Master text styles</a:t>
            </a:r>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034916920"/>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845573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79620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3DE8-0862-487D-AC3E-8F51AF3E2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6CE4B0-9081-411D-A3BB-457B90A1F948}"/>
              </a:ext>
            </a:extLst>
          </p:cNvPr>
          <p:cNvSpPr>
            <a:spLocks noGrp="1"/>
          </p:cNvSpPr>
          <p:nvPr>
            <p:ph sz="half" idx="1"/>
          </p:nvPr>
        </p:nvSpPr>
        <p:spPr>
          <a:xfrm>
            <a:off x="838200" y="1825625"/>
            <a:ext cx="5181600" cy="435133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1510531-B10D-4AD8-A4DB-208E21C8CF1F}"/>
              </a:ext>
            </a:extLst>
          </p:cNvPr>
          <p:cNvSpPr>
            <a:spLocks noGrp="1"/>
          </p:cNvSpPr>
          <p:nvPr>
            <p:ph sz="half" idx="2"/>
          </p:nvPr>
        </p:nvSpPr>
        <p:spPr>
          <a:xfrm>
            <a:off x="6172200" y="1825625"/>
            <a:ext cx="5181600" cy="435133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56BB0E8-CDA7-4936-8FC4-2E76D6B13FCD}"/>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6" name="Footer Placeholder 5">
            <a:extLst>
              <a:ext uri="{FF2B5EF4-FFF2-40B4-BE49-F238E27FC236}">
                <a16:creationId xmlns:a16="http://schemas.microsoft.com/office/drawing/2014/main" id="{FBC78A6B-0A8B-42E7-ACC8-1A87384D0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24577-CF93-447E-8E5D-A8423D0706D9}"/>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460745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Click to edit Master text styles</a:t>
            </a:r>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82397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4125015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4178913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364216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Click to edit Master text styles</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30207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698131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008128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Click to edit Master text styles</a:t>
            </a:r>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87897925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US"/>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24838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80769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5FF6-21D0-4CDE-9E9C-83747C3CE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C9F385-5D93-4F3B-A6DE-7523871AF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289C54-E3AD-484A-918A-BB741F12A1CF}"/>
              </a:ext>
            </a:extLst>
          </p:cNvPr>
          <p:cNvSpPr>
            <a:spLocks noGrp="1"/>
          </p:cNvSpPr>
          <p:nvPr>
            <p:ph sz="half" idx="2"/>
          </p:nvPr>
        </p:nvSpPr>
        <p:spPr>
          <a:xfrm>
            <a:off x="839788" y="2505075"/>
            <a:ext cx="5157787" cy="368458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FFE3016-B39C-4445-90BA-0C63C0758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6C45DE-546F-4CEE-BC02-2B0F41C4DE4B}"/>
              </a:ext>
            </a:extLst>
          </p:cNvPr>
          <p:cNvSpPr>
            <a:spLocks noGrp="1"/>
          </p:cNvSpPr>
          <p:nvPr>
            <p:ph sz="quarter" idx="4"/>
          </p:nvPr>
        </p:nvSpPr>
        <p:spPr>
          <a:xfrm>
            <a:off x="6172200" y="2505075"/>
            <a:ext cx="5183188" cy="3684588"/>
          </a:xfrm>
        </p:spPr>
        <p:txBody>
          <a:bodyPr/>
          <a:lstStyle>
            <a:lvl1pPr marL="685800" indent="-457200">
              <a:buFont typeface="Arial" panose="020B0604020202020204" pitchFamily="34" charset="0"/>
              <a:buChar char="•"/>
              <a:defRPr/>
            </a:lvl1pPr>
            <a:lvl2pPr marL="1028700" indent="-342900">
              <a:buFont typeface="Arial" panose="020B0604020202020204" pitchFamily="34" charset="0"/>
              <a:buChar char="•"/>
              <a:defRPr/>
            </a:lvl2pPr>
            <a:lvl3pPr marL="1485900" indent="-342900">
              <a:buFont typeface="Arial" panose="020B0604020202020204" pitchFamily="34" charset="0"/>
              <a:buChar char="•"/>
              <a:defRPr/>
            </a:lvl3pPr>
            <a:lvl4pPr marL="1885950" indent="-285750">
              <a:buFont typeface="Arial" panose="020B0604020202020204" pitchFamily="34" charset="0"/>
              <a:buChar char="•"/>
              <a:defRPr/>
            </a:lvl4pPr>
            <a:lvl5pPr marL="2343150" indent="-2857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CB2CCAE-A163-4DD2-B579-6B662BC3AD7F}"/>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8" name="Footer Placeholder 7">
            <a:extLst>
              <a:ext uri="{FF2B5EF4-FFF2-40B4-BE49-F238E27FC236}">
                <a16:creationId xmlns:a16="http://schemas.microsoft.com/office/drawing/2014/main" id="{8E128E69-742E-4226-B8AB-55135A024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F36AE-5E79-42C3-8CE8-2CE5CB97AAD4}"/>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6386621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en-US"/>
              <a:t>Click to edit Master text styles</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31019838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128294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en-US"/>
              <a:t>Click to edit Master text styles</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977712969"/>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110446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53113815"/>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50631744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2086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Tree>
    <p:extLst>
      <p:ext uri="{BB962C8B-B14F-4D97-AF65-F5344CB8AC3E}">
        <p14:creationId xmlns:p14="http://schemas.microsoft.com/office/powerpoint/2010/main" val="3908631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3866999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dirty="0"/>
          </a:p>
        </p:txBody>
      </p:sp>
    </p:spTree>
    <p:extLst>
      <p:ext uri="{BB962C8B-B14F-4D97-AF65-F5344CB8AC3E}">
        <p14:creationId xmlns:p14="http://schemas.microsoft.com/office/powerpoint/2010/main" val="230482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909-3BEC-4D57-93F3-34FE1181A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9971BA-6E90-46C5-9350-B44DBE6325E8}"/>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4" name="Footer Placeholder 3">
            <a:extLst>
              <a:ext uri="{FF2B5EF4-FFF2-40B4-BE49-F238E27FC236}">
                <a16:creationId xmlns:a16="http://schemas.microsoft.com/office/drawing/2014/main" id="{6A007294-C7A1-4371-B089-B5E5F62A0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763DB-7B19-4231-88A7-D35E03D14DB6}"/>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3878645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040558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38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806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0913967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1876-ACC4-4B92-ABBB-01FF75687648}"/>
              </a:ext>
            </a:extLst>
          </p:cNvPr>
          <p:cNvSpPr>
            <a:spLocks noGrp="1"/>
          </p:cNvSpPr>
          <p:nvPr>
            <p:ph type="dt" sz="half" idx="10"/>
          </p:nvPr>
        </p:nvSpPr>
        <p:spPr/>
        <p:txBody>
          <a:bodyPr/>
          <a:lstStyle/>
          <a:p>
            <a:fld id="{93B9FF3A-1400-4C66-B29C-6B1876BC525B}" type="datetimeFigureOut">
              <a:rPr lang="en-US" smtClean="0"/>
              <a:t>7/31/2024</a:t>
            </a:fld>
            <a:endParaRPr lang="en-US"/>
          </a:p>
        </p:txBody>
      </p:sp>
      <p:sp>
        <p:nvSpPr>
          <p:cNvPr id="3" name="Footer Placeholder 2">
            <a:extLst>
              <a:ext uri="{FF2B5EF4-FFF2-40B4-BE49-F238E27FC236}">
                <a16:creationId xmlns:a16="http://schemas.microsoft.com/office/drawing/2014/main" id="{1BDAB5E9-A930-453C-B1E5-38F100E21C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9BA8D-266F-4020-B718-A008853A7023}"/>
              </a:ext>
            </a:extLst>
          </p:cNvPr>
          <p:cNvSpPr>
            <a:spLocks noGrp="1"/>
          </p:cNvSpPr>
          <p:nvPr>
            <p:ph type="sldNum" sz="quarter" idx="12"/>
          </p:nvPr>
        </p:nvSpPr>
        <p:spPr/>
        <p:txBody>
          <a:bodyPr/>
          <a:lstStyle/>
          <a:p>
            <a:fld id="{D36B4717-7A1F-49AD-A875-835CE120619F}" type="slidenum">
              <a:rPr lang="en-US" smtClean="0"/>
              <a:t>‹#›</a:t>
            </a:fld>
            <a:endParaRPr lang="en-US"/>
          </a:p>
        </p:txBody>
      </p:sp>
    </p:spTree>
    <p:extLst>
      <p:ext uri="{BB962C8B-B14F-4D97-AF65-F5344CB8AC3E}">
        <p14:creationId xmlns:p14="http://schemas.microsoft.com/office/powerpoint/2010/main" val="289809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image" Target="../media/image13.png"/><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8" Type="http://schemas.openxmlformats.org/officeDocument/2006/relationships/slideLayout" Target="../slideLayouts/slideLayout54.xml"/><Relationship Id="rId3"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D9DD1-1076-4E7B-8BA5-AFF9893A1E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D6AC4C-2521-4359-B347-132E07FED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4F7A12-FE94-4F54-B7FB-56C5FF504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F978AC-E37A-4D19-B9EC-CC2AA9B5A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64DF6ADF-7C69-4119-8270-3F29CE9BB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547F1-EC99-461F-8B26-CBEAB660D49A}"/>
              </a:ext>
            </a:extLst>
          </p:cNvPr>
          <p:cNvSpPr>
            <a:spLocks noGrp="1"/>
          </p:cNvSpPr>
          <p:nvPr>
            <p:ph type="sldNum" sz="quarter" idx="4"/>
          </p:nvPr>
        </p:nvSpPr>
        <p:spPr>
          <a:xfrm>
            <a:off x="8610600" y="6356350"/>
            <a:ext cx="24783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B4717-7A1F-49AD-A875-835CE120619F}" type="slidenum">
              <a:rPr lang="en-US" smtClean="0"/>
              <a:t>‹#›</a:t>
            </a:fld>
            <a:endParaRPr lang="en-US"/>
          </a:p>
        </p:txBody>
      </p:sp>
    </p:spTree>
    <p:extLst>
      <p:ext uri="{BB962C8B-B14F-4D97-AF65-F5344CB8AC3E}">
        <p14:creationId xmlns:p14="http://schemas.microsoft.com/office/powerpoint/2010/main" val="583970738"/>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51" r:id="rId4"/>
    <p:sldLayoutId id="2147483670"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685800" indent="-4572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1028700" indent="-3429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485900" indent="-3429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8859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3431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38C5-7A20-43B9-B0D1-6A3B038B039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D6AC4C-2521-4359-B347-132E07FED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4F7A12-FE94-4F54-B7FB-56C5FF504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F978AC-E37A-4D19-B9EC-CC2AA9B5A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9FF3A-1400-4C66-B29C-6B1876BC525B}" type="datetimeFigureOut">
              <a:rPr lang="en-US" smtClean="0"/>
              <a:t>7/31/2024</a:t>
            </a:fld>
            <a:endParaRPr lang="en-US"/>
          </a:p>
        </p:txBody>
      </p:sp>
      <p:sp>
        <p:nvSpPr>
          <p:cNvPr id="5" name="Footer Placeholder 4">
            <a:extLst>
              <a:ext uri="{FF2B5EF4-FFF2-40B4-BE49-F238E27FC236}">
                <a16:creationId xmlns:a16="http://schemas.microsoft.com/office/drawing/2014/main" id="{64DF6ADF-7C69-4119-8270-3F29CE9BB4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547F1-EC99-461F-8B26-CBEAB660D49A}"/>
              </a:ext>
            </a:extLst>
          </p:cNvPr>
          <p:cNvSpPr>
            <a:spLocks noGrp="1"/>
          </p:cNvSpPr>
          <p:nvPr>
            <p:ph type="sldNum" sz="quarter" idx="4"/>
          </p:nvPr>
        </p:nvSpPr>
        <p:spPr>
          <a:xfrm>
            <a:off x="8610600" y="6356350"/>
            <a:ext cx="24783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B4717-7A1F-49AD-A875-835CE120619F}" type="slidenum">
              <a:rPr lang="en-US" smtClean="0"/>
              <a:t>‹#›</a:t>
            </a:fld>
            <a:endParaRPr lang="en-US"/>
          </a:p>
        </p:txBody>
      </p:sp>
    </p:spTree>
    <p:extLst>
      <p:ext uri="{BB962C8B-B14F-4D97-AF65-F5344CB8AC3E}">
        <p14:creationId xmlns:p14="http://schemas.microsoft.com/office/powerpoint/2010/main" val="91454071"/>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60" r:id="rId3"/>
    <p:sldLayoutId id="2147483661" r:id="rId4"/>
    <p:sldLayoutId id="2147483669"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B41A7-0391-4512-AF23-09D131F1E409}"/>
              </a:ext>
            </a:extLst>
          </p:cNvPr>
          <p:cNvSpPr>
            <a:spLocks noGrp="1"/>
          </p:cNvSpPr>
          <p:nvPr>
            <p:ph type="title"/>
          </p:nvPr>
        </p:nvSpPr>
        <p:spPr>
          <a:xfrm>
            <a:off x="838200" y="365125"/>
            <a:ext cx="961208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BBB1B1-8305-4483-A47E-88BCC812B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5504EB-AC0A-409D-9B07-80AA0B4D2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B90D3-06B2-49B5-89E9-70C8246DF541}" type="datetimeFigureOut">
              <a:rPr lang="en-US" smtClean="0"/>
              <a:t>7/31/2024</a:t>
            </a:fld>
            <a:endParaRPr lang="en-US"/>
          </a:p>
        </p:txBody>
      </p:sp>
      <p:sp>
        <p:nvSpPr>
          <p:cNvPr id="5" name="Footer Placeholder 4">
            <a:extLst>
              <a:ext uri="{FF2B5EF4-FFF2-40B4-BE49-F238E27FC236}">
                <a16:creationId xmlns:a16="http://schemas.microsoft.com/office/drawing/2014/main" id="{38F52C1C-BD15-4446-810C-3E175B31F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3B8713-F6D3-489D-A650-48942E45A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558A4AE2-FE20-49E0-9177-BF116C547EAA}" type="slidenum">
              <a:rPr lang="en-US" smtClean="0"/>
              <a:pPr/>
              <a:t>‹#›</a:t>
            </a:fld>
            <a:endParaRPr lang="en-US"/>
          </a:p>
        </p:txBody>
      </p:sp>
      <p:pic>
        <p:nvPicPr>
          <p:cNvPr id="9" name="Picture 8">
            <a:extLst>
              <a:ext uri="{FF2B5EF4-FFF2-40B4-BE49-F238E27FC236}">
                <a16:creationId xmlns:a16="http://schemas.microsoft.com/office/drawing/2014/main" id="{66D35CD0-75E9-4571-95CD-BA9CFFF917C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78524" y="120838"/>
            <a:ext cx="1355051" cy="1583945"/>
          </a:xfrm>
          <a:prstGeom prst="rect">
            <a:avLst/>
          </a:prstGeom>
        </p:spPr>
      </p:pic>
    </p:spTree>
    <p:extLst>
      <p:ext uri="{BB962C8B-B14F-4D97-AF65-F5344CB8AC3E}">
        <p14:creationId xmlns:p14="http://schemas.microsoft.com/office/powerpoint/2010/main" val="2549276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4"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0"/>
        </a:spcBef>
        <a:buFont typeface="Arial" panose="020B0604020202020204" pitchFamily="34" charset="0"/>
        <a:buChar char="•"/>
        <a:defRPr sz="2800" kern="1200">
          <a:solidFill>
            <a:schemeClr val="tx2"/>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15D1A-C10D-438D-8EB7-FFC602BB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65407-E655-405C-9DCA-23F559BD7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482D3E-2BEB-436B-93BB-71A208F5F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32840-FD80-4A58-AC82-3BAA27BD18E7}" type="datetimeFigureOut">
              <a:rPr lang="en-US" smtClean="0"/>
              <a:t>7/31/2024</a:t>
            </a:fld>
            <a:endParaRPr lang="en-US"/>
          </a:p>
        </p:txBody>
      </p:sp>
      <p:sp>
        <p:nvSpPr>
          <p:cNvPr id="5" name="Footer Placeholder 4">
            <a:extLst>
              <a:ext uri="{FF2B5EF4-FFF2-40B4-BE49-F238E27FC236}">
                <a16:creationId xmlns:a16="http://schemas.microsoft.com/office/drawing/2014/main" id="{1632A8B0-09D4-459C-8FF4-E2648AD4F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412777-DF1F-4402-BF68-66F1C0E7D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47944-8C4D-433E-AD34-884D378C285F}" type="slidenum">
              <a:rPr lang="en-US" smtClean="0"/>
              <a:t>‹#›</a:t>
            </a:fld>
            <a:endParaRPr lang="en-US"/>
          </a:p>
        </p:txBody>
      </p:sp>
    </p:spTree>
    <p:extLst>
      <p:ext uri="{BB962C8B-B14F-4D97-AF65-F5344CB8AC3E}">
        <p14:creationId xmlns:p14="http://schemas.microsoft.com/office/powerpoint/2010/main" val="6619697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0798130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ABC5-CDA4-6884-72F0-A8329C7B508E}"/>
              </a:ext>
            </a:extLst>
          </p:cNvPr>
          <p:cNvSpPr>
            <a:spLocks noGrp="1"/>
          </p:cNvSpPr>
          <p:nvPr>
            <p:ph type="ctrTitle"/>
          </p:nvPr>
        </p:nvSpPr>
        <p:spPr/>
        <p:txBody>
          <a:bodyPr/>
          <a:lstStyle/>
          <a:p>
            <a:r>
              <a:rPr lang="en-US" dirty="0"/>
              <a:t>International Vaccine Codes</a:t>
            </a:r>
          </a:p>
        </p:txBody>
      </p:sp>
      <p:sp>
        <p:nvSpPr>
          <p:cNvPr id="3" name="Subtitle 2">
            <a:extLst>
              <a:ext uri="{FF2B5EF4-FFF2-40B4-BE49-F238E27FC236}">
                <a16:creationId xmlns:a16="http://schemas.microsoft.com/office/drawing/2014/main" id="{7CECB2E7-97E7-314E-DE77-A1C1D996ED23}"/>
              </a:ext>
            </a:extLst>
          </p:cNvPr>
          <p:cNvSpPr>
            <a:spLocks noGrp="1"/>
          </p:cNvSpPr>
          <p:nvPr>
            <p:ph type="subTitle" idx="1"/>
          </p:nvPr>
        </p:nvSpPr>
        <p:spPr/>
        <p:txBody>
          <a:bodyPr/>
          <a:lstStyle/>
          <a:p>
            <a:r>
              <a:rPr lang="en-US" dirty="0"/>
              <a:t>July 2024</a:t>
            </a:r>
          </a:p>
        </p:txBody>
      </p:sp>
    </p:spTree>
    <p:extLst>
      <p:ext uri="{BB962C8B-B14F-4D97-AF65-F5344CB8AC3E}">
        <p14:creationId xmlns:p14="http://schemas.microsoft.com/office/powerpoint/2010/main" val="381930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p:txBody>
          <a:bodyPr/>
          <a:lstStyle/>
          <a:p>
            <a:r>
              <a:rPr lang="en-US" dirty="0"/>
              <a:t>Primary Mission</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6659880" cy="4351338"/>
          </a:xfrm>
        </p:spPr>
        <p:txBody>
          <a:bodyPr/>
          <a:lstStyle/>
          <a:p>
            <a:pPr algn="l">
              <a:buFont typeface="Arial" panose="020B0604020202020204" pitchFamily="34" charset="0"/>
              <a:buChar char="•"/>
            </a:pPr>
            <a:r>
              <a:rPr lang="en-US" dirty="0">
                <a:solidFill>
                  <a:srgbClr val="333333"/>
                </a:solidFill>
                <a:highlight>
                  <a:srgbClr val="FFFFFF"/>
                </a:highlight>
                <a:latin typeface="Helvetica Neue"/>
              </a:rPr>
              <a:t>Network of Experts</a:t>
            </a:r>
          </a:p>
          <a:p>
            <a:pPr lvl="1"/>
            <a:r>
              <a:rPr lang="en-US" dirty="0">
                <a:solidFill>
                  <a:srgbClr val="333333"/>
                </a:solidFill>
                <a:highlight>
                  <a:srgbClr val="FFFFFF"/>
                </a:highlight>
                <a:latin typeface="Helvetica Neue"/>
              </a:rPr>
              <a:t>Provide peer support</a:t>
            </a:r>
          </a:p>
          <a:p>
            <a:pPr lvl="1"/>
            <a:r>
              <a:rPr lang="en-US" dirty="0">
                <a:solidFill>
                  <a:srgbClr val="333333"/>
                </a:solidFill>
                <a:highlight>
                  <a:srgbClr val="FFFFFF"/>
                </a:highlight>
                <a:latin typeface="Helvetica Neue"/>
              </a:rPr>
              <a:t>Community of practice</a:t>
            </a:r>
          </a:p>
          <a:p>
            <a:pPr algn="l">
              <a:buFont typeface="Arial" panose="020B0604020202020204" pitchFamily="34" charset="0"/>
              <a:buChar char="•"/>
            </a:pPr>
            <a:r>
              <a:rPr lang="en-US" dirty="0">
                <a:solidFill>
                  <a:srgbClr val="333333"/>
                </a:solidFill>
                <a:highlight>
                  <a:srgbClr val="FFFFFF"/>
                </a:highlight>
                <a:latin typeface="Helvetica Neue"/>
              </a:rPr>
              <a:t>Advocacy</a:t>
            </a:r>
          </a:p>
          <a:p>
            <a:pPr lvl="1"/>
            <a:r>
              <a:rPr lang="en-US" dirty="0">
                <a:solidFill>
                  <a:srgbClr val="333333"/>
                </a:solidFill>
                <a:highlight>
                  <a:srgbClr val="FFFFFF"/>
                </a:highlight>
                <a:latin typeface="Helvetica Neue"/>
              </a:rPr>
              <a:t>For code system improvements</a:t>
            </a:r>
          </a:p>
          <a:p>
            <a:pPr lvl="1"/>
            <a:r>
              <a:rPr lang="en-US" dirty="0">
                <a:solidFill>
                  <a:srgbClr val="333333"/>
                </a:solidFill>
                <a:highlight>
                  <a:srgbClr val="FFFFFF"/>
                </a:highlight>
                <a:latin typeface="Helvetica Neue"/>
              </a:rPr>
              <a:t>Accurate immunization histories</a:t>
            </a:r>
          </a:p>
          <a:p>
            <a:pPr algn="l">
              <a:buFont typeface="Arial" panose="020B0604020202020204" pitchFamily="34" charset="0"/>
              <a:buChar char="•"/>
            </a:pPr>
            <a:r>
              <a:rPr lang="en-US" dirty="0">
                <a:solidFill>
                  <a:srgbClr val="333333"/>
                </a:solidFill>
                <a:highlight>
                  <a:srgbClr val="FFFFFF"/>
                </a:highlight>
                <a:latin typeface="Helvetica Neue"/>
              </a:rPr>
              <a:t>Technical Support</a:t>
            </a:r>
          </a:p>
          <a:p>
            <a:pPr lvl="1"/>
            <a:r>
              <a:rPr lang="en-US" dirty="0">
                <a:solidFill>
                  <a:srgbClr val="333333"/>
                </a:solidFill>
                <a:highlight>
                  <a:srgbClr val="FFFFFF"/>
                </a:highlight>
                <a:latin typeface="Helvetica Neue"/>
              </a:rPr>
              <a:t>Maintain NUVA</a:t>
            </a:r>
          </a:p>
          <a:p>
            <a:pPr lvl="1"/>
            <a:r>
              <a:rPr lang="en-US" dirty="0">
                <a:solidFill>
                  <a:srgbClr val="333333"/>
                </a:solidFill>
                <a:highlight>
                  <a:srgbClr val="FFFFFF"/>
                </a:highlight>
                <a:latin typeface="Helvetica Neue"/>
              </a:rPr>
              <a:t>Map code systems</a:t>
            </a:r>
          </a:p>
          <a:p>
            <a:pPr lvl="1"/>
            <a:r>
              <a:rPr lang="en-US" dirty="0">
                <a:solidFill>
                  <a:srgbClr val="333333"/>
                </a:solidFill>
                <a:highlight>
                  <a:srgbClr val="FFFFFF"/>
                </a:highlight>
                <a:latin typeface="Helvetica Neue"/>
              </a:rPr>
              <a:t>Develop metrics and standards</a:t>
            </a:r>
          </a:p>
          <a:p>
            <a:pPr lvl="1"/>
            <a:endParaRPr lang="en-US" dirty="0">
              <a:solidFill>
                <a:srgbClr val="333333"/>
              </a:solidFill>
              <a:highlight>
                <a:srgbClr val="FFFFFF"/>
              </a:highlight>
              <a:latin typeface="Helvetica Neue"/>
            </a:endParaRPr>
          </a:p>
        </p:txBody>
      </p:sp>
      <p:pic>
        <p:nvPicPr>
          <p:cNvPr id="2" name="Picture 1" descr="A cartoon of a person shaking hands with other people&#10;&#10;Description automatically generated">
            <a:extLst>
              <a:ext uri="{FF2B5EF4-FFF2-40B4-BE49-F238E27FC236}">
                <a16:creationId xmlns:a16="http://schemas.microsoft.com/office/drawing/2014/main" id="{7F7D4C43-D424-B359-DB06-FCF047E45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783" y="527926"/>
            <a:ext cx="3885231" cy="5286753"/>
          </a:xfrm>
          <a:prstGeom prst="rect">
            <a:avLst/>
          </a:prstGeom>
        </p:spPr>
      </p:pic>
      <p:sp>
        <p:nvSpPr>
          <p:cNvPr id="3" name="Rectangle: Top Corners One Rounded and One Snipped 2">
            <a:extLst>
              <a:ext uri="{FF2B5EF4-FFF2-40B4-BE49-F238E27FC236}">
                <a16:creationId xmlns:a16="http://schemas.microsoft.com/office/drawing/2014/main" id="{B28FB9A6-F882-458A-7B46-07CC73EEDA33}"/>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367361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p:txBody>
          <a:bodyPr/>
          <a:lstStyle/>
          <a:p>
            <a:r>
              <a:rPr lang="en-US" dirty="0"/>
              <a:t>Primary Mission</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6659880" cy="4351338"/>
          </a:xfrm>
        </p:spPr>
        <p:txBody>
          <a:bodyPr/>
          <a:lstStyle/>
          <a:p>
            <a:pPr algn="l">
              <a:buFont typeface="Arial" panose="020B0604020202020204" pitchFamily="34" charset="0"/>
              <a:buChar char="•"/>
            </a:pPr>
            <a:r>
              <a:rPr lang="en-US" b="0" i="0" dirty="0">
                <a:solidFill>
                  <a:srgbClr val="333333"/>
                </a:solidFill>
                <a:effectLst/>
                <a:highlight>
                  <a:srgbClr val="FFFFFF"/>
                </a:highlight>
                <a:latin typeface="Helvetica Neue"/>
              </a:rPr>
              <a:t>Provide a place to convene</a:t>
            </a:r>
          </a:p>
          <a:p>
            <a:pPr lvl="1"/>
            <a:r>
              <a:rPr lang="en-US" dirty="0">
                <a:solidFill>
                  <a:srgbClr val="333333"/>
                </a:solidFill>
                <a:highlight>
                  <a:srgbClr val="FFFFFF"/>
                </a:highlight>
                <a:latin typeface="Helvetica Neue"/>
              </a:rPr>
              <a:t>Vaccine code experts</a:t>
            </a:r>
          </a:p>
          <a:p>
            <a:pPr lvl="1"/>
            <a:r>
              <a:rPr lang="en-US" b="0" i="0" dirty="0">
                <a:solidFill>
                  <a:srgbClr val="333333"/>
                </a:solidFill>
                <a:effectLst/>
                <a:highlight>
                  <a:srgbClr val="FFFFFF"/>
                </a:highlight>
                <a:latin typeface="Helvetica Neue"/>
              </a:rPr>
              <a:t>Vaccine code information</a:t>
            </a:r>
          </a:p>
          <a:p>
            <a:r>
              <a:rPr lang="en-US" dirty="0">
                <a:solidFill>
                  <a:srgbClr val="333333"/>
                </a:solidFill>
                <a:highlight>
                  <a:srgbClr val="FFFFFF"/>
                </a:highlight>
                <a:latin typeface="Helvetica Neue"/>
              </a:rPr>
              <a:t>Policy and program teams assume we know the answers</a:t>
            </a:r>
          </a:p>
          <a:p>
            <a:pPr lvl="1"/>
            <a:r>
              <a:rPr lang="en-US" b="0" i="0" dirty="0">
                <a:solidFill>
                  <a:srgbClr val="333333"/>
                </a:solidFill>
                <a:effectLst/>
                <a:highlight>
                  <a:srgbClr val="FFFFFF"/>
                </a:highlight>
                <a:latin typeface="Helvetica Neue"/>
              </a:rPr>
              <a:t>We need a community of practice</a:t>
            </a:r>
          </a:p>
          <a:p>
            <a:pPr lvl="1"/>
            <a:r>
              <a:rPr lang="en-US" dirty="0">
                <a:solidFill>
                  <a:srgbClr val="333333"/>
                </a:solidFill>
                <a:highlight>
                  <a:srgbClr val="FFFFFF"/>
                </a:highlight>
                <a:latin typeface="Helvetica Neue"/>
              </a:rPr>
              <a:t>We need shared knowledge and tools</a:t>
            </a:r>
          </a:p>
        </p:txBody>
      </p:sp>
      <p:pic>
        <p:nvPicPr>
          <p:cNvPr id="2" name="Picture 1" descr="A cartoon of a person shaking hands with other people&#10;&#10;Description automatically generated">
            <a:extLst>
              <a:ext uri="{FF2B5EF4-FFF2-40B4-BE49-F238E27FC236}">
                <a16:creationId xmlns:a16="http://schemas.microsoft.com/office/drawing/2014/main" id="{7F7D4C43-D424-B359-DB06-FCF047E45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850" y="150239"/>
            <a:ext cx="3203354" cy="4358902"/>
          </a:xfrm>
          <a:prstGeom prst="rect">
            <a:avLst/>
          </a:prstGeom>
        </p:spPr>
      </p:pic>
      <p:sp>
        <p:nvSpPr>
          <p:cNvPr id="3" name="Rectangle: Top Corners One Rounded and One Snipped 2">
            <a:extLst>
              <a:ext uri="{FF2B5EF4-FFF2-40B4-BE49-F238E27FC236}">
                <a16:creationId xmlns:a16="http://schemas.microsoft.com/office/drawing/2014/main" id="{E5B63099-B9C4-993C-F914-EF0BBD351622}"/>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128831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a:xfrm>
            <a:off x="838200" y="365125"/>
            <a:ext cx="5935394" cy="1815367"/>
          </a:xfrm>
        </p:spPr>
        <p:txBody>
          <a:bodyPr/>
          <a:lstStyle/>
          <a:p>
            <a:r>
              <a:rPr lang="en-US" dirty="0"/>
              <a:t>Unified Nomenclature of Vaccines (NUVA)</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2609557"/>
            <a:ext cx="7225748" cy="3567406"/>
          </a:xfrm>
        </p:spPr>
        <p:txBody>
          <a:bodyPr/>
          <a:lstStyle/>
          <a:p>
            <a:pPr algn="l">
              <a:buFont typeface="Arial" panose="020B0604020202020204" pitchFamily="34" charset="0"/>
              <a:buChar char="•"/>
            </a:pPr>
            <a:r>
              <a:rPr lang="en-US" b="0" i="0" dirty="0">
                <a:solidFill>
                  <a:srgbClr val="333333"/>
                </a:solidFill>
                <a:effectLst/>
                <a:highlight>
                  <a:srgbClr val="FFFFFF"/>
                </a:highlight>
                <a:latin typeface="Helvetica Neue"/>
              </a:rPr>
              <a:t>Holds knowledge about vaccines</a:t>
            </a:r>
          </a:p>
          <a:p>
            <a:pPr lvl="1"/>
            <a:r>
              <a:rPr lang="en-US" dirty="0">
                <a:solidFill>
                  <a:srgbClr val="333333"/>
                </a:solidFill>
                <a:highlight>
                  <a:srgbClr val="FFFFFF"/>
                </a:highlight>
                <a:latin typeface="Helvetica Neue"/>
              </a:rPr>
              <a:t>What they contain</a:t>
            </a:r>
          </a:p>
          <a:p>
            <a:pPr lvl="1"/>
            <a:r>
              <a:rPr lang="en-US" dirty="0">
                <a:solidFill>
                  <a:srgbClr val="333333"/>
                </a:solidFill>
                <a:highlight>
                  <a:srgbClr val="FFFFFF"/>
                </a:highlight>
                <a:latin typeface="Helvetica Neue"/>
              </a:rPr>
              <a:t>What diseases they prevent</a:t>
            </a:r>
          </a:p>
          <a:p>
            <a:r>
              <a:rPr lang="en-US" dirty="0">
                <a:solidFill>
                  <a:srgbClr val="333333"/>
                </a:solidFill>
                <a:highlight>
                  <a:srgbClr val="FFFFFF"/>
                </a:highlight>
                <a:latin typeface="Helvetica Neue"/>
              </a:rPr>
              <a:t>Will map common code sets to NUVA</a:t>
            </a:r>
          </a:p>
          <a:p>
            <a:pPr lvl="1"/>
            <a:r>
              <a:rPr lang="en-US" dirty="0">
                <a:solidFill>
                  <a:srgbClr val="333333"/>
                </a:solidFill>
                <a:highlight>
                  <a:srgbClr val="FFFFFF"/>
                </a:highlight>
                <a:latin typeface="Helvetica Neue"/>
              </a:rPr>
              <a:t>Gaps will be filled by new concepts</a:t>
            </a:r>
          </a:p>
          <a:p>
            <a:pPr lvl="1"/>
            <a:r>
              <a:rPr lang="en-US" dirty="0">
                <a:solidFill>
                  <a:srgbClr val="333333"/>
                </a:solidFill>
                <a:highlight>
                  <a:srgbClr val="FFFFFF"/>
                </a:highlight>
                <a:latin typeface="Helvetica Neue"/>
              </a:rPr>
              <a:t>Metrics describing code set</a:t>
            </a:r>
          </a:p>
          <a:p>
            <a:pPr lvl="1"/>
            <a:r>
              <a:rPr lang="en-US" dirty="0">
                <a:solidFill>
                  <a:srgbClr val="333333"/>
                </a:solidFill>
                <a:highlight>
                  <a:srgbClr val="FFFFFF"/>
                </a:highlight>
                <a:latin typeface="Helvetica Neue"/>
              </a:rPr>
              <a:t>Code set can be improved</a:t>
            </a:r>
          </a:p>
        </p:txBody>
      </p:sp>
      <p:sp>
        <p:nvSpPr>
          <p:cNvPr id="7" name="Rectangle: Top Corners One Rounded and One Snipped 6">
            <a:extLst>
              <a:ext uri="{FF2B5EF4-FFF2-40B4-BE49-F238E27FC236}">
                <a16:creationId xmlns:a16="http://schemas.microsoft.com/office/drawing/2014/main" id="{35CB227B-BE01-309A-679E-71B35055217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pic>
        <p:nvPicPr>
          <p:cNvPr id="3" name="Picture 2" descr="A cartoon of a person shaking hands with other people&#10;&#10;Description automatically generated">
            <a:extLst>
              <a:ext uri="{FF2B5EF4-FFF2-40B4-BE49-F238E27FC236}">
                <a16:creationId xmlns:a16="http://schemas.microsoft.com/office/drawing/2014/main" id="{52E6FD3D-A9B7-395A-D028-102AB9B0A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850" y="150239"/>
            <a:ext cx="3203354" cy="4358902"/>
          </a:xfrm>
          <a:prstGeom prst="rect">
            <a:avLst/>
          </a:prstGeom>
        </p:spPr>
      </p:pic>
    </p:spTree>
    <p:extLst>
      <p:ext uri="{BB962C8B-B14F-4D97-AF65-F5344CB8AC3E}">
        <p14:creationId xmlns:p14="http://schemas.microsoft.com/office/powerpoint/2010/main" val="4604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p:txBody>
          <a:bodyPr/>
          <a:lstStyle/>
          <a:p>
            <a:r>
              <a:rPr lang="en-US" dirty="0"/>
              <a:t>In Scope</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6659880" cy="4351338"/>
          </a:xfrm>
        </p:spPr>
        <p:txBody>
          <a:bodyPr/>
          <a:lstStyle/>
          <a:p>
            <a:r>
              <a:rPr lang="en-US" dirty="0"/>
              <a:t>Most medications are relevant for less than 3 months</a:t>
            </a:r>
          </a:p>
          <a:p>
            <a:pPr lvl="1"/>
            <a:r>
              <a:rPr lang="en-US" dirty="0"/>
              <a:t>Aspirin given 3 years ago</a:t>
            </a:r>
          </a:p>
          <a:p>
            <a:pPr lvl="1"/>
            <a:r>
              <a:rPr lang="en-US" dirty="0"/>
              <a:t>MMR given 3 years ago </a:t>
            </a:r>
          </a:p>
          <a:p>
            <a:r>
              <a:rPr lang="en-US" dirty="0"/>
              <a:t>What do you need to know to ensure this patient is protected?</a:t>
            </a:r>
          </a:p>
          <a:p>
            <a:pPr lvl="1"/>
            <a:r>
              <a:rPr lang="en-US" dirty="0"/>
              <a:t>Given at any time</a:t>
            </a:r>
          </a:p>
          <a:p>
            <a:pPr lvl="1"/>
            <a:r>
              <a:rPr lang="en-US" dirty="0"/>
              <a:t>Anywhere in the world</a:t>
            </a:r>
          </a:p>
          <a:p>
            <a:r>
              <a:rPr lang="en-US" dirty="0"/>
              <a:t>We are dedicated to supporting this long-term and global view </a:t>
            </a:r>
          </a:p>
          <a:p>
            <a:pPr lvl="1"/>
            <a:endParaRPr lang="en-US" dirty="0"/>
          </a:p>
        </p:txBody>
      </p:sp>
      <p:sp>
        <p:nvSpPr>
          <p:cNvPr id="7" name="Rectangle: Top Corners One Rounded and One Snipped 6">
            <a:extLst>
              <a:ext uri="{FF2B5EF4-FFF2-40B4-BE49-F238E27FC236}">
                <a16:creationId xmlns:a16="http://schemas.microsoft.com/office/drawing/2014/main" id="{35CB227B-BE01-309A-679E-71B35055217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pic>
        <p:nvPicPr>
          <p:cNvPr id="8" name="Picture 7">
            <a:extLst>
              <a:ext uri="{FF2B5EF4-FFF2-40B4-BE49-F238E27FC236}">
                <a16:creationId xmlns:a16="http://schemas.microsoft.com/office/drawing/2014/main" id="{623B390C-F529-C6B8-B199-8EAAC54DE18D}"/>
              </a:ext>
            </a:extLst>
          </p:cNvPr>
          <p:cNvPicPr>
            <a:picLocks noChangeAspect="1"/>
          </p:cNvPicPr>
          <p:nvPr/>
        </p:nvPicPr>
        <p:blipFill rotWithShape="1">
          <a:blip r:embed="rId2">
            <a:extLst>
              <a:ext uri="{28A0092B-C50C-407E-A947-70E740481C1C}">
                <a14:useLocalDpi xmlns:a14="http://schemas.microsoft.com/office/drawing/2010/main" val="0"/>
              </a:ext>
            </a:extLst>
          </a:blip>
          <a:srcRect l="32618"/>
          <a:stretch/>
        </p:blipFill>
        <p:spPr>
          <a:xfrm>
            <a:off x="8620268" y="180683"/>
            <a:ext cx="3283180" cy="3248317"/>
          </a:xfrm>
          <a:prstGeom prst="rect">
            <a:avLst/>
          </a:prstGeom>
        </p:spPr>
      </p:pic>
    </p:spTree>
    <p:extLst>
      <p:ext uri="{BB962C8B-B14F-4D97-AF65-F5344CB8AC3E}">
        <p14:creationId xmlns:p14="http://schemas.microsoft.com/office/powerpoint/2010/main" val="207745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p:txBody>
          <a:bodyPr/>
          <a:lstStyle/>
          <a:p>
            <a:r>
              <a:rPr lang="en-US" dirty="0"/>
              <a:t>In Scope</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6659880" cy="4351338"/>
          </a:xfrm>
        </p:spPr>
        <p:txBody>
          <a:bodyPr/>
          <a:lstStyle/>
          <a:p>
            <a:r>
              <a:rPr lang="en-US" dirty="0"/>
              <a:t>Vaccine code set management</a:t>
            </a:r>
          </a:p>
          <a:p>
            <a:r>
              <a:rPr lang="en-US" dirty="0"/>
              <a:t>National and universal code sets</a:t>
            </a:r>
          </a:p>
          <a:p>
            <a:r>
              <a:rPr lang="en-US" dirty="0"/>
              <a:t>Technical and detailed level codes</a:t>
            </a:r>
          </a:p>
          <a:p>
            <a:r>
              <a:rPr lang="en-US" dirty="0"/>
              <a:t>Lifetime vaccination records</a:t>
            </a:r>
          </a:p>
          <a:p>
            <a:r>
              <a:rPr lang="en-US" dirty="0"/>
              <a:t>Emergency and clinical trial vaccinations</a:t>
            </a:r>
          </a:p>
        </p:txBody>
      </p:sp>
      <p:sp>
        <p:nvSpPr>
          <p:cNvPr id="7" name="Rectangle: Top Corners One Rounded and One Snipped 6">
            <a:extLst>
              <a:ext uri="{FF2B5EF4-FFF2-40B4-BE49-F238E27FC236}">
                <a16:creationId xmlns:a16="http://schemas.microsoft.com/office/drawing/2014/main" id="{35CB227B-BE01-309A-679E-71B35055217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pic>
        <p:nvPicPr>
          <p:cNvPr id="8" name="Picture 7">
            <a:extLst>
              <a:ext uri="{FF2B5EF4-FFF2-40B4-BE49-F238E27FC236}">
                <a16:creationId xmlns:a16="http://schemas.microsoft.com/office/drawing/2014/main" id="{623B390C-F529-C6B8-B199-8EAAC54DE18D}"/>
              </a:ext>
            </a:extLst>
          </p:cNvPr>
          <p:cNvPicPr>
            <a:picLocks noChangeAspect="1"/>
          </p:cNvPicPr>
          <p:nvPr/>
        </p:nvPicPr>
        <p:blipFill rotWithShape="1">
          <a:blip r:embed="rId2">
            <a:extLst>
              <a:ext uri="{28A0092B-C50C-407E-A947-70E740481C1C}">
                <a14:useLocalDpi xmlns:a14="http://schemas.microsoft.com/office/drawing/2010/main" val="0"/>
              </a:ext>
            </a:extLst>
          </a:blip>
          <a:srcRect l="32618"/>
          <a:stretch/>
        </p:blipFill>
        <p:spPr>
          <a:xfrm>
            <a:off x="8620268" y="180683"/>
            <a:ext cx="3283180" cy="3248317"/>
          </a:xfrm>
          <a:prstGeom prst="rect">
            <a:avLst/>
          </a:prstGeom>
        </p:spPr>
      </p:pic>
    </p:spTree>
    <p:extLst>
      <p:ext uri="{BB962C8B-B14F-4D97-AF65-F5344CB8AC3E}">
        <p14:creationId xmlns:p14="http://schemas.microsoft.com/office/powerpoint/2010/main" val="350331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a:xfrm>
            <a:off x="838200" y="365125"/>
            <a:ext cx="7437783" cy="1325563"/>
          </a:xfrm>
        </p:spPr>
        <p:txBody>
          <a:bodyPr/>
          <a:lstStyle/>
          <a:p>
            <a:r>
              <a:rPr lang="en-US" dirty="0"/>
              <a:t>Related, but Not In Scope</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6659880" cy="4351338"/>
          </a:xfrm>
        </p:spPr>
        <p:txBody>
          <a:bodyPr/>
          <a:lstStyle/>
          <a:p>
            <a:pPr algn="l">
              <a:buFont typeface="Arial" panose="020B0604020202020204" pitchFamily="34" charset="0"/>
              <a:buChar char="•"/>
            </a:pPr>
            <a:r>
              <a:rPr lang="en-US" b="0" i="0" dirty="0">
                <a:solidFill>
                  <a:srgbClr val="333333"/>
                </a:solidFill>
                <a:effectLst/>
                <a:highlight>
                  <a:srgbClr val="FFFFFF"/>
                </a:highlight>
                <a:latin typeface="Helvetica Neue"/>
              </a:rPr>
              <a:t>Medication supply</a:t>
            </a:r>
          </a:p>
          <a:p>
            <a:pPr algn="l">
              <a:buFont typeface="Arial" panose="020B0604020202020204" pitchFamily="34" charset="0"/>
              <a:buChar char="•"/>
            </a:pPr>
            <a:r>
              <a:rPr lang="en-US" b="0" i="0" dirty="0">
                <a:solidFill>
                  <a:srgbClr val="333333"/>
                </a:solidFill>
                <a:effectLst/>
                <a:highlight>
                  <a:srgbClr val="FFFFFF"/>
                </a:highlight>
                <a:latin typeface="Helvetica Neue"/>
              </a:rPr>
              <a:t>Inventory</a:t>
            </a:r>
          </a:p>
          <a:p>
            <a:pPr algn="l">
              <a:buFont typeface="Arial" panose="020B0604020202020204" pitchFamily="34" charset="0"/>
              <a:buChar char="•"/>
            </a:pPr>
            <a:r>
              <a:rPr lang="en-US" b="0" i="0" dirty="0">
                <a:solidFill>
                  <a:srgbClr val="333333"/>
                </a:solidFill>
                <a:effectLst/>
                <a:highlight>
                  <a:srgbClr val="FFFFFF"/>
                </a:highlight>
                <a:latin typeface="Helvetica Neue"/>
              </a:rPr>
              <a:t>Pharmacovigilance</a:t>
            </a:r>
          </a:p>
          <a:p>
            <a:pPr algn="l">
              <a:buFont typeface="Arial" panose="020B0604020202020204" pitchFamily="34" charset="0"/>
              <a:buChar char="•"/>
            </a:pPr>
            <a:r>
              <a:rPr lang="en-US" dirty="0">
                <a:solidFill>
                  <a:srgbClr val="333333"/>
                </a:solidFill>
                <a:highlight>
                  <a:srgbClr val="FFFFFF"/>
                </a:highlight>
                <a:latin typeface="Helvetica Neue"/>
              </a:rPr>
              <a:t>Digital vaccine cards</a:t>
            </a:r>
            <a:endParaRPr lang="en-US" b="0" i="0" dirty="0">
              <a:solidFill>
                <a:srgbClr val="333333"/>
              </a:solidFill>
              <a:effectLst/>
              <a:highlight>
                <a:srgbClr val="FFFFFF"/>
              </a:highlight>
              <a:latin typeface="Helvetica Neue"/>
            </a:endParaRPr>
          </a:p>
        </p:txBody>
      </p:sp>
      <p:sp>
        <p:nvSpPr>
          <p:cNvPr id="7" name="Rectangle: Top Corners One Rounded and One Snipped 6">
            <a:extLst>
              <a:ext uri="{FF2B5EF4-FFF2-40B4-BE49-F238E27FC236}">
                <a16:creationId xmlns:a16="http://schemas.microsoft.com/office/drawing/2014/main" id="{35CB227B-BE01-309A-679E-71B35055217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pic>
        <p:nvPicPr>
          <p:cNvPr id="8" name="Picture 7">
            <a:extLst>
              <a:ext uri="{FF2B5EF4-FFF2-40B4-BE49-F238E27FC236}">
                <a16:creationId xmlns:a16="http://schemas.microsoft.com/office/drawing/2014/main" id="{623B390C-F529-C6B8-B199-8EAAC54DE18D}"/>
              </a:ext>
            </a:extLst>
          </p:cNvPr>
          <p:cNvPicPr>
            <a:picLocks noChangeAspect="1"/>
          </p:cNvPicPr>
          <p:nvPr/>
        </p:nvPicPr>
        <p:blipFill rotWithShape="1">
          <a:blip r:embed="rId2">
            <a:extLst>
              <a:ext uri="{28A0092B-C50C-407E-A947-70E740481C1C}">
                <a14:useLocalDpi xmlns:a14="http://schemas.microsoft.com/office/drawing/2010/main" val="0"/>
              </a:ext>
            </a:extLst>
          </a:blip>
          <a:srcRect l="32618"/>
          <a:stretch/>
        </p:blipFill>
        <p:spPr>
          <a:xfrm>
            <a:off x="8620268" y="180683"/>
            <a:ext cx="3283180" cy="3248317"/>
          </a:xfrm>
          <a:prstGeom prst="rect">
            <a:avLst/>
          </a:prstGeom>
        </p:spPr>
      </p:pic>
    </p:spTree>
    <p:extLst>
      <p:ext uri="{BB962C8B-B14F-4D97-AF65-F5344CB8AC3E}">
        <p14:creationId xmlns:p14="http://schemas.microsoft.com/office/powerpoint/2010/main" val="326635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p:txBody>
          <a:bodyPr/>
          <a:lstStyle/>
          <a:p>
            <a:r>
              <a:rPr lang="en-US" dirty="0"/>
              <a:t>Out of Scope</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6659880" cy="4351338"/>
          </a:xfrm>
        </p:spPr>
        <p:txBody>
          <a:bodyPr/>
          <a:lstStyle/>
          <a:p>
            <a:r>
              <a:rPr lang="en-US" dirty="0"/>
              <a:t>Policy discussions</a:t>
            </a:r>
          </a:p>
          <a:p>
            <a:r>
              <a:rPr lang="en-US" dirty="0"/>
              <a:t>Code set selection</a:t>
            </a:r>
          </a:p>
          <a:p>
            <a:r>
              <a:rPr lang="en-US" dirty="0"/>
              <a:t>Software and systems</a:t>
            </a:r>
          </a:p>
        </p:txBody>
      </p:sp>
      <p:sp>
        <p:nvSpPr>
          <p:cNvPr id="7" name="Rectangle: Top Corners One Rounded and One Snipped 6">
            <a:extLst>
              <a:ext uri="{FF2B5EF4-FFF2-40B4-BE49-F238E27FC236}">
                <a16:creationId xmlns:a16="http://schemas.microsoft.com/office/drawing/2014/main" id="{35CB227B-BE01-309A-679E-71B35055217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pic>
        <p:nvPicPr>
          <p:cNvPr id="8" name="Picture 7">
            <a:extLst>
              <a:ext uri="{FF2B5EF4-FFF2-40B4-BE49-F238E27FC236}">
                <a16:creationId xmlns:a16="http://schemas.microsoft.com/office/drawing/2014/main" id="{623B390C-F529-C6B8-B199-8EAAC54DE18D}"/>
              </a:ext>
            </a:extLst>
          </p:cNvPr>
          <p:cNvPicPr>
            <a:picLocks noChangeAspect="1"/>
          </p:cNvPicPr>
          <p:nvPr/>
        </p:nvPicPr>
        <p:blipFill rotWithShape="1">
          <a:blip r:embed="rId2">
            <a:extLst>
              <a:ext uri="{28A0092B-C50C-407E-A947-70E740481C1C}">
                <a14:useLocalDpi xmlns:a14="http://schemas.microsoft.com/office/drawing/2010/main" val="0"/>
              </a:ext>
            </a:extLst>
          </a:blip>
          <a:srcRect l="32618"/>
          <a:stretch/>
        </p:blipFill>
        <p:spPr>
          <a:xfrm>
            <a:off x="8620268" y="180683"/>
            <a:ext cx="3283180" cy="3248317"/>
          </a:xfrm>
          <a:prstGeom prst="rect">
            <a:avLst/>
          </a:prstGeom>
        </p:spPr>
      </p:pic>
    </p:spTree>
    <p:extLst>
      <p:ext uri="{BB962C8B-B14F-4D97-AF65-F5344CB8AC3E}">
        <p14:creationId xmlns:p14="http://schemas.microsoft.com/office/powerpoint/2010/main" val="48668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9B9F-E8C6-0277-8B89-3EC779764D4C}"/>
              </a:ext>
            </a:extLst>
          </p:cNvPr>
          <p:cNvSpPr>
            <a:spLocks noGrp="1"/>
          </p:cNvSpPr>
          <p:nvPr>
            <p:ph type="title"/>
          </p:nvPr>
        </p:nvSpPr>
        <p:spPr/>
        <p:txBody>
          <a:bodyPr/>
          <a:lstStyle/>
          <a:p>
            <a:r>
              <a:rPr lang="en-US" dirty="0"/>
              <a:t>Need Examples</a:t>
            </a:r>
          </a:p>
        </p:txBody>
      </p:sp>
      <p:sp>
        <p:nvSpPr>
          <p:cNvPr id="3" name="Content Placeholder 2">
            <a:extLst>
              <a:ext uri="{FF2B5EF4-FFF2-40B4-BE49-F238E27FC236}">
                <a16:creationId xmlns:a16="http://schemas.microsoft.com/office/drawing/2014/main" id="{67696803-034B-77B3-760F-FBB07390A4FC}"/>
              </a:ext>
            </a:extLst>
          </p:cNvPr>
          <p:cNvSpPr>
            <a:spLocks noGrp="1"/>
          </p:cNvSpPr>
          <p:nvPr>
            <p:ph idx="1"/>
          </p:nvPr>
        </p:nvSpPr>
        <p:spPr/>
        <p:txBody>
          <a:bodyPr/>
          <a:lstStyle/>
          <a:p>
            <a:r>
              <a:rPr lang="en-US" dirty="0"/>
              <a:t>Yellow Card example, has handwritten information </a:t>
            </a:r>
          </a:p>
          <a:p>
            <a:pPr lvl="1"/>
            <a:r>
              <a:rPr lang="en-US" dirty="0"/>
              <a:t>We want to provide the tooling, vocabulary so it’s much more valuable</a:t>
            </a:r>
          </a:p>
          <a:p>
            <a:pPr lvl="1"/>
            <a:r>
              <a:rPr lang="en-US" b="1" dirty="0">
                <a:effectLst/>
                <a:latin typeface="Segoe UI" panose="020B0502040204020203" pitchFamily="34" charset="0"/>
              </a:rPr>
              <a:t>International Certificate of Vaccination or Prophylaxis</a:t>
            </a:r>
            <a:r>
              <a:rPr lang="en-US" dirty="0">
                <a:effectLst/>
                <a:latin typeface="Segoe UI" panose="020B0502040204020203" pitchFamily="34" charset="0"/>
              </a:rPr>
              <a:t> (</a:t>
            </a:r>
            <a:r>
              <a:rPr lang="en-US" b="1" dirty="0">
                <a:effectLst/>
                <a:latin typeface="Segoe UI" panose="020B0502040204020203" pitchFamily="34" charset="0"/>
              </a:rPr>
              <a:t>ICVP</a:t>
            </a:r>
            <a:r>
              <a:rPr lang="en-US" dirty="0">
                <a:effectLst/>
                <a:latin typeface="Segoe UI" panose="020B0502040204020203" pitchFamily="34" charset="0"/>
              </a:rPr>
              <a:t>), also known as the </a:t>
            </a:r>
            <a:r>
              <a:rPr lang="en-US" b="1" dirty="0">
                <a:effectLst/>
                <a:latin typeface="Segoe UI" panose="020B0502040204020203" pitchFamily="34" charset="0"/>
              </a:rPr>
              <a:t>Carte Jaune</a:t>
            </a:r>
            <a:r>
              <a:rPr lang="en-US" dirty="0">
                <a:effectLst/>
                <a:latin typeface="Segoe UI" panose="020B0502040204020203" pitchFamily="34" charset="0"/>
              </a:rPr>
              <a:t> or </a:t>
            </a:r>
            <a:r>
              <a:rPr lang="en-US" b="1" dirty="0">
                <a:effectLst/>
                <a:latin typeface="Segoe UI" panose="020B0502040204020203" pitchFamily="34" charset="0"/>
              </a:rPr>
              <a:t>Yellow Card</a:t>
            </a:r>
            <a:r>
              <a:rPr lang="en-US" dirty="0">
                <a:effectLst/>
                <a:latin typeface="Segoe UI" panose="020B0502040204020203" pitchFamily="34" charset="0"/>
              </a:rPr>
              <a:t>, is an official card report created by the  (WHO)</a:t>
            </a:r>
            <a:endParaRPr lang="en-US" dirty="0"/>
          </a:p>
          <a:p>
            <a:r>
              <a:rPr lang="en-US" dirty="0"/>
              <a:t>IPS, there can be local </a:t>
            </a:r>
            <a:r>
              <a:rPr lang="en-US" dirty="0" err="1"/>
              <a:t>codings</a:t>
            </a:r>
            <a:endParaRPr lang="en-US" dirty="0"/>
          </a:p>
          <a:p>
            <a:r>
              <a:rPr lang="en-US" dirty="0"/>
              <a:t>Original reason for NUVA: CDS </a:t>
            </a:r>
          </a:p>
          <a:p>
            <a:pPr lvl="1"/>
            <a:r>
              <a:rPr lang="en-US" dirty="0"/>
              <a:t>Need to be able to process information correctly to make a recommendation/assessing status</a:t>
            </a:r>
          </a:p>
        </p:txBody>
      </p:sp>
    </p:spTree>
    <p:extLst>
      <p:ext uri="{BB962C8B-B14F-4D97-AF65-F5344CB8AC3E}">
        <p14:creationId xmlns:p14="http://schemas.microsoft.com/office/powerpoint/2010/main" val="129528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D25A-4A6F-DA4F-7540-758BCD49CF3F}"/>
              </a:ext>
            </a:extLst>
          </p:cNvPr>
          <p:cNvSpPr>
            <a:spLocks noGrp="1"/>
          </p:cNvSpPr>
          <p:nvPr>
            <p:ph type="title"/>
          </p:nvPr>
        </p:nvSpPr>
        <p:spPr/>
        <p:txBody>
          <a:bodyPr/>
          <a:lstStyle/>
          <a:p>
            <a:r>
              <a:rPr lang="en-US" dirty="0"/>
              <a:t>Conducting Expert Interviews</a:t>
            </a:r>
          </a:p>
        </p:txBody>
      </p:sp>
      <p:sp>
        <p:nvSpPr>
          <p:cNvPr id="3" name="Content Placeholder 2">
            <a:extLst>
              <a:ext uri="{FF2B5EF4-FFF2-40B4-BE49-F238E27FC236}">
                <a16:creationId xmlns:a16="http://schemas.microsoft.com/office/drawing/2014/main" id="{899B8A60-4D1C-D341-8493-4B72FEE0322C}"/>
              </a:ext>
            </a:extLst>
          </p:cNvPr>
          <p:cNvSpPr>
            <a:spLocks noGrp="1"/>
          </p:cNvSpPr>
          <p:nvPr>
            <p:ph idx="1"/>
          </p:nvPr>
        </p:nvSpPr>
        <p:spPr/>
        <p:txBody>
          <a:bodyPr/>
          <a:lstStyle/>
          <a:p>
            <a:r>
              <a:rPr lang="en-US" dirty="0"/>
              <a:t>WHO Global Digital Health </a:t>
            </a:r>
            <a:br>
              <a:rPr lang="en-US" dirty="0"/>
            </a:br>
            <a:r>
              <a:rPr lang="en-US" dirty="0"/>
              <a:t>Certification Network (GDHCN)</a:t>
            </a:r>
          </a:p>
          <a:p>
            <a:pPr lvl="1"/>
            <a:r>
              <a:rPr lang="en-US" dirty="0"/>
              <a:t>Digitizing International Certificate of </a:t>
            </a:r>
            <a:br>
              <a:rPr lang="en-US" dirty="0"/>
            </a:br>
            <a:r>
              <a:rPr lang="en-US" dirty="0"/>
              <a:t>Vaccination or Prophylaxis (ICVP) </a:t>
            </a:r>
          </a:p>
          <a:p>
            <a:pPr lvl="1"/>
            <a:r>
              <a:rPr lang="en-US" dirty="0"/>
              <a:t>There are four competing digital vaccine card standards</a:t>
            </a:r>
          </a:p>
          <a:p>
            <a:pPr lvl="1"/>
            <a:r>
              <a:rPr lang="en-US" dirty="0"/>
              <a:t>Standing up service for countries to allow reporting of  authorized vaccine products</a:t>
            </a:r>
          </a:p>
          <a:p>
            <a:pPr lvl="1"/>
            <a:r>
              <a:rPr lang="en-US" dirty="0"/>
              <a:t>Will continue tracking vaccine card efforts to understand how they use codes</a:t>
            </a:r>
          </a:p>
          <a:p>
            <a:pPr lvl="1"/>
            <a:endParaRPr lang="en-US" dirty="0"/>
          </a:p>
          <a:p>
            <a:pPr lvl="1"/>
            <a:endParaRPr lang="en-US" dirty="0"/>
          </a:p>
          <a:p>
            <a:pPr lvl="1"/>
            <a:endParaRPr lang="en-US" dirty="0"/>
          </a:p>
        </p:txBody>
      </p:sp>
      <p:pic>
        <p:nvPicPr>
          <p:cNvPr id="1026" name="Picture 2" descr="Vaccination or Prophylaxis (ICVP ...">
            <a:extLst>
              <a:ext uri="{FF2B5EF4-FFF2-40B4-BE49-F238E27FC236}">
                <a16:creationId xmlns:a16="http://schemas.microsoft.com/office/drawing/2014/main" id="{52CC22EA-E878-449D-62AC-0EA457652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685" y="955192"/>
            <a:ext cx="2811441" cy="203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5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EF20-8C59-8A5D-0996-6D37E060B1B1}"/>
              </a:ext>
            </a:extLst>
          </p:cNvPr>
          <p:cNvSpPr>
            <a:spLocks noGrp="1"/>
          </p:cNvSpPr>
          <p:nvPr>
            <p:ph type="title"/>
          </p:nvPr>
        </p:nvSpPr>
        <p:spPr/>
        <p:txBody>
          <a:bodyPr/>
          <a:lstStyle/>
          <a:p>
            <a:r>
              <a:rPr lang="en-US" dirty="0"/>
              <a:t>Conducting Expert Interviews</a:t>
            </a:r>
          </a:p>
        </p:txBody>
      </p:sp>
      <p:sp>
        <p:nvSpPr>
          <p:cNvPr id="3" name="Content Placeholder 2">
            <a:extLst>
              <a:ext uri="{FF2B5EF4-FFF2-40B4-BE49-F238E27FC236}">
                <a16:creationId xmlns:a16="http://schemas.microsoft.com/office/drawing/2014/main" id="{ECBEB5F8-5D3A-3D27-2DD4-AF358F792768}"/>
              </a:ext>
            </a:extLst>
          </p:cNvPr>
          <p:cNvSpPr>
            <a:spLocks noGrp="1"/>
          </p:cNvSpPr>
          <p:nvPr>
            <p:ph idx="1"/>
          </p:nvPr>
        </p:nvSpPr>
        <p:spPr/>
        <p:txBody>
          <a:bodyPr>
            <a:normAutofit fontScale="62500" lnSpcReduction="20000"/>
          </a:bodyPr>
          <a:lstStyle/>
          <a:p>
            <a:r>
              <a:rPr lang="en-US" dirty="0"/>
              <a:t>US – Centers for Disease Control and Prevention</a:t>
            </a:r>
          </a:p>
          <a:p>
            <a:pPr lvl="1"/>
            <a:r>
              <a:rPr lang="en-US" dirty="0"/>
              <a:t>Need to collect information on vaccinations systematically</a:t>
            </a:r>
          </a:p>
          <a:p>
            <a:pPr lvl="2"/>
            <a:r>
              <a:rPr lang="en-US" dirty="0"/>
              <a:t>Common vocabulary about vaccine concepts</a:t>
            </a:r>
          </a:p>
          <a:p>
            <a:pPr lvl="2"/>
            <a:r>
              <a:rPr lang="en-US" dirty="0"/>
              <a:t>Hierarchy of concepts</a:t>
            </a:r>
          </a:p>
          <a:p>
            <a:pPr lvl="2"/>
            <a:r>
              <a:rPr lang="en-US" dirty="0"/>
              <a:t>Need structure and flexibility to adapt</a:t>
            </a:r>
          </a:p>
          <a:p>
            <a:pPr lvl="2"/>
            <a:r>
              <a:rPr lang="en-US" dirty="0"/>
              <a:t>Want to know what is being given worldwide</a:t>
            </a:r>
          </a:p>
          <a:p>
            <a:pPr lvl="1"/>
            <a:r>
              <a:rPr lang="en-US" dirty="0"/>
              <a:t>Lots of complexity</a:t>
            </a:r>
          </a:p>
          <a:p>
            <a:pPr lvl="2"/>
            <a:r>
              <a:rPr lang="en-US" dirty="0"/>
              <a:t>New technological platforms</a:t>
            </a:r>
          </a:p>
          <a:p>
            <a:pPr lvl="2"/>
            <a:r>
              <a:rPr lang="en-US" dirty="0"/>
              <a:t>Vaccine-adjacent medicines, such as monoclonal antibodies, cancer drugs</a:t>
            </a:r>
          </a:p>
          <a:p>
            <a:pPr lvl="2"/>
            <a:r>
              <a:rPr lang="en-US" dirty="0"/>
              <a:t>Vaccine trials (what about those?) Yet another complexity, at which point is it useful? Or is it too complicated? Maybe just retroactively? At some stage in the trial. Need common vocabulary and approaches that can be taken. It is a characteristic/status that we may need to have a structured way of recording that. </a:t>
            </a:r>
          </a:p>
          <a:p>
            <a:pPr lvl="3"/>
            <a:r>
              <a:rPr lang="en-US" dirty="0"/>
              <a:t>Trying to keep out of NUVA everything is that transient. </a:t>
            </a:r>
          </a:p>
          <a:p>
            <a:pPr lvl="3"/>
            <a:r>
              <a:rPr lang="en-US" dirty="0"/>
              <a:t>Does create forecast/assessment for someone</a:t>
            </a:r>
          </a:p>
          <a:p>
            <a:pPr lvl="3"/>
            <a:r>
              <a:rPr lang="en-US" dirty="0"/>
              <a:t>There were issues of how vaccines are approved, under different authorizations</a:t>
            </a:r>
          </a:p>
          <a:p>
            <a:pPr lvl="3"/>
            <a:r>
              <a:rPr lang="en-US" dirty="0"/>
              <a:t>Suggested: Authorization to give is out of scope</a:t>
            </a:r>
          </a:p>
          <a:p>
            <a:pPr lvl="3"/>
            <a:r>
              <a:rPr lang="en-US" dirty="0"/>
              <a:t>Need to record what the patient received, as long as there is clarity about what they received</a:t>
            </a:r>
          </a:p>
          <a:p>
            <a:pPr lvl="3"/>
            <a:r>
              <a:rPr lang="en-US" dirty="0"/>
              <a:t>Does impact how we assess immunity, different countries have different vaccines they accept, in scope be able to determine what is authorized, but what and when is authorized is out of scope</a:t>
            </a:r>
          </a:p>
          <a:p>
            <a:pPr lvl="3"/>
            <a:r>
              <a:rPr lang="en-US" dirty="0"/>
              <a:t>Transient, what is this referring to. Meaning legal authorization status. </a:t>
            </a:r>
          </a:p>
          <a:p>
            <a:pPr lvl="2"/>
            <a:r>
              <a:rPr lang="en-US" dirty="0"/>
              <a:t>Manufacturers have different partnerships</a:t>
            </a:r>
          </a:p>
          <a:p>
            <a:pPr lvl="1"/>
            <a:r>
              <a:rPr lang="en-US" dirty="0"/>
              <a:t>Needs to be a long-term project</a:t>
            </a:r>
          </a:p>
          <a:p>
            <a:pPr lvl="2"/>
            <a:r>
              <a:rPr lang="en-US" dirty="0"/>
              <a:t>Constant maintenance of concepts and codes</a:t>
            </a:r>
          </a:p>
          <a:p>
            <a:pPr lvl="2"/>
            <a:r>
              <a:rPr lang="en-US" dirty="0"/>
              <a:t>Operational activity as much as an aspirational activity</a:t>
            </a:r>
          </a:p>
        </p:txBody>
      </p:sp>
    </p:spTree>
    <p:extLst>
      <p:ext uri="{BB962C8B-B14F-4D97-AF65-F5344CB8AC3E}">
        <p14:creationId xmlns:p14="http://schemas.microsoft.com/office/powerpoint/2010/main" val="40130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96C64-5D02-86C3-0CCA-0BCE3117331C}"/>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3C37A443-2287-A616-A6C1-793710129BAC}"/>
              </a:ext>
            </a:extLst>
          </p:cNvPr>
          <p:cNvSpPr>
            <a:spLocks noGrp="1"/>
          </p:cNvSpPr>
          <p:nvPr>
            <p:ph idx="1"/>
          </p:nvPr>
        </p:nvSpPr>
        <p:spPr/>
        <p:txBody>
          <a:bodyPr/>
          <a:lstStyle/>
          <a:p>
            <a:r>
              <a:rPr lang="en-US" dirty="0"/>
              <a:t>Welcome &amp; Introductions</a:t>
            </a:r>
          </a:p>
          <a:p>
            <a:r>
              <a:rPr lang="en-US" dirty="0"/>
              <a:t>Roundtable updates</a:t>
            </a:r>
          </a:p>
          <a:p>
            <a:r>
              <a:rPr lang="en-US" dirty="0"/>
              <a:t>Vision and Goals</a:t>
            </a:r>
          </a:p>
          <a:p>
            <a:pPr lvl="1"/>
            <a:r>
              <a:rPr lang="en-US" dirty="0"/>
              <a:t>Report back on Expert Interviews</a:t>
            </a:r>
          </a:p>
          <a:p>
            <a:r>
              <a:rPr lang="en-US" dirty="0"/>
              <a:t>Next steps</a:t>
            </a:r>
          </a:p>
          <a:p>
            <a:pPr lvl="1"/>
            <a:endParaRPr lang="en-US" dirty="0"/>
          </a:p>
        </p:txBody>
      </p:sp>
      <p:sp>
        <p:nvSpPr>
          <p:cNvPr id="2" name="Rectangle: Top Corners One Rounded and One Snipped 1">
            <a:extLst>
              <a:ext uri="{FF2B5EF4-FFF2-40B4-BE49-F238E27FC236}">
                <a16:creationId xmlns:a16="http://schemas.microsoft.com/office/drawing/2014/main" id="{3C90101A-CE1F-5B36-8DFC-A8120978AD4E}"/>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3926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250F-E7BA-1FA8-0468-5224D8F886E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86BF348-1DCE-DEBE-967A-C406B5D4A33D}"/>
              </a:ext>
            </a:extLst>
          </p:cNvPr>
          <p:cNvSpPr>
            <a:spLocks noGrp="1"/>
          </p:cNvSpPr>
          <p:nvPr>
            <p:ph idx="1"/>
          </p:nvPr>
        </p:nvSpPr>
        <p:spPr/>
        <p:txBody>
          <a:bodyPr>
            <a:normAutofit fontScale="92500" lnSpcReduction="10000"/>
          </a:bodyPr>
          <a:lstStyle/>
          <a:p>
            <a:r>
              <a:rPr lang="en-US" dirty="0"/>
              <a:t>Reaching out to new countries and organizations</a:t>
            </a:r>
          </a:p>
          <a:p>
            <a:r>
              <a:rPr lang="en-US" dirty="0"/>
              <a:t>Who should I reach out to?</a:t>
            </a:r>
          </a:p>
          <a:p>
            <a:r>
              <a:rPr lang="en-US" dirty="0"/>
              <a:t>My current short list</a:t>
            </a:r>
          </a:p>
          <a:p>
            <a:pPr lvl="1"/>
            <a:r>
              <a:rPr lang="en-US" dirty="0"/>
              <a:t>Canada</a:t>
            </a:r>
          </a:p>
          <a:p>
            <a:pPr lvl="1"/>
            <a:r>
              <a:rPr lang="en-US" dirty="0"/>
              <a:t>France - perhaps</a:t>
            </a:r>
          </a:p>
          <a:p>
            <a:pPr lvl="1"/>
            <a:r>
              <a:rPr lang="en-US" dirty="0"/>
              <a:t>Netherlands</a:t>
            </a:r>
          </a:p>
          <a:p>
            <a:pPr lvl="1"/>
            <a:r>
              <a:rPr lang="en-US" dirty="0"/>
              <a:t>Switzerland</a:t>
            </a:r>
          </a:p>
          <a:p>
            <a:pPr lvl="1"/>
            <a:r>
              <a:rPr lang="en-US" dirty="0"/>
              <a:t>PAHO</a:t>
            </a:r>
          </a:p>
          <a:p>
            <a:pPr lvl="1"/>
            <a:r>
              <a:rPr lang="en-US"/>
              <a:t>PATH, BMGF</a:t>
            </a:r>
            <a:endParaRPr lang="en-US" dirty="0"/>
          </a:p>
          <a:p>
            <a:pPr lvl="1"/>
            <a:r>
              <a:rPr lang="en-US" dirty="0"/>
              <a:t>Global NITAG network</a:t>
            </a:r>
          </a:p>
          <a:p>
            <a:pPr lvl="1"/>
            <a:r>
              <a:rPr lang="en-US" dirty="0" err="1"/>
              <a:t>EHealth</a:t>
            </a:r>
            <a:r>
              <a:rPr lang="en-US" dirty="0"/>
              <a:t> Network</a:t>
            </a:r>
          </a:p>
          <a:p>
            <a:pPr lvl="1"/>
            <a:r>
              <a:rPr lang="en-US" dirty="0"/>
              <a:t>ASTP / ONC</a:t>
            </a:r>
          </a:p>
          <a:p>
            <a:pPr lvl="1"/>
            <a:r>
              <a:rPr lang="en-US" dirty="0"/>
              <a:t>GDHP Global Digital Health Partnership (G20+ of Global Health)</a:t>
            </a:r>
          </a:p>
        </p:txBody>
      </p:sp>
    </p:spTree>
    <p:extLst>
      <p:ext uri="{BB962C8B-B14F-4D97-AF65-F5344CB8AC3E}">
        <p14:creationId xmlns:p14="http://schemas.microsoft.com/office/powerpoint/2010/main" val="357158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CBBEA-6BDC-4186-46A2-872BE8F11C1B}"/>
              </a:ext>
            </a:extLst>
          </p:cNvPr>
          <p:cNvSpPr>
            <a:spLocks noGrp="1"/>
          </p:cNvSpPr>
          <p:nvPr>
            <p:ph type="title"/>
          </p:nvPr>
        </p:nvSpPr>
        <p:spPr/>
        <p:txBody>
          <a:bodyPr/>
          <a:lstStyle/>
          <a:p>
            <a:r>
              <a:rPr lang="en-US" dirty="0"/>
              <a:t>Next Steps</a:t>
            </a:r>
          </a:p>
        </p:txBody>
      </p:sp>
      <p:sp>
        <p:nvSpPr>
          <p:cNvPr id="5" name="Text Placeholder 4">
            <a:extLst>
              <a:ext uri="{FF2B5EF4-FFF2-40B4-BE49-F238E27FC236}">
                <a16:creationId xmlns:a16="http://schemas.microsoft.com/office/drawing/2014/main" id="{C7683DA3-81ED-7CFE-9000-BE387EED64CF}"/>
              </a:ext>
            </a:extLst>
          </p:cNvPr>
          <p:cNvSpPr>
            <a:spLocks noGrp="1"/>
          </p:cNvSpPr>
          <p:nvPr>
            <p:ph type="body" idx="1"/>
          </p:nvPr>
        </p:nvSpPr>
        <p:spPr/>
        <p:txBody>
          <a:bodyPr/>
          <a:lstStyle/>
          <a:p>
            <a:r>
              <a:rPr lang="en-US" dirty="0"/>
              <a:t>Nathan Bunker, AIRA</a:t>
            </a:r>
          </a:p>
        </p:txBody>
      </p:sp>
    </p:spTree>
    <p:extLst>
      <p:ext uri="{BB962C8B-B14F-4D97-AF65-F5344CB8AC3E}">
        <p14:creationId xmlns:p14="http://schemas.microsoft.com/office/powerpoint/2010/main" val="722702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7A883-A14E-F6CC-7F4E-5ADE42062E5D}"/>
              </a:ext>
            </a:extLst>
          </p:cNvPr>
          <p:cNvSpPr>
            <a:spLocks noGrp="1"/>
          </p:cNvSpPr>
          <p:nvPr>
            <p:ph type="title"/>
          </p:nvPr>
        </p:nvSpPr>
        <p:spPr/>
        <p:txBody>
          <a:bodyPr/>
          <a:lstStyle/>
          <a:p>
            <a:r>
              <a:rPr lang="en-US" dirty="0"/>
              <a:t>Next Meeting</a:t>
            </a:r>
          </a:p>
        </p:txBody>
      </p:sp>
      <p:sp>
        <p:nvSpPr>
          <p:cNvPr id="5" name="Content Placeholder 4">
            <a:extLst>
              <a:ext uri="{FF2B5EF4-FFF2-40B4-BE49-F238E27FC236}">
                <a16:creationId xmlns:a16="http://schemas.microsoft.com/office/drawing/2014/main" id="{48A929A3-AB6C-EE6B-6451-23361AED95E7}"/>
              </a:ext>
            </a:extLst>
          </p:cNvPr>
          <p:cNvSpPr>
            <a:spLocks noGrp="1"/>
          </p:cNvSpPr>
          <p:nvPr>
            <p:ph idx="1"/>
          </p:nvPr>
        </p:nvSpPr>
        <p:spPr/>
        <p:txBody>
          <a:bodyPr/>
          <a:lstStyle/>
          <a:p>
            <a:endParaRPr lang="en-US" dirty="0"/>
          </a:p>
          <a:p>
            <a:r>
              <a:rPr lang="en-US" dirty="0"/>
              <a:t>Next Meeting</a:t>
            </a:r>
          </a:p>
          <a:p>
            <a:pPr lvl="1"/>
            <a:r>
              <a:rPr lang="en-US" dirty="0"/>
              <a:t>September 11</a:t>
            </a:r>
          </a:p>
          <a:p>
            <a:r>
              <a:rPr lang="en-US" dirty="0"/>
              <a:t>Next In-Person </a:t>
            </a:r>
          </a:p>
          <a:p>
            <a:pPr lvl="1"/>
            <a:r>
              <a:rPr lang="en-US" dirty="0"/>
              <a:t>May 2025 – Bordeaux</a:t>
            </a:r>
          </a:p>
          <a:p>
            <a:r>
              <a:rPr lang="en-US" dirty="0"/>
              <a:t>Have a great summer!</a:t>
            </a:r>
          </a:p>
          <a:p>
            <a:pPr lvl="1"/>
            <a:endParaRPr lang="en-US" dirty="0"/>
          </a:p>
        </p:txBody>
      </p:sp>
    </p:spTree>
    <p:extLst>
      <p:ext uri="{BB962C8B-B14F-4D97-AF65-F5344CB8AC3E}">
        <p14:creationId xmlns:p14="http://schemas.microsoft.com/office/powerpoint/2010/main" val="365183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2FE5-55F1-6377-BF3D-EA56B3EAFED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404C1EC2-DA72-9D6A-9321-41231D9B480B}"/>
              </a:ext>
            </a:extLst>
          </p:cNvPr>
          <p:cNvSpPr>
            <a:spLocks noGrp="1"/>
          </p:cNvSpPr>
          <p:nvPr>
            <p:ph sz="half" idx="1"/>
          </p:nvPr>
        </p:nvSpPr>
        <p:spPr/>
        <p:txBody>
          <a:bodyPr>
            <a:normAutofit lnSpcReduction="10000"/>
          </a:bodyPr>
          <a:lstStyle/>
          <a:p>
            <a:r>
              <a:rPr lang="en-US" b="1" dirty="0"/>
              <a:t>Name</a:t>
            </a:r>
          </a:p>
          <a:p>
            <a:r>
              <a:rPr lang="en-US" b="1" dirty="0"/>
              <a:t>Organization</a:t>
            </a:r>
            <a:r>
              <a:rPr lang="en-US" dirty="0"/>
              <a:t>  </a:t>
            </a:r>
          </a:p>
          <a:p>
            <a:endParaRPr lang="en-US" dirty="0"/>
          </a:p>
        </p:txBody>
      </p:sp>
      <p:sp>
        <p:nvSpPr>
          <p:cNvPr id="4" name="Content Placeholder 3">
            <a:extLst>
              <a:ext uri="{FF2B5EF4-FFF2-40B4-BE49-F238E27FC236}">
                <a16:creationId xmlns:a16="http://schemas.microsoft.com/office/drawing/2014/main" id="{B58431A3-1714-6615-6B10-4DF92213799D}"/>
              </a:ext>
            </a:extLst>
          </p:cNvPr>
          <p:cNvSpPr>
            <a:spLocks noGrp="1"/>
          </p:cNvSpPr>
          <p:nvPr>
            <p:ph sz="half" idx="2"/>
          </p:nvPr>
        </p:nvSpPr>
        <p:spPr>
          <a:xfrm>
            <a:off x="5393635" y="1825625"/>
            <a:ext cx="5960165" cy="4351338"/>
          </a:xfrm>
        </p:spPr>
        <p:txBody>
          <a:bodyPr>
            <a:normAutofit lnSpcReduction="10000"/>
          </a:bodyPr>
          <a:lstStyle/>
          <a:p>
            <a:r>
              <a:rPr lang="en-US" dirty="0"/>
              <a:t>Nathan Bunker (AIRA)</a:t>
            </a:r>
          </a:p>
          <a:p>
            <a:r>
              <a:rPr lang="en-US" dirty="0"/>
              <a:t>François </a:t>
            </a:r>
            <a:r>
              <a:rPr lang="en-US" dirty="0" err="1"/>
              <a:t>Kaag</a:t>
            </a:r>
            <a:r>
              <a:rPr lang="en-US" dirty="0"/>
              <a:t> (</a:t>
            </a:r>
            <a:r>
              <a:rPr lang="en-US" dirty="0" err="1"/>
              <a:t>Syadem</a:t>
            </a:r>
            <a:r>
              <a:rPr lang="en-US" dirty="0"/>
              <a:t>)</a:t>
            </a:r>
          </a:p>
          <a:p>
            <a:r>
              <a:rPr lang="en-US" dirty="0"/>
              <a:t>Dr Bryant Karras (WA DOH)</a:t>
            </a:r>
          </a:p>
          <a:p>
            <a:r>
              <a:rPr lang="en-US" dirty="0"/>
              <a:t>Sheryl Taylor (NIST)</a:t>
            </a:r>
          </a:p>
          <a:p>
            <a:r>
              <a:rPr lang="en-US" dirty="0"/>
              <a:t>Brittany </a:t>
            </a:r>
            <a:r>
              <a:rPr lang="en-US" dirty="0" err="1"/>
              <a:t>Onye</a:t>
            </a:r>
            <a:r>
              <a:rPr lang="en-US" dirty="0"/>
              <a:t> (WA DOH)</a:t>
            </a:r>
          </a:p>
          <a:p>
            <a:r>
              <a:rPr lang="en-US" dirty="0"/>
              <a:t>Chrissy Miner (CDC)</a:t>
            </a:r>
          </a:p>
          <a:p>
            <a:r>
              <a:rPr lang="en-US" dirty="0"/>
              <a:t>Clément Hennequin (NIST)</a:t>
            </a:r>
          </a:p>
          <a:p>
            <a:r>
              <a:rPr lang="en-US" dirty="0"/>
              <a:t>Roua El Kalach (CDC)</a:t>
            </a:r>
          </a:p>
          <a:p>
            <a:r>
              <a:rPr lang="en-US" dirty="0"/>
              <a:t>Paloma Hawry (CDC)</a:t>
            </a:r>
          </a:p>
          <a:p>
            <a:r>
              <a:rPr lang="en-US" dirty="0"/>
              <a:t>Faisal Reza (CDC)</a:t>
            </a:r>
          </a:p>
          <a:p>
            <a:endParaRPr lang="en-US" dirty="0"/>
          </a:p>
          <a:p>
            <a:endParaRPr lang="en-US" dirty="0"/>
          </a:p>
        </p:txBody>
      </p:sp>
      <p:sp>
        <p:nvSpPr>
          <p:cNvPr id="5" name="Rectangle: Top Corners One Rounded and One Snipped 4">
            <a:extLst>
              <a:ext uri="{FF2B5EF4-FFF2-40B4-BE49-F238E27FC236}">
                <a16:creationId xmlns:a16="http://schemas.microsoft.com/office/drawing/2014/main" id="{431D4EE2-D09E-5C2B-F48F-819690C1CDCF}"/>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6416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CBBEA-6BDC-4186-46A2-872BE8F11C1B}"/>
              </a:ext>
            </a:extLst>
          </p:cNvPr>
          <p:cNvSpPr>
            <a:spLocks noGrp="1"/>
          </p:cNvSpPr>
          <p:nvPr>
            <p:ph type="title"/>
          </p:nvPr>
        </p:nvSpPr>
        <p:spPr/>
        <p:txBody>
          <a:bodyPr/>
          <a:lstStyle/>
          <a:p>
            <a:r>
              <a:rPr lang="en-US" dirty="0"/>
              <a:t>Roundtable Updates</a:t>
            </a:r>
          </a:p>
        </p:txBody>
      </p:sp>
      <p:sp>
        <p:nvSpPr>
          <p:cNvPr id="5" name="Text Placeholder 4">
            <a:extLst>
              <a:ext uri="{FF2B5EF4-FFF2-40B4-BE49-F238E27FC236}">
                <a16:creationId xmlns:a16="http://schemas.microsoft.com/office/drawing/2014/main" id="{C7683DA3-81ED-7CFE-9000-BE387EED64CF}"/>
              </a:ext>
            </a:extLst>
          </p:cNvPr>
          <p:cNvSpPr>
            <a:spLocks noGrp="1"/>
          </p:cNvSpPr>
          <p:nvPr>
            <p:ph type="body" idx="1"/>
          </p:nvPr>
        </p:nvSpPr>
        <p:spPr/>
        <p:txBody>
          <a:bodyPr/>
          <a:lstStyle/>
          <a:p>
            <a:endParaRPr lang="en-US"/>
          </a:p>
        </p:txBody>
      </p:sp>
      <p:sp>
        <p:nvSpPr>
          <p:cNvPr id="2" name="Rectangle: Top Corners One Rounded and One Snipped 1">
            <a:extLst>
              <a:ext uri="{FF2B5EF4-FFF2-40B4-BE49-F238E27FC236}">
                <a16:creationId xmlns:a16="http://schemas.microsoft.com/office/drawing/2014/main" id="{B1922873-893F-8EF1-9EBA-AC5DCA31FF8E}"/>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47619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E44F-987F-C482-75C8-38158F0D4E9A}"/>
              </a:ext>
            </a:extLst>
          </p:cNvPr>
          <p:cNvSpPr>
            <a:spLocks noGrp="1"/>
          </p:cNvSpPr>
          <p:nvPr>
            <p:ph type="title"/>
          </p:nvPr>
        </p:nvSpPr>
        <p:spPr/>
        <p:txBody>
          <a:bodyPr/>
          <a:lstStyle/>
          <a:p>
            <a:r>
              <a:rPr lang="en-US" dirty="0"/>
              <a:t>Roundtable Updates</a:t>
            </a:r>
          </a:p>
        </p:txBody>
      </p:sp>
      <p:sp>
        <p:nvSpPr>
          <p:cNvPr id="3" name="Content Placeholder 2">
            <a:extLst>
              <a:ext uri="{FF2B5EF4-FFF2-40B4-BE49-F238E27FC236}">
                <a16:creationId xmlns:a16="http://schemas.microsoft.com/office/drawing/2014/main" id="{13269B2F-099F-B9AE-4A0F-BDE29878A34F}"/>
              </a:ext>
            </a:extLst>
          </p:cNvPr>
          <p:cNvSpPr>
            <a:spLocks noGrp="1"/>
          </p:cNvSpPr>
          <p:nvPr>
            <p:ph idx="1"/>
          </p:nvPr>
        </p:nvSpPr>
        <p:spPr/>
        <p:txBody>
          <a:bodyPr>
            <a:normAutofit lnSpcReduction="10000"/>
          </a:bodyPr>
          <a:lstStyle/>
          <a:p>
            <a:r>
              <a:rPr lang="en-US" dirty="0"/>
              <a:t>United States</a:t>
            </a:r>
          </a:p>
          <a:p>
            <a:pPr lvl="1"/>
            <a:r>
              <a:rPr lang="en-US" dirty="0"/>
              <a:t>HTI-2 Regulation comment period</a:t>
            </a:r>
          </a:p>
          <a:p>
            <a:pPr lvl="2"/>
            <a:r>
              <a:rPr lang="en-US" dirty="0"/>
              <a:t>Certification extended to both EHR and IIS/EIR</a:t>
            </a:r>
          </a:p>
          <a:p>
            <a:pPr lvl="1"/>
            <a:r>
              <a:rPr lang="en-US" dirty="0"/>
              <a:t>International Patient Summary (IPS)</a:t>
            </a:r>
          </a:p>
          <a:p>
            <a:pPr lvl="2"/>
            <a:r>
              <a:rPr lang="en-US" dirty="0"/>
              <a:t>New guide getting ready for ballot</a:t>
            </a:r>
          </a:p>
          <a:p>
            <a:pPr lvl="1"/>
            <a:r>
              <a:rPr lang="en-US" dirty="0"/>
              <a:t>Smart Health Cards + Health Links</a:t>
            </a:r>
          </a:p>
          <a:p>
            <a:pPr lvl="2"/>
            <a:r>
              <a:rPr lang="en-US" dirty="0"/>
              <a:t>Mechanism for sharing is being balloted</a:t>
            </a:r>
          </a:p>
          <a:p>
            <a:r>
              <a:rPr lang="en-US" dirty="0"/>
              <a:t>Other countries or projects?</a:t>
            </a:r>
          </a:p>
          <a:p>
            <a:pPr lvl="1"/>
            <a:r>
              <a:rPr lang="en-US" dirty="0"/>
              <a:t>Implementation plans for Euvabeco plans, will be released in October</a:t>
            </a:r>
          </a:p>
          <a:p>
            <a:pPr lvl="1"/>
            <a:r>
              <a:rPr lang="en-US" dirty="0"/>
              <a:t>SNOMED international, conversations about how to align NUVA</a:t>
            </a:r>
          </a:p>
          <a:p>
            <a:pPr lvl="2"/>
            <a:r>
              <a:rPr lang="en-US" dirty="0"/>
              <a:t>Relationship between valences and substances</a:t>
            </a:r>
          </a:p>
        </p:txBody>
      </p:sp>
      <p:sp>
        <p:nvSpPr>
          <p:cNvPr id="4" name="Rectangle: Top Corners One Rounded and One Snipped 3">
            <a:extLst>
              <a:ext uri="{FF2B5EF4-FFF2-40B4-BE49-F238E27FC236}">
                <a16:creationId xmlns:a16="http://schemas.microsoft.com/office/drawing/2014/main" id="{6F937E2E-E5C8-D388-88A3-F6C18C56BEEB}"/>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30962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CBBEA-6BDC-4186-46A2-872BE8F11C1B}"/>
              </a:ext>
            </a:extLst>
          </p:cNvPr>
          <p:cNvSpPr>
            <a:spLocks noGrp="1"/>
          </p:cNvSpPr>
          <p:nvPr>
            <p:ph type="title"/>
          </p:nvPr>
        </p:nvSpPr>
        <p:spPr/>
        <p:txBody>
          <a:bodyPr/>
          <a:lstStyle/>
          <a:p>
            <a:r>
              <a:rPr lang="en-US" dirty="0"/>
              <a:t>Vision and Goals</a:t>
            </a:r>
          </a:p>
        </p:txBody>
      </p:sp>
      <p:sp>
        <p:nvSpPr>
          <p:cNvPr id="5" name="Text Placeholder 4">
            <a:extLst>
              <a:ext uri="{FF2B5EF4-FFF2-40B4-BE49-F238E27FC236}">
                <a16:creationId xmlns:a16="http://schemas.microsoft.com/office/drawing/2014/main" id="{C7683DA3-81ED-7CFE-9000-BE387EED64CF}"/>
              </a:ext>
            </a:extLst>
          </p:cNvPr>
          <p:cNvSpPr>
            <a:spLocks noGrp="1"/>
          </p:cNvSpPr>
          <p:nvPr>
            <p:ph type="body" idx="1"/>
          </p:nvPr>
        </p:nvSpPr>
        <p:spPr/>
        <p:txBody>
          <a:bodyPr/>
          <a:lstStyle/>
          <a:p>
            <a:r>
              <a:rPr lang="en-US" dirty="0"/>
              <a:t>Nathan Bunker (AIRA)</a:t>
            </a:r>
          </a:p>
        </p:txBody>
      </p:sp>
      <p:sp>
        <p:nvSpPr>
          <p:cNvPr id="2" name="Rectangle: Top Corners One Rounded and One Snipped 1">
            <a:extLst>
              <a:ext uri="{FF2B5EF4-FFF2-40B4-BE49-F238E27FC236}">
                <a16:creationId xmlns:a16="http://schemas.microsoft.com/office/drawing/2014/main" id="{21E46B0C-C4CF-5530-F3A0-EE8805FCF049}"/>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58871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D9A0-6D62-1267-9B56-8FF8ABAD6F85}"/>
              </a:ext>
            </a:extLst>
          </p:cNvPr>
          <p:cNvSpPr>
            <a:spLocks noGrp="1"/>
          </p:cNvSpPr>
          <p:nvPr>
            <p:ph type="title"/>
          </p:nvPr>
        </p:nvSpPr>
        <p:spPr/>
        <p:txBody>
          <a:bodyPr/>
          <a:lstStyle/>
          <a:p>
            <a:r>
              <a:rPr lang="en-US" dirty="0"/>
              <a:t>Last Month</a:t>
            </a:r>
          </a:p>
        </p:txBody>
      </p:sp>
      <p:sp>
        <p:nvSpPr>
          <p:cNvPr id="3" name="Content Placeholder 2">
            <a:extLst>
              <a:ext uri="{FF2B5EF4-FFF2-40B4-BE49-F238E27FC236}">
                <a16:creationId xmlns:a16="http://schemas.microsoft.com/office/drawing/2014/main" id="{86621E39-1B96-7A74-C012-3DEC918D6202}"/>
              </a:ext>
            </a:extLst>
          </p:cNvPr>
          <p:cNvSpPr>
            <a:spLocks noGrp="1"/>
          </p:cNvSpPr>
          <p:nvPr>
            <p:ph sz="half" idx="1"/>
          </p:nvPr>
        </p:nvSpPr>
        <p:spPr/>
        <p:txBody>
          <a:bodyPr/>
          <a:lstStyle/>
          <a:p>
            <a:r>
              <a:rPr lang="en-US" dirty="0"/>
              <a:t>Vision</a:t>
            </a:r>
          </a:p>
          <a:p>
            <a:r>
              <a:rPr lang="en-US" dirty="0"/>
              <a:t>Scope</a:t>
            </a:r>
          </a:p>
          <a:p>
            <a:r>
              <a:rPr lang="en-US" dirty="0"/>
              <a:t>Primary Mission</a:t>
            </a:r>
          </a:p>
          <a:p>
            <a:pPr lvl="1"/>
            <a:r>
              <a:rPr lang="en-US" dirty="0"/>
              <a:t>Network of Experts</a:t>
            </a:r>
          </a:p>
          <a:p>
            <a:pPr lvl="1"/>
            <a:r>
              <a:rPr lang="en-US" dirty="0"/>
              <a:t>Advocate for code systems</a:t>
            </a:r>
          </a:p>
          <a:p>
            <a:pPr lvl="1"/>
            <a:r>
              <a:rPr lang="en-US" dirty="0"/>
              <a:t>Technical Support</a:t>
            </a:r>
          </a:p>
        </p:txBody>
      </p:sp>
      <p:pic>
        <p:nvPicPr>
          <p:cNvPr id="5" name="Content Placeholder 4" descr="A group of people and children holding a tree&#10;&#10;Description automatically generated">
            <a:extLst>
              <a:ext uri="{FF2B5EF4-FFF2-40B4-BE49-F238E27FC236}">
                <a16:creationId xmlns:a16="http://schemas.microsoft.com/office/drawing/2014/main" id="{61DC50F6-4369-71C6-E5EB-A763D88990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p:spPr>
      </p:pic>
      <p:sp>
        <p:nvSpPr>
          <p:cNvPr id="6" name="Rectangle: Top Corners One Rounded and One Snipped 5">
            <a:extLst>
              <a:ext uri="{FF2B5EF4-FFF2-40B4-BE49-F238E27FC236}">
                <a16:creationId xmlns:a16="http://schemas.microsoft.com/office/drawing/2014/main" id="{DE403532-6A9D-78C8-89C6-ADE0AB274EBB}"/>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206241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46BE-91BF-03FB-62C9-5C5D09DC6981}"/>
              </a:ext>
            </a:extLst>
          </p:cNvPr>
          <p:cNvSpPr>
            <a:spLocks noGrp="1"/>
          </p:cNvSpPr>
          <p:nvPr>
            <p:ph type="title"/>
          </p:nvPr>
        </p:nvSpPr>
        <p:spPr>
          <a:xfrm>
            <a:off x="838200" y="365124"/>
            <a:ext cx="3793435" cy="1775101"/>
          </a:xfrm>
        </p:spPr>
        <p:txBody>
          <a:bodyPr/>
          <a:lstStyle/>
          <a:p>
            <a:r>
              <a:rPr lang="en-US" dirty="0"/>
              <a:t>Website Updated</a:t>
            </a:r>
          </a:p>
        </p:txBody>
      </p:sp>
      <p:sp>
        <p:nvSpPr>
          <p:cNvPr id="3" name="Content Placeholder 2">
            <a:extLst>
              <a:ext uri="{FF2B5EF4-FFF2-40B4-BE49-F238E27FC236}">
                <a16:creationId xmlns:a16="http://schemas.microsoft.com/office/drawing/2014/main" id="{77F1959B-7368-1FC0-B123-DB2F0F612EA1}"/>
              </a:ext>
            </a:extLst>
          </p:cNvPr>
          <p:cNvSpPr>
            <a:spLocks noGrp="1"/>
          </p:cNvSpPr>
          <p:nvPr>
            <p:ph sz="half" idx="1"/>
          </p:nvPr>
        </p:nvSpPr>
        <p:spPr>
          <a:xfrm>
            <a:off x="838200" y="2252869"/>
            <a:ext cx="3727174" cy="3924093"/>
          </a:xfrm>
        </p:spPr>
        <p:txBody>
          <a:bodyPr/>
          <a:lstStyle/>
          <a:p>
            <a:r>
              <a:rPr lang="en-US" dirty="0"/>
              <a:t>Vision</a:t>
            </a:r>
          </a:p>
          <a:p>
            <a:r>
              <a:rPr lang="en-US" dirty="0"/>
              <a:t>Objective</a:t>
            </a:r>
          </a:p>
          <a:p>
            <a:r>
              <a:rPr lang="en-US" dirty="0"/>
              <a:t>Scope</a:t>
            </a:r>
          </a:p>
          <a:p>
            <a:r>
              <a:rPr lang="en-US" dirty="0"/>
              <a:t>Primary Mission</a:t>
            </a:r>
          </a:p>
          <a:p>
            <a:r>
              <a:rPr lang="en-US" dirty="0"/>
              <a:t>Call to Action</a:t>
            </a:r>
          </a:p>
        </p:txBody>
      </p:sp>
      <p:sp>
        <p:nvSpPr>
          <p:cNvPr id="4" name="Content Placeholder 3">
            <a:extLst>
              <a:ext uri="{FF2B5EF4-FFF2-40B4-BE49-F238E27FC236}">
                <a16:creationId xmlns:a16="http://schemas.microsoft.com/office/drawing/2014/main" id="{17E0EFE7-2102-03D1-5528-CF95FFEBBB4F}"/>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FAFA2650-B23A-E377-CB1B-7D90233CA380}"/>
              </a:ext>
            </a:extLst>
          </p:cNvPr>
          <p:cNvPicPr>
            <a:picLocks noChangeAspect="1"/>
          </p:cNvPicPr>
          <p:nvPr/>
        </p:nvPicPr>
        <p:blipFill rotWithShape="1">
          <a:blip r:embed="rId2"/>
          <a:srcRect b="28138"/>
          <a:stretch/>
        </p:blipFill>
        <p:spPr>
          <a:xfrm>
            <a:off x="4914674" y="576468"/>
            <a:ext cx="6013626" cy="5188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Top Corners One Rounded and One Snipped 6">
            <a:extLst>
              <a:ext uri="{FF2B5EF4-FFF2-40B4-BE49-F238E27FC236}">
                <a16:creationId xmlns:a16="http://schemas.microsoft.com/office/drawing/2014/main" id="{61BDE654-6ADA-B047-83D6-5AA05D6665BE}"/>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spTree>
    <p:extLst>
      <p:ext uri="{BB962C8B-B14F-4D97-AF65-F5344CB8AC3E}">
        <p14:creationId xmlns:p14="http://schemas.microsoft.com/office/powerpoint/2010/main" val="113358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A7C22-A486-BBAB-6C03-B8F201AF6433}"/>
              </a:ext>
            </a:extLst>
          </p:cNvPr>
          <p:cNvSpPr>
            <a:spLocks noGrp="1"/>
          </p:cNvSpPr>
          <p:nvPr>
            <p:ph type="title"/>
          </p:nvPr>
        </p:nvSpPr>
        <p:spPr/>
        <p:txBody>
          <a:bodyPr/>
          <a:lstStyle/>
          <a:p>
            <a:r>
              <a:rPr lang="en-US" dirty="0"/>
              <a:t>Vision</a:t>
            </a:r>
          </a:p>
        </p:txBody>
      </p:sp>
      <p:sp>
        <p:nvSpPr>
          <p:cNvPr id="5" name="Content Placeholder 4">
            <a:extLst>
              <a:ext uri="{FF2B5EF4-FFF2-40B4-BE49-F238E27FC236}">
                <a16:creationId xmlns:a16="http://schemas.microsoft.com/office/drawing/2014/main" id="{8236AB64-42F9-3C38-C4D9-75E57A731F1B}"/>
              </a:ext>
            </a:extLst>
          </p:cNvPr>
          <p:cNvSpPr>
            <a:spLocks noGrp="1"/>
          </p:cNvSpPr>
          <p:nvPr>
            <p:ph idx="1"/>
          </p:nvPr>
        </p:nvSpPr>
        <p:spPr>
          <a:xfrm>
            <a:off x="838200" y="1825625"/>
            <a:ext cx="10387818" cy="4351338"/>
          </a:xfrm>
        </p:spPr>
        <p:txBody>
          <a:bodyPr/>
          <a:lstStyle/>
          <a:p>
            <a:r>
              <a:rPr lang="en-US" dirty="0"/>
              <a:t>Vaccines save lives, secure global economy</a:t>
            </a:r>
          </a:p>
          <a:p>
            <a:r>
              <a:rPr lang="en-US" dirty="0"/>
              <a:t>Much thought is given to developing vaccines</a:t>
            </a:r>
          </a:p>
          <a:p>
            <a:r>
              <a:rPr lang="en-US" dirty="0"/>
              <a:t>Little support for those recording vaccinations</a:t>
            </a:r>
          </a:p>
          <a:p>
            <a:r>
              <a:rPr lang="en-US" dirty="0"/>
              <a:t>No community organizes work of vaccine code experts</a:t>
            </a:r>
          </a:p>
          <a:p>
            <a:pPr lvl="1"/>
            <a:r>
              <a:rPr lang="en-US" dirty="0"/>
              <a:t>No organization to call with questions</a:t>
            </a:r>
          </a:p>
          <a:p>
            <a:pPr lvl="1"/>
            <a:r>
              <a:rPr lang="en-US" dirty="0"/>
              <a:t>No systematic collection of information</a:t>
            </a:r>
          </a:p>
          <a:p>
            <a:r>
              <a:rPr lang="en-US" dirty="0"/>
              <a:t>We want to fill this gap</a:t>
            </a:r>
          </a:p>
          <a:p>
            <a:pPr lvl="1"/>
            <a:r>
              <a:rPr lang="en-US" dirty="0"/>
              <a:t>Enhance global response to future pandemics</a:t>
            </a:r>
          </a:p>
          <a:p>
            <a:pPr lvl="1"/>
            <a:r>
              <a:rPr lang="en-US" dirty="0"/>
              <a:t>Support broader goals of public health</a:t>
            </a:r>
          </a:p>
          <a:p>
            <a:pPr lvl="1"/>
            <a:endParaRPr lang="en-US" dirty="0"/>
          </a:p>
        </p:txBody>
      </p:sp>
      <p:sp>
        <p:nvSpPr>
          <p:cNvPr id="7" name="Rectangle: Top Corners One Rounded and One Snipped 6">
            <a:extLst>
              <a:ext uri="{FF2B5EF4-FFF2-40B4-BE49-F238E27FC236}">
                <a16:creationId xmlns:a16="http://schemas.microsoft.com/office/drawing/2014/main" id="{35CB227B-BE01-309A-679E-71B350552170}"/>
              </a:ext>
            </a:extLst>
          </p:cNvPr>
          <p:cNvSpPr/>
          <p:nvPr/>
        </p:nvSpPr>
        <p:spPr>
          <a:xfrm>
            <a:off x="84406" y="6488668"/>
            <a:ext cx="5711483" cy="369332"/>
          </a:xfrm>
          <a:prstGeom prst="snip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International Vaccine Codes (IVC) Initiative - 2024</a:t>
            </a:r>
          </a:p>
        </p:txBody>
      </p:sp>
      <p:pic>
        <p:nvPicPr>
          <p:cNvPr id="8" name="Picture 7" descr="A group of people and children holding a tree&#10;&#10;Description automatically generated">
            <a:extLst>
              <a:ext uri="{FF2B5EF4-FFF2-40B4-BE49-F238E27FC236}">
                <a16:creationId xmlns:a16="http://schemas.microsoft.com/office/drawing/2014/main" id="{623B390C-F529-C6B8-B199-8EAAC54DE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96434"/>
            <a:ext cx="2371578" cy="2371578"/>
          </a:xfrm>
          <a:prstGeom prst="rect">
            <a:avLst/>
          </a:prstGeom>
        </p:spPr>
      </p:pic>
    </p:spTree>
    <p:extLst>
      <p:ext uri="{BB962C8B-B14F-4D97-AF65-F5344CB8AC3E}">
        <p14:creationId xmlns:p14="http://schemas.microsoft.com/office/powerpoint/2010/main" val="88252894"/>
      </p:ext>
    </p:extLst>
  </p:cSld>
  <p:clrMapOvr>
    <a:masterClrMapping/>
  </p:clrMapOvr>
</p:sld>
</file>

<file path=ppt/theme/theme1.xml><?xml version="1.0" encoding="utf-8"?>
<a:theme xmlns:a="http://schemas.openxmlformats.org/drawingml/2006/main" name="White &amp; Blue">
  <a:themeElements>
    <a:clrScheme name="AIRA Color Palette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CCCCCB"/>
      </a:accent6>
      <a:hlink>
        <a:srgbClr val="1C3C50"/>
      </a:hlink>
      <a:folHlink>
        <a:srgbClr val="6F6E70"/>
      </a:folHlink>
    </a:clrScheme>
    <a:fontScheme name="AIRA Main">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mp; Green">
  <a:themeElements>
    <a:clrScheme name="AIRA Color Palette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CCCCCB"/>
      </a:accent6>
      <a:hlink>
        <a:srgbClr val="1C3C50"/>
      </a:hlink>
      <a:folHlink>
        <a:srgbClr val="6F6E70"/>
      </a:folHlink>
    </a:clrScheme>
    <a:fontScheme name="AIRA Main">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AIRA 1">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F2F2F2"/>
      </a:accent6>
      <a:hlink>
        <a:srgbClr val="629F44"/>
      </a:hlink>
      <a:folHlink>
        <a:srgbClr val="629F44"/>
      </a:folHlink>
    </a:clrScheme>
    <a:fontScheme name="AIRA Fonts">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AIRA Main Style">
      <a:dk1>
        <a:sysClr val="windowText" lastClr="000000"/>
      </a:dk1>
      <a:lt1>
        <a:sysClr val="window" lastClr="FFFFFF"/>
      </a:lt1>
      <a:dk2>
        <a:srgbClr val="1C3C50"/>
      </a:dk2>
      <a:lt2>
        <a:srgbClr val="CCCCCB"/>
      </a:lt2>
      <a:accent1>
        <a:srgbClr val="629F44"/>
      </a:accent1>
      <a:accent2>
        <a:srgbClr val="1C3C50"/>
      </a:accent2>
      <a:accent3>
        <a:srgbClr val="8098A4"/>
      </a:accent3>
      <a:accent4>
        <a:srgbClr val="C9E2CA"/>
      </a:accent4>
      <a:accent5>
        <a:srgbClr val="ECBC0A"/>
      </a:accent5>
      <a:accent6>
        <a:srgbClr val="F2F2F2"/>
      </a:accent6>
      <a:hlink>
        <a:srgbClr val="629F44"/>
      </a:hlink>
      <a:folHlink>
        <a:srgbClr val="629F44"/>
      </a:folHlink>
    </a:clrScheme>
    <a:fontScheme name="AIRA Main Style">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final versie_format ENG_docgen  -  Alleen-lezen" id="{66EA6C17-D777-40AE-8A7C-B6ACFD1E5139}" vid="{E3AF7736-6FA2-456B-8671-7F86E75B7F3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6509</TotalTime>
  <Words>1061</Words>
  <Application>Microsoft Office PowerPoint</Application>
  <PresentationFormat>Widescreen</PresentationFormat>
  <Paragraphs>187</Paragraphs>
  <Slides>22</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Calibri</vt:lpstr>
      <vt:lpstr>Segoe UI</vt:lpstr>
      <vt:lpstr>Open Sans</vt:lpstr>
      <vt:lpstr>Verdana</vt:lpstr>
      <vt:lpstr>Wingdings</vt:lpstr>
      <vt:lpstr>Open Sans Light</vt:lpstr>
      <vt:lpstr>Helvetica Neue</vt:lpstr>
      <vt:lpstr>White &amp; Blue</vt:lpstr>
      <vt:lpstr>White &amp; Green</vt:lpstr>
      <vt:lpstr>Custom Design</vt:lpstr>
      <vt:lpstr>1_Custom Design</vt:lpstr>
      <vt:lpstr>Rijkshuisstijl Robijnrood</vt:lpstr>
      <vt:lpstr>International Vaccine Codes</vt:lpstr>
      <vt:lpstr>Agenda</vt:lpstr>
      <vt:lpstr>Introductions</vt:lpstr>
      <vt:lpstr>Roundtable Updates</vt:lpstr>
      <vt:lpstr>Roundtable Updates</vt:lpstr>
      <vt:lpstr>Vision and Goals</vt:lpstr>
      <vt:lpstr>Last Month</vt:lpstr>
      <vt:lpstr>Website Updated</vt:lpstr>
      <vt:lpstr>Vision</vt:lpstr>
      <vt:lpstr>Primary Mission</vt:lpstr>
      <vt:lpstr>Primary Mission</vt:lpstr>
      <vt:lpstr>Unified Nomenclature of Vaccines (NUVA)</vt:lpstr>
      <vt:lpstr>In Scope</vt:lpstr>
      <vt:lpstr>In Scope</vt:lpstr>
      <vt:lpstr>Related, but Not In Scope</vt:lpstr>
      <vt:lpstr>Out of Scope</vt:lpstr>
      <vt:lpstr>Need Examples</vt:lpstr>
      <vt:lpstr>Conducting Expert Interviews</vt:lpstr>
      <vt:lpstr>Conducting Expert Interviews</vt:lpstr>
      <vt:lpstr>Next Steps</vt:lpstr>
      <vt:lpstr>Next Steps</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Coyle</dc:creator>
  <cp:lastModifiedBy>Nathan Bunker</cp:lastModifiedBy>
  <cp:revision>71</cp:revision>
  <dcterms:created xsi:type="dcterms:W3CDTF">2018-02-21T21:22:59Z</dcterms:created>
  <dcterms:modified xsi:type="dcterms:W3CDTF">2024-07-31T16:00:18Z</dcterms:modified>
</cp:coreProperties>
</file>