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  <p:sldMasterId id="2147483679" r:id="rId2"/>
  </p:sldMasterIdLst>
  <p:notesMasterIdLst>
    <p:notesMasterId r:id="rId27"/>
  </p:notesMasterIdLst>
  <p:handoutMasterIdLst>
    <p:handoutMasterId r:id="rId28"/>
  </p:handoutMasterIdLst>
  <p:sldIdLst>
    <p:sldId id="256" r:id="rId3"/>
    <p:sldId id="3461" r:id="rId4"/>
    <p:sldId id="3462" r:id="rId5"/>
    <p:sldId id="3481" r:id="rId6"/>
    <p:sldId id="3488" r:id="rId7"/>
    <p:sldId id="2145707214" r:id="rId8"/>
    <p:sldId id="2145707205" r:id="rId9"/>
    <p:sldId id="2145707206" r:id="rId10"/>
    <p:sldId id="2145707207" r:id="rId11"/>
    <p:sldId id="2145707208" r:id="rId12"/>
    <p:sldId id="2145707209" r:id="rId13"/>
    <p:sldId id="2145707211" r:id="rId14"/>
    <p:sldId id="2145707212" r:id="rId15"/>
    <p:sldId id="2145707213" r:id="rId16"/>
    <p:sldId id="263" r:id="rId17"/>
    <p:sldId id="290" r:id="rId18"/>
    <p:sldId id="3489" r:id="rId19"/>
    <p:sldId id="3463" r:id="rId20"/>
    <p:sldId id="3464" r:id="rId21"/>
    <p:sldId id="3465" r:id="rId22"/>
    <p:sldId id="3466" r:id="rId23"/>
    <p:sldId id="3467" r:id="rId24"/>
    <p:sldId id="3468" r:id="rId25"/>
    <p:sldId id="358" r:id="rId26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BC2EC916-17D3-A56F-09F2-A83B0C1DE6C9}" name="Nathan Bunker" initials="NB" userId="S::nbunker@immregistries.org::3a818436-2ac6-41ce-ab68-359f70705be3" providerId="AD"/>
  <p188:author id="{BA70ED78-5BE3-0EAD-8BBE-A5D4B0A8FD85}" name="Arias, Alejandra" initials="AA" userId="S::Alejandra.Arias@ct.gov::117c8a20-8a0f-436d-adf4-3303ac9021bb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13B452"/>
    <a:srgbClr val="0284B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25" autoAdjust="0"/>
    <p:restoredTop sz="94658"/>
  </p:normalViewPr>
  <p:slideViewPr>
    <p:cSldViewPr snapToGrid="0">
      <p:cViewPr varScale="1">
        <p:scale>
          <a:sx n="88" d="100"/>
          <a:sy n="88" d="100"/>
        </p:scale>
        <p:origin x="114" y="888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7" d="100"/>
          <a:sy n="97" d="100"/>
        </p:scale>
        <p:origin x="3618" y="8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microsoft.com/office/2018/10/relationships/authors" Target="author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Relationship Id="rId8" Type="http://schemas.openxmlformats.org/officeDocument/2006/relationships/slide" Target="slides/slide6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D2888E9-67D7-4DAB-AA51-C264140D85A6}" type="doc">
      <dgm:prSet loTypeId="urn:microsoft.com/office/officeart/2005/8/layout/process4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81E37A82-6B69-4C06-85A7-DEB5F669711B}">
      <dgm:prSet phldrT="[Texte]" phldr="0" custT="1"/>
      <dgm:spPr/>
      <dgm:t>
        <a:bodyPr/>
        <a:lstStyle/>
        <a:p>
          <a:r>
            <a:rPr lang="en-US" sz="2400" b="0" noProof="0" dirty="0">
              <a:latin typeface="Arial" panose="020B0604020202020204" pitchFamily="34" charset="0"/>
              <a:cs typeface="Arial" panose="020B0604020202020204" pitchFamily="34" charset="0"/>
            </a:rPr>
            <a:t>CVX-37</a:t>
          </a:r>
          <a:endParaRPr lang="en-US" sz="2000" b="0" noProof="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A41F78B-8B49-4872-BBED-99229545D9D8}" type="parTrans" cxnId="{607D3BEC-DB2D-4BE9-84D9-6F59CA24450F}">
      <dgm:prSet/>
      <dgm:spPr/>
      <dgm:t>
        <a:bodyPr/>
        <a:lstStyle/>
        <a:p>
          <a:endParaRPr lang="en-GB"/>
        </a:p>
      </dgm:t>
    </dgm:pt>
    <dgm:pt modelId="{A0EBF082-55DF-4137-A78E-326EACCC98DD}" type="sibTrans" cxnId="{607D3BEC-DB2D-4BE9-84D9-6F59CA24450F}">
      <dgm:prSet/>
      <dgm:spPr/>
      <dgm:t>
        <a:bodyPr/>
        <a:lstStyle/>
        <a:p>
          <a:endParaRPr lang="en-GB"/>
        </a:p>
      </dgm:t>
    </dgm:pt>
    <dgm:pt modelId="{4180B575-F2E5-4395-81BF-8B809F82CF06}">
      <dgm:prSet phldrT="[Texte]" phldr="0" custT="1"/>
      <dgm:spPr/>
      <dgm:t>
        <a:bodyPr/>
        <a:lstStyle/>
        <a:p>
          <a:r>
            <a:rPr lang="en-US" sz="2000" noProof="0" dirty="0">
              <a:latin typeface="Arial" panose="020B0604020202020204" pitchFamily="34" charset="0"/>
              <a:cs typeface="Arial" panose="020B0604020202020204" pitchFamily="34" charset="0"/>
            </a:rPr>
            <a:t>CVX2nuva</a:t>
          </a:r>
          <a:endParaRPr lang="en-US" sz="3000" noProof="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DF3E881-FDD2-48F8-B1C2-86BEB0C38661}" type="parTrans" cxnId="{1DD660EE-708B-48A2-A885-251C9FC8BB95}">
      <dgm:prSet/>
      <dgm:spPr/>
      <dgm:t>
        <a:bodyPr/>
        <a:lstStyle/>
        <a:p>
          <a:endParaRPr lang="en-GB"/>
        </a:p>
      </dgm:t>
    </dgm:pt>
    <dgm:pt modelId="{1CB501A4-8032-47E3-BCC9-9FFAF0EA0983}" type="sibTrans" cxnId="{1DD660EE-708B-48A2-A885-251C9FC8BB95}">
      <dgm:prSet/>
      <dgm:spPr/>
      <dgm:t>
        <a:bodyPr/>
        <a:lstStyle/>
        <a:p>
          <a:endParaRPr lang="en-GB"/>
        </a:p>
      </dgm:t>
    </dgm:pt>
    <dgm:pt modelId="{7234A8DF-9194-4FD5-81AE-49517FD70E8A}">
      <dgm:prSet phldrT="[Texte]" phldr="0" custT="1"/>
      <dgm:spPr/>
      <dgm:t>
        <a:bodyPr/>
        <a:lstStyle/>
        <a:p>
          <a:r>
            <a:rPr lang="en-US" sz="2400" noProof="0" dirty="0">
              <a:latin typeface="Arial" panose="020B0604020202020204" pitchFamily="34" charset="0"/>
              <a:cs typeface="Arial" panose="020B0604020202020204" pitchFamily="34" charset="0"/>
            </a:rPr>
            <a:t>VAC0111</a:t>
          </a:r>
        </a:p>
      </dgm:t>
    </dgm:pt>
    <dgm:pt modelId="{825A141A-4FF4-48C8-A2BD-61312099CC0B}" type="parTrans" cxnId="{488AB9D1-6128-4C59-98A8-CDB51D593682}">
      <dgm:prSet/>
      <dgm:spPr/>
      <dgm:t>
        <a:bodyPr/>
        <a:lstStyle/>
        <a:p>
          <a:endParaRPr lang="en-GB"/>
        </a:p>
      </dgm:t>
    </dgm:pt>
    <dgm:pt modelId="{84B3E9CE-B611-43E4-A23D-D72E1CB7F0B1}" type="sibTrans" cxnId="{488AB9D1-6128-4C59-98A8-CDB51D593682}">
      <dgm:prSet/>
      <dgm:spPr/>
      <dgm:t>
        <a:bodyPr/>
        <a:lstStyle/>
        <a:p>
          <a:endParaRPr lang="en-GB"/>
        </a:p>
      </dgm:t>
    </dgm:pt>
    <dgm:pt modelId="{AA74652C-99E4-47B1-80FA-A97C8B665ACA}">
      <dgm:prSet phldrT="[Texte]" phldr="0" custT="1"/>
      <dgm:spPr/>
      <dgm:t>
        <a:bodyPr/>
        <a:lstStyle/>
        <a:p>
          <a:r>
            <a:rPr lang="en-US" sz="2000" noProof="0" dirty="0">
              <a:latin typeface="Arial" panose="020B0604020202020204" pitchFamily="34" charset="0"/>
              <a:cs typeface="Arial" panose="020B0604020202020204" pitchFamily="34" charset="0"/>
            </a:rPr>
            <a:t>nuva2SNOMED-CT</a:t>
          </a:r>
          <a:endParaRPr lang="en-US" sz="3000" noProof="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95CA32A-55CA-4087-8217-57960022A512}" type="parTrans" cxnId="{F9109A5A-BCC3-4C8E-AAA4-74E06A55FD78}">
      <dgm:prSet/>
      <dgm:spPr/>
      <dgm:t>
        <a:bodyPr/>
        <a:lstStyle/>
        <a:p>
          <a:endParaRPr lang="en-GB"/>
        </a:p>
      </dgm:t>
    </dgm:pt>
    <dgm:pt modelId="{79535313-21C7-40A5-BBCF-2B243CE96677}" type="sibTrans" cxnId="{F9109A5A-BCC3-4C8E-AAA4-74E06A55FD78}">
      <dgm:prSet/>
      <dgm:spPr/>
      <dgm:t>
        <a:bodyPr/>
        <a:lstStyle/>
        <a:p>
          <a:endParaRPr lang="en-GB"/>
        </a:p>
      </dgm:t>
    </dgm:pt>
    <dgm:pt modelId="{025AF493-105D-4D8A-9CB7-502A14E9C0A6}">
      <dgm:prSet phldrT="[Texte]" phldr="0" custT="1"/>
      <dgm:spPr/>
      <dgm:t>
        <a:bodyPr/>
        <a:lstStyle/>
        <a:p>
          <a:r>
            <a:rPr lang="en-US" sz="2400" noProof="0" dirty="0">
              <a:latin typeface="Arial" panose="020B0604020202020204" pitchFamily="34" charset="0"/>
              <a:cs typeface="Arial" panose="020B0604020202020204" pitchFamily="34" charset="0"/>
            </a:rPr>
            <a:t>SNOMED-CT-836385002</a:t>
          </a:r>
          <a:endParaRPr lang="en-US" sz="2000" noProof="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72FD7AF-D737-465F-81A6-8B31C50EC7E6}" type="parTrans" cxnId="{6A319F04-29A4-492D-8DCF-1EB9A398B499}">
      <dgm:prSet/>
      <dgm:spPr/>
      <dgm:t>
        <a:bodyPr/>
        <a:lstStyle/>
        <a:p>
          <a:endParaRPr lang="en-GB"/>
        </a:p>
      </dgm:t>
    </dgm:pt>
    <dgm:pt modelId="{FC996A13-F69C-4CE1-A9F9-A4B05E6AA965}" type="sibTrans" cxnId="{6A319F04-29A4-492D-8DCF-1EB9A398B499}">
      <dgm:prSet/>
      <dgm:spPr/>
      <dgm:t>
        <a:bodyPr/>
        <a:lstStyle/>
        <a:p>
          <a:endParaRPr lang="en-GB"/>
        </a:p>
      </dgm:t>
    </dgm:pt>
    <dgm:pt modelId="{1758AB6D-7E30-4DD4-93B8-7D2F246D8958}">
      <dgm:prSet phldrT="[Texte]" phldr="0" custT="1"/>
      <dgm:spPr/>
      <dgm:t>
        <a:bodyPr/>
        <a:lstStyle/>
        <a:p>
          <a:r>
            <a:rPr lang="en-US" sz="2000" noProof="0" dirty="0">
              <a:latin typeface="Arial" panose="020B0604020202020204" pitchFamily="34" charset="0"/>
              <a:cs typeface="Arial" panose="020B0604020202020204" pitchFamily="34" charset="0"/>
            </a:rPr>
            <a:t>Or 2 other Best options for VAC0111</a:t>
          </a:r>
          <a:endParaRPr lang="en-US" sz="3000" noProof="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9F61275-9D2A-4185-A286-2CE11E5B4C33}" type="sibTrans" cxnId="{5496C50F-F1B4-4C71-A2BD-45195C277E03}">
      <dgm:prSet/>
      <dgm:spPr/>
      <dgm:t>
        <a:bodyPr/>
        <a:lstStyle/>
        <a:p>
          <a:endParaRPr lang="en-GB"/>
        </a:p>
      </dgm:t>
    </dgm:pt>
    <dgm:pt modelId="{45E44A26-AA86-41DE-91DF-30C32816906F}" type="parTrans" cxnId="{5496C50F-F1B4-4C71-A2BD-45195C277E03}">
      <dgm:prSet/>
      <dgm:spPr/>
      <dgm:t>
        <a:bodyPr/>
        <a:lstStyle/>
        <a:p>
          <a:endParaRPr lang="en-GB"/>
        </a:p>
      </dgm:t>
    </dgm:pt>
    <dgm:pt modelId="{CF0715BF-D674-494D-85F8-22E1520075D3}" type="pres">
      <dgm:prSet presAssocID="{DD2888E9-67D7-4DAB-AA51-C264140D85A6}" presName="Name0" presStyleCnt="0">
        <dgm:presLayoutVars>
          <dgm:dir/>
          <dgm:animLvl val="lvl"/>
          <dgm:resizeHandles val="exact"/>
        </dgm:presLayoutVars>
      </dgm:prSet>
      <dgm:spPr/>
    </dgm:pt>
    <dgm:pt modelId="{DFF65F54-B32C-4A41-B809-783B835F5878}" type="pres">
      <dgm:prSet presAssocID="{025AF493-105D-4D8A-9CB7-502A14E9C0A6}" presName="boxAndChildren" presStyleCnt="0"/>
      <dgm:spPr/>
    </dgm:pt>
    <dgm:pt modelId="{5387A373-047C-4FBF-A72D-617285706512}" type="pres">
      <dgm:prSet presAssocID="{025AF493-105D-4D8A-9CB7-502A14E9C0A6}" presName="parentTextBox" presStyleLbl="node1" presStyleIdx="0" presStyleCnt="3"/>
      <dgm:spPr/>
    </dgm:pt>
    <dgm:pt modelId="{1C8C64B1-D0EF-473D-9D74-1882DCAB7C48}" type="pres">
      <dgm:prSet presAssocID="{025AF493-105D-4D8A-9CB7-502A14E9C0A6}" presName="entireBox" presStyleLbl="node1" presStyleIdx="0" presStyleCnt="3"/>
      <dgm:spPr/>
    </dgm:pt>
    <dgm:pt modelId="{BADA4C1D-AEA9-48D6-8943-DFEF63898979}" type="pres">
      <dgm:prSet presAssocID="{025AF493-105D-4D8A-9CB7-502A14E9C0A6}" presName="descendantBox" presStyleCnt="0"/>
      <dgm:spPr/>
    </dgm:pt>
    <dgm:pt modelId="{702FE8D0-6555-4D3A-9A8A-2B3F1D7C3EE5}" type="pres">
      <dgm:prSet presAssocID="{1758AB6D-7E30-4DD4-93B8-7D2F246D8958}" presName="childTextBox" presStyleLbl="fgAccFollowNode1" presStyleIdx="0" presStyleCnt="3">
        <dgm:presLayoutVars>
          <dgm:bulletEnabled val="1"/>
        </dgm:presLayoutVars>
      </dgm:prSet>
      <dgm:spPr/>
    </dgm:pt>
    <dgm:pt modelId="{DF6BB407-6BFE-4E61-A166-0E7B283AB0EE}" type="pres">
      <dgm:prSet presAssocID="{84B3E9CE-B611-43E4-A23D-D72E1CB7F0B1}" presName="sp" presStyleCnt="0"/>
      <dgm:spPr/>
    </dgm:pt>
    <dgm:pt modelId="{FE0A3B56-6F4D-41EA-8A27-B622540BA769}" type="pres">
      <dgm:prSet presAssocID="{7234A8DF-9194-4FD5-81AE-49517FD70E8A}" presName="arrowAndChildren" presStyleCnt="0"/>
      <dgm:spPr/>
    </dgm:pt>
    <dgm:pt modelId="{FB13D2F0-961A-482B-8B7B-3D9B3A833714}" type="pres">
      <dgm:prSet presAssocID="{7234A8DF-9194-4FD5-81AE-49517FD70E8A}" presName="parentTextArrow" presStyleLbl="node1" presStyleIdx="0" presStyleCnt="3"/>
      <dgm:spPr/>
    </dgm:pt>
    <dgm:pt modelId="{EA5963BB-7417-43CA-A0B2-F9DC86935FDB}" type="pres">
      <dgm:prSet presAssocID="{7234A8DF-9194-4FD5-81AE-49517FD70E8A}" presName="arrow" presStyleLbl="node1" presStyleIdx="1" presStyleCnt="3"/>
      <dgm:spPr/>
    </dgm:pt>
    <dgm:pt modelId="{F54BA94D-8856-4420-97E4-A51D5DFDC918}" type="pres">
      <dgm:prSet presAssocID="{7234A8DF-9194-4FD5-81AE-49517FD70E8A}" presName="descendantArrow" presStyleCnt="0"/>
      <dgm:spPr/>
    </dgm:pt>
    <dgm:pt modelId="{AECEA75A-6235-4DEE-AF24-0F7A2EFA4E17}" type="pres">
      <dgm:prSet presAssocID="{AA74652C-99E4-47B1-80FA-A97C8B665ACA}" presName="childTextArrow" presStyleLbl="fgAccFollowNode1" presStyleIdx="1" presStyleCnt="3">
        <dgm:presLayoutVars>
          <dgm:bulletEnabled val="1"/>
        </dgm:presLayoutVars>
      </dgm:prSet>
      <dgm:spPr/>
    </dgm:pt>
    <dgm:pt modelId="{529A6FDE-A52B-4A83-A005-77D718E5E50C}" type="pres">
      <dgm:prSet presAssocID="{A0EBF082-55DF-4137-A78E-326EACCC98DD}" presName="sp" presStyleCnt="0"/>
      <dgm:spPr/>
    </dgm:pt>
    <dgm:pt modelId="{44CD08AF-888D-4477-9090-7C23EB7045C3}" type="pres">
      <dgm:prSet presAssocID="{81E37A82-6B69-4C06-85A7-DEB5F669711B}" presName="arrowAndChildren" presStyleCnt="0"/>
      <dgm:spPr/>
    </dgm:pt>
    <dgm:pt modelId="{10E42D41-083E-44D1-B867-A7325C7D6A4F}" type="pres">
      <dgm:prSet presAssocID="{81E37A82-6B69-4C06-85A7-DEB5F669711B}" presName="parentTextArrow" presStyleLbl="node1" presStyleIdx="1" presStyleCnt="3"/>
      <dgm:spPr/>
    </dgm:pt>
    <dgm:pt modelId="{F74BCE8C-0920-4D38-9CE0-2891BAE3A6DE}" type="pres">
      <dgm:prSet presAssocID="{81E37A82-6B69-4C06-85A7-DEB5F669711B}" presName="arrow" presStyleLbl="node1" presStyleIdx="2" presStyleCnt="3" custLinFactNeighborX="-33339" custLinFactNeighborY="604"/>
      <dgm:spPr/>
    </dgm:pt>
    <dgm:pt modelId="{6D6B7546-40E2-42BD-BF16-DAD7857B2EB5}" type="pres">
      <dgm:prSet presAssocID="{81E37A82-6B69-4C06-85A7-DEB5F669711B}" presName="descendantArrow" presStyleCnt="0"/>
      <dgm:spPr/>
    </dgm:pt>
    <dgm:pt modelId="{A7F46534-7EBC-4FD1-BDF0-CF43E45E7219}" type="pres">
      <dgm:prSet presAssocID="{4180B575-F2E5-4395-81BF-8B809F82CF06}" presName="childTextArrow" presStyleLbl="fgAccFollowNode1" presStyleIdx="2" presStyleCnt="3">
        <dgm:presLayoutVars>
          <dgm:bulletEnabled val="1"/>
        </dgm:presLayoutVars>
      </dgm:prSet>
      <dgm:spPr/>
    </dgm:pt>
  </dgm:ptLst>
  <dgm:cxnLst>
    <dgm:cxn modelId="{6A319F04-29A4-492D-8DCF-1EB9A398B499}" srcId="{DD2888E9-67D7-4DAB-AA51-C264140D85A6}" destId="{025AF493-105D-4D8A-9CB7-502A14E9C0A6}" srcOrd="2" destOrd="0" parTransId="{E72FD7AF-D737-465F-81A6-8B31C50EC7E6}" sibTransId="{FC996A13-F69C-4CE1-A9F9-A4B05E6AA965}"/>
    <dgm:cxn modelId="{FF84E305-5E16-4FF2-A6B0-F3863D80B085}" type="presOf" srcId="{025AF493-105D-4D8A-9CB7-502A14E9C0A6}" destId="{5387A373-047C-4FBF-A72D-617285706512}" srcOrd="0" destOrd="0" presId="urn:microsoft.com/office/officeart/2005/8/layout/process4"/>
    <dgm:cxn modelId="{5496C50F-F1B4-4C71-A2BD-45195C277E03}" srcId="{025AF493-105D-4D8A-9CB7-502A14E9C0A6}" destId="{1758AB6D-7E30-4DD4-93B8-7D2F246D8958}" srcOrd="0" destOrd="0" parTransId="{45E44A26-AA86-41DE-91DF-30C32816906F}" sibTransId="{C9F61275-9D2A-4185-A286-2CE11E5B4C33}"/>
    <dgm:cxn modelId="{EBD3BE11-56F6-4CEC-B27F-C47A054C14C2}" type="presOf" srcId="{DD2888E9-67D7-4DAB-AA51-C264140D85A6}" destId="{CF0715BF-D674-494D-85F8-22E1520075D3}" srcOrd="0" destOrd="0" presId="urn:microsoft.com/office/officeart/2005/8/layout/process4"/>
    <dgm:cxn modelId="{D308413D-76D4-4906-B747-A0579AD50A36}" type="presOf" srcId="{81E37A82-6B69-4C06-85A7-DEB5F669711B}" destId="{10E42D41-083E-44D1-B867-A7325C7D6A4F}" srcOrd="0" destOrd="0" presId="urn:microsoft.com/office/officeart/2005/8/layout/process4"/>
    <dgm:cxn modelId="{7C46CC63-1778-4511-B060-914D6C3ADEB1}" type="presOf" srcId="{1758AB6D-7E30-4DD4-93B8-7D2F246D8958}" destId="{702FE8D0-6555-4D3A-9A8A-2B3F1D7C3EE5}" srcOrd="0" destOrd="0" presId="urn:microsoft.com/office/officeart/2005/8/layout/process4"/>
    <dgm:cxn modelId="{2E08C864-3DA8-4A06-A6D1-69B3800D20A7}" type="presOf" srcId="{7234A8DF-9194-4FD5-81AE-49517FD70E8A}" destId="{EA5963BB-7417-43CA-A0B2-F9DC86935FDB}" srcOrd="1" destOrd="0" presId="urn:microsoft.com/office/officeart/2005/8/layout/process4"/>
    <dgm:cxn modelId="{49124E48-7CC9-4F6C-8B6A-B9DFDC83CB77}" type="presOf" srcId="{AA74652C-99E4-47B1-80FA-A97C8B665ACA}" destId="{AECEA75A-6235-4DEE-AF24-0F7A2EFA4E17}" srcOrd="0" destOrd="0" presId="urn:microsoft.com/office/officeart/2005/8/layout/process4"/>
    <dgm:cxn modelId="{F9109A5A-BCC3-4C8E-AAA4-74E06A55FD78}" srcId="{7234A8DF-9194-4FD5-81AE-49517FD70E8A}" destId="{AA74652C-99E4-47B1-80FA-A97C8B665ACA}" srcOrd="0" destOrd="0" parTransId="{E95CA32A-55CA-4087-8217-57960022A512}" sibTransId="{79535313-21C7-40A5-BBCF-2B243CE96677}"/>
    <dgm:cxn modelId="{5814F487-56F2-49D4-99D8-CF6F314C5751}" type="presOf" srcId="{025AF493-105D-4D8A-9CB7-502A14E9C0A6}" destId="{1C8C64B1-D0EF-473D-9D74-1882DCAB7C48}" srcOrd="1" destOrd="0" presId="urn:microsoft.com/office/officeart/2005/8/layout/process4"/>
    <dgm:cxn modelId="{B96832A4-4E1D-4EE8-A167-29E8010BC67E}" type="presOf" srcId="{7234A8DF-9194-4FD5-81AE-49517FD70E8A}" destId="{FB13D2F0-961A-482B-8B7B-3D9B3A833714}" srcOrd="0" destOrd="0" presId="urn:microsoft.com/office/officeart/2005/8/layout/process4"/>
    <dgm:cxn modelId="{2E3858AD-24FB-4459-88EE-F78FF257358B}" type="presOf" srcId="{4180B575-F2E5-4395-81BF-8B809F82CF06}" destId="{A7F46534-7EBC-4FD1-BDF0-CF43E45E7219}" srcOrd="0" destOrd="0" presId="urn:microsoft.com/office/officeart/2005/8/layout/process4"/>
    <dgm:cxn modelId="{F5B75DB3-15FC-4A74-BDDD-BE6742EC3645}" type="presOf" srcId="{81E37A82-6B69-4C06-85A7-DEB5F669711B}" destId="{F74BCE8C-0920-4D38-9CE0-2891BAE3A6DE}" srcOrd="1" destOrd="0" presId="urn:microsoft.com/office/officeart/2005/8/layout/process4"/>
    <dgm:cxn modelId="{488AB9D1-6128-4C59-98A8-CDB51D593682}" srcId="{DD2888E9-67D7-4DAB-AA51-C264140D85A6}" destId="{7234A8DF-9194-4FD5-81AE-49517FD70E8A}" srcOrd="1" destOrd="0" parTransId="{825A141A-4FF4-48C8-A2BD-61312099CC0B}" sibTransId="{84B3E9CE-B611-43E4-A23D-D72E1CB7F0B1}"/>
    <dgm:cxn modelId="{607D3BEC-DB2D-4BE9-84D9-6F59CA24450F}" srcId="{DD2888E9-67D7-4DAB-AA51-C264140D85A6}" destId="{81E37A82-6B69-4C06-85A7-DEB5F669711B}" srcOrd="0" destOrd="0" parTransId="{2A41F78B-8B49-4872-BBED-99229545D9D8}" sibTransId="{A0EBF082-55DF-4137-A78E-326EACCC98DD}"/>
    <dgm:cxn modelId="{1DD660EE-708B-48A2-A885-251C9FC8BB95}" srcId="{81E37A82-6B69-4C06-85A7-DEB5F669711B}" destId="{4180B575-F2E5-4395-81BF-8B809F82CF06}" srcOrd="0" destOrd="0" parTransId="{9DF3E881-FDD2-48F8-B1C2-86BEB0C38661}" sibTransId="{1CB501A4-8032-47E3-BCC9-9FFAF0EA0983}"/>
    <dgm:cxn modelId="{455FB9A9-A5BD-4785-AC23-4F6A42365E55}" type="presParOf" srcId="{CF0715BF-D674-494D-85F8-22E1520075D3}" destId="{DFF65F54-B32C-4A41-B809-783B835F5878}" srcOrd="0" destOrd="0" presId="urn:microsoft.com/office/officeart/2005/8/layout/process4"/>
    <dgm:cxn modelId="{89618DED-2096-4109-B94A-9E3428792FDF}" type="presParOf" srcId="{DFF65F54-B32C-4A41-B809-783B835F5878}" destId="{5387A373-047C-4FBF-A72D-617285706512}" srcOrd="0" destOrd="0" presId="urn:microsoft.com/office/officeart/2005/8/layout/process4"/>
    <dgm:cxn modelId="{7988A128-3321-4568-9C24-065D6BF493FF}" type="presParOf" srcId="{DFF65F54-B32C-4A41-B809-783B835F5878}" destId="{1C8C64B1-D0EF-473D-9D74-1882DCAB7C48}" srcOrd="1" destOrd="0" presId="urn:microsoft.com/office/officeart/2005/8/layout/process4"/>
    <dgm:cxn modelId="{09D8351A-6BE6-4135-B469-A1755443AE01}" type="presParOf" srcId="{DFF65F54-B32C-4A41-B809-783B835F5878}" destId="{BADA4C1D-AEA9-48D6-8943-DFEF63898979}" srcOrd="2" destOrd="0" presId="urn:microsoft.com/office/officeart/2005/8/layout/process4"/>
    <dgm:cxn modelId="{2D00501D-E01E-4E77-8DD4-767D89962936}" type="presParOf" srcId="{BADA4C1D-AEA9-48D6-8943-DFEF63898979}" destId="{702FE8D0-6555-4D3A-9A8A-2B3F1D7C3EE5}" srcOrd="0" destOrd="0" presId="urn:microsoft.com/office/officeart/2005/8/layout/process4"/>
    <dgm:cxn modelId="{F84723FE-67B0-4FCF-AD5D-3F8E7106F69C}" type="presParOf" srcId="{CF0715BF-D674-494D-85F8-22E1520075D3}" destId="{DF6BB407-6BFE-4E61-A166-0E7B283AB0EE}" srcOrd="1" destOrd="0" presId="urn:microsoft.com/office/officeart/2005/8/layout/process4"/>
    <dgm:cxn modelId="{35D3D32A-5E14-43A4-886F-A06F702B1C04}" type="presParOf" srcId="{CF0715BF-D674-494D-85F8-22E1520075D3}" destId="{FE0A3B56-6F4D-41EA-8A27-B622540BA769}" srcOrd="2" destOrd="0" presId="urn:microsoft.com/office/officeart/2005/8/layout/process4"/>
    <dgm:cxn modelId="{55795BCC-8EC8-4908-98C7-62ECCAA07210}" type="presParOf" srcId="{FE0A3B56-6F4D-41EA-8A27-B622540BA769}" destId="{FB13D2F0-961A-482B-8B7B-3D9B3A833714}" srcOrd="0" destOrd="0" presId="urn:microsoft.com/office/officeart/2005/8/layout/process4"/>
    <dgm:cxn modelId="{71AE1501-2C06-44B6-8D6B-10C937B8B0A2}" type="presParOf" srcId="{FE0A3B56-6F4D-41EA-8A27-B622540BA769}" destId="{EA5963BB-7417-43CA-A0B2-F9DC86935FDB}" srcOrd="1" destOrd="0" presId="urn:microsoft.com/office/officeart/2005/8/layout/process4"/>
    <dgm:cxn modelId="{6923C1CC-0BE6-4BDA-8E33-E48E8424F2E4}" type="presParOf" srcId="{FE0A3B56-6F4D-41EA-8A27-B622540BA769}" destId="{F54BA94D-8856-4420-97E4-A51D5DFDC918}" srcOrd="2" destOrd="0" presId="urn:microsoft.com/office/officeart/2005/8/layout/process4"/>
    <dgm:cxn modelId="{0EEB32D3-79CD-4E62-9CC0-8BA0AA8F0FF0}" type="presParOf" srcId="{F54BA94D-8856-4420-97E4-A51D5DFDC918}" destId="{AECEA75A-6235-4DEE-AF24-0F7A2EFA4E17}" srcOrd="0" destOrd="0" presId="urn:microsoft.com/office/officeart/2005/8/layout/process4"/>
    <dgm:cxn modelId="{9210812D-1166-48FF-8D9A-B6F6C6CAEAF3}" type="presParOf" srcId="{CF0715BF-D674-494D-85F8-22E1520075D3}" destId="{529A6FDE-A52B-4A83-A005-77D718E5E50C}" srcOrd="3" destOrd="0" presId="urn:microsoft.com/office/officeart/2005/8/layout/process4"/>
    <dgm:cxn modelId="{B62459F4-FF32-4E35-87B0-0A2D76A263CA}" type="presParOf" srcId="{CF0715BF-D674-494D-85F8-22E1520075D3}" destId="{44CD08AF-888D-4477-9090-7C23EB7045C3}" srcOrd="4" destOrd="0" presId="urn:microsoft.com/office/officeart/2005/8/layout/process4"/>
    <dgm:cxn modelId="{BB504A47-FEE9-4423-9795-CAB977BE4396}" type="presParOf" srcId="{44CD08AF-888D-4477-9090-7C23EB7045C3}" destId="{10E42D41-083E-44D1-B867-A7325C7D6A4F}" srcOrd="0" destOrd="0" presId="urn:microsoft.com/office/officeart/2005/8/layout/process4"/>
    <dgm:cxn modelId="{8B66578B-FC05-4BCE-A243-C2F9171148C9}" type="presParOf" srcId="{44CD08AF-888D-4477-9090-7C23EB7045C3}" destId="{F74BCE8C-0920-4D38-9CE0-2891BAE3A6DE}" srcOrd="1" destOrd="0" presId="urn:microsoft.com/office/officeart/2005/8/layout/process4"/>
    <dgm:cxn modelId="{83E4D763-501E-429C-9602-BDCD94DA1062}" type="presParOf" srcId="{44CD08AF-888D-4477-9090-7C23EB7045C3}" destId="{6D6B7546-40E2-42BD-BF16-DAD7857B2EB5}" srcOrd="2" destOrd="0" presId="urn:microsoft.com/office/officeart/2005/8/layout/process4"/>
    <dgm:cxn modelId="{CE34E26D-B904-454E-A8F6-C5294656A7A2}" type="presParOf" srcId="{6D6B7546-40E2-42BD-BF16-DAD7857B2EB5}" destId="{A7F46534-7EBC-4FD1-BDF0-CF43E45E7219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C8C64B1-D0EF-473D-9D74-1882DCAB7C48}">
      <dsp:nvSpPr>
        <dsp:cNvPr id="0" name=""/>
        <dsp:cNvSpPr/>
      </dsp:nvSpPr>
      <dsp:spPr>
        <a:xfrm>
          <a:off x="0" y="3128005"/>
          <a:ext cx="6471578" cy="102668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noProof="0" dirty="0">
              <a:latin typeface="Arial" panose="020B0604020202020204" pitchFamily="34" charset="0"/>
              <a:cs typeface="Arial" panose="020B0604020202020204" pitchFamily="34" charset="0"/>
            </a:rPr>
            <a:t>SNOMED-CT-836385002</a:t>
          </a:r>
          <a:endParaRPr lang="en-US" sz="2000" kern="1200" noProof="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0" y="3128005"/>
        <a:ext cx="6471578" cy="554407"/>
      </dsp:txXfrm>
    </dsp:sp>
    <dsp:sp modelId="{702FE8D0-6555-4D3A-9A8A-2B3F1D7C3EE5}">
      <dsp:nvSpPr>
        <dsp:cNvPr id="0" name=""/>
        <dsp:cNvSpPr/>
      </dsp:nvSpPr>
      <dsp:spPr>
        <a:xfrm>
          <a:off x="0" y="3661879"/>
          <a:ext cx="6471578" cy="472273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25400" rIns="14224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noProof="0" dirty="0">
              <a:latin typeface="Arial" panose="020B0604020202020204" pitchFamily="34" charset="0"/>
              <a:cs typeface="Arial" panose="020B0604020202020204" pitchFamily="34" charset="0"/>
            </a:rPr>
            <a:t>Or 2 other Best options for VAC0111</a:t>
          </a:r>
          <a:endParaRPr lang="en-US" sz="3000" kern="1200" noProof="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0" y="3661879"/>
        <a:ext cx="6471578" cy="472273"/>
      </dsp:txXfrm>
    </dsp:sp>
    <dsp:sp modelId="{EA5963BB-7417-43CA-A0B2-F9DC86935FDB}">
      <dsp:nvSpPr>
        <dsp:cNvPr id="0" name=""/>
        <dsp:cNvSpPr/>
      </dsp:nvSpPr>
      <dsp:spPr>
        <a:xfrm rot="10800000">
          <a:off x="0" y="1564369"/>
          <a:ext cx="6471578" cy="1579035"/>
        </a:xfrm>
        <a:prstGeom prst="upArrow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noProof="0" dirty="0">
              <a:latin typeface="Arial" panose="020B0604020202020204" pitchFamily="34" charset="0"/>
              <a:cs typeface="Arial" panose="020B0604020202020204" pitchFamily="34" charset="0"/>
            </a:rPr>
            <a:t>VAC0111</a:t>
          </a:r>
        </a:p>
      </dsp:txBody>
      <dsp:txXfrm rot="-10800000">
        <a:off x="0" y="1564369"/>
        <a:ext cx="6471578" cy="554241"/>
      </dsp:txXfrm>
    </dsp:sp>
    <dsp:sp modelId="{AECEA75A-6235-4DEE-AF24-0F7A2EFA4E17}">
      <dsp:nvSpPr>
        <dsp:cNvPr id="0" name=""/>
        <dsp:cNvSpPr/>
      </dsp:nvSpPr>
      <dsp:spPr>
        <a:xfrm>
          <a:off x="0" y="2118611"/>
          <a:ext cx="6471578" cy="472131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25400" rIns="14224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noProof="0" dirty="0">
              <a:latin typeface="Arial" panose="020B0604020202020204" pitchFamily="34" charset="0"/>
              <a:cs typeface="Arial" panose="020B0604020202020204" pitchFamily="34" charset="0"/>
            </a:rPr>
            <a:t>nuva2SNOMED-CT</a:t>
          </a:r>
          <a:endParaRPr lang="en-US" sz="3000" kern="1200" noProof="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0" y="2118611"/>
        <a:ext cx="6471578" cy="472131"/>
      </dsp:txXfrm>
    </dsp:sp>
    <dsp:sp modelId="{F74BCE8C-0920-4D38-9CE0-2891BAE3A6DE}">
      <dsp:nvSpPr>
        <dsp:cNvPr id="0" name=""/>
        <dsp:cNvSpPr/>
      </dsp:nvSpPr>
      <dsp:spPr>
        <a:xfrm rot="10800000">
          <a:off x="0" y="10271"/>
          <a:ext cx="6471578" cy="1579035"/>
        </a:xfrm>
        <a:prstGeom prst="upArrow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0" kern="1200" noProof="0" dirty="0">
              <a:latin typeface="Arial" panose="020B0604020202020204" pitchFamily="34" charset="0"/>
              <a:cs typeface="Arial" panose="020B0604020202020204" pitchFamily="34" charset="0"/>
            </a:rPr>
            <a:t>CVX-37</a:t>
          </a:r>
          <a:endParaRPr lang="en-US" sz="2000" b="0" kern="1200" noProof="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-10800000">
        <a:off x="0" y="10271"/>
        <a:ext cx="6471578" cy="554241"/>
      </dsp:txXfrm>
    </dsp:sp>
    <dsp:sp modelId="{A7F46534-7EBC-4FD1-BDF0-CF43E45E7219}">
      <dsp:nvSpPr>
        <dsp:cNvPr id="0" name=""/>
        <dsp:cNvSpPr/>
      </dsp:nvSpPr>
      <dsp:spPr>
        <a:xfrm>
          <a:off x="0" y="554976"/>
          <a:ext cx="6471578" cy="472131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25400" rIns="14224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noProof="0" dirty="0">
              <a:latin typeface="Arial" panose="020B0604020202020204" pitchFamily="34" charset="0"/>
              <a:cs typeface="Arial" panose="020B0604020202020204" pitchFamily="34" charset="0"/>
            </a:rPr>
            <a:t>CVX2nuva</a:t>
          </a:r>
          <a:endParaRPr lang="en-US" sz="3000" kern="1200" noProof="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0" y="554976"/>
        <a:ext cx="6471578" cy="47213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7FD4B533-8B82-1B6E-19ED-907AE13E922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55F5547-B931-F292-58B9-3E44CBE663CD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1861105-DD45-4D4E-B469-9CB524AB3422}" type="datetimeFigureOut">
              <a:rPr lang="en-US" smtClean="0"/>
              <a:t>12/10/2025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8DCA3BC-3561-D031-36C8-8B194E9870CE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6954164-BD0E-4E72-B52F-E469751A0E57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2A91958-89B1-443E-97F0-48D2D83D8E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655171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B996FA0-6D44-446C-9327-16D66EC567EB}" type="datetimeFigureOut">
              <a:rPr lang="en-US" smtClean="0"/>
              <a:t>12/10/2025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0937A25-CC8B-47A3-B56E-87CADF1597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54311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8">
          <a:extLst>
            <a:ext uri="{FF2B5EF4-FFF2-40B4-BE49-F238E27FC236}">
              <a16:creationId xmlns:a16="http://schemas.microsoft.com/office/drawing/2014/main" id="{F642A404-C3FC-AC51-585C-29D4CD5947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9" name="Google Shape;509;g2ecde3a9f96_9_134:notes">
            <a:extLst>
              <a:ext uri="{FF2B5EF4-FFF2-40B4-BE49-F238E27FC236}">
                <a16:creationId xmlns:a16="http://schemas.microsoft.com/office/drawing/2014/main" id="{C797A021-6336-8DC3-6311-B0ED01B4C2BD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4412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10" name="Google Shape;510;g2ecde3a9f96_9_134:notes">
            <a:extLst>
              <a:ext uri="{FF2B5EF4-FFF2-40B4-BE49-F238E27FC236}">
                <a16:creationId xmlns:a16="http://schemas.microsoft.com/office/drawing/2014/main" id="{22EC01B4-2682-24D9-148D-0E71C103B694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34599423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503285-A284-478A-BA98-EFCC18710950}" type="slidenum">
              <a:rPr lang="en-GB" smtClean="0"/>
              <a:t>23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924296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7" Type="http://schemas.openxmlformats.org/officeDocument/2006/relationships/image" Target="../media/image9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7.svg"/><Relationship Id="rId4" Type="http://schemas.openxmlformats.org/officeDocument/2006/relationships/image" Target="../media/image6.png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7" Type="http://schemas.openxmlformats.org/officeDocument/2006/relationships/image" Target="../media/image16.sv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5.png"/><Relationship Id="rId5" Type="http://schemas.openxmlformats.org/officeDocument/2006/relationships/image" Target="../media/image14.svg"/><Relationship Id="rId4" Type="http://schemas.openxmlformats.org/officeDocument/2006/relationships/image" Target="../media/image13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7" Type="http://schemas.openxmlformats.org/officeDocument/2006/relationships/image" Target="../media/image16.sv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5.png"/><Relationship Id="rId5" Type="http://schemas.openxmlformats.org/officeDocument/2006/relationships/image" Target="../media/image14.svg"/><Relationship Id="rId4" Type="http://schemas.openxmlformats.org/officeDocument/2006/relationships/image" Target="../media/image13.pn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08B246-6A68-46BE-9DBD-614FA8CF4E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47818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23D5CDE0-FEAE-4E6C-B038-F3F8B3AEF0C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2B22D3D-58D6-4054-AE47-C8D97CF6EDE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98055" y="1600199"/>
            <a:ext cx="8490857" cy="190976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2CFC920-CD8A-4196-9AC8-EB14A3D7F8E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598055" y="3602038"/>
            <a:ext cx="8490857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EFAECFE-7DC7-4788-B1E7-BB9F57FDDB4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520365" y="6356350"/>
            <a:ext cx="2743200" cy="365125"/>
          </a:xfrm>
        </p:spPr>
        <p:txBody>
          <a:bodyPr/>
          <a:lstStyle>
            <a:lvl1pPr algn="r">
              <a:defRPr/>
            </a:lvl1pPr>
          </a:lstStyle>
          <a:p>
            <a:fld id="{93B9FF3A-1400-4C66-B29C-6B1876BC525B}" type="datetimeFigureOut">
              <a:rPr lang="en-US" smtClean="0"/>
              <a:pPr/>
              <a:t>12/10/2025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74BEA7-37F3-4EA3-B076-75B6ED2130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357911" y="6356350"/>
            <a:ext cx="411480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28F6EE8-AE30-4B59-A4C6-57A815520F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6B4717-7A1F-49AD-A875-835CE12061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29017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DF8141-7D36-4A55-A9EA-0CA3CDF82B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28A0D8-F49C-43A6-B07D-89EA2F7BB7A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D25964D-38A5-4D41-B101-B7DD3691AA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B9FF3A-1400-4C66-B29C-6B1876BC525B}" type="datetimeFigureOut">
              <a:rPr lang="en-US" smtClean="0"/>
              <a:t>12/10/2025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99D072-3E50-4508-BF78-78614688B8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9EAE5A8-7D1B-48ED-B025-3502987F89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6B4717-7A1F-49AD-A875-835CE12061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259404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13FE1B2B-4D9E-45CC-B7A1-E17D8314866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520EC50-3CA3-4846-92FB-E282CDCEE0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8660493" cy="2852737"/>
          </a:xfrm>
        </p:spPr>
        <p:txBody>
          <a:bodyPr anchor="b">
            <a:normAutofit/>
          </a:bodyPr>
          <a:lstStyle>
            <a:lvl1pPr>
              <a:defRPr sz="48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343C7F3-44D1-4FEF-A3A1-D40BB869C9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8660493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C0C8D79-A9D8-438B-9634-0DC7F9ACEF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B9FF3A-1400-4C66-B29C-6B1876BC525B}" type="datetimeFigureOut">
              <a:rPr lang="en-US" smtClean="0"/>
              <a:t>12/10/2025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2D7CEC7-5D5C-4D58-9746-0D773CA4E3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DBD644-1B4D-43B7-8849-DF2DDA7B67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94368" y="6356350"/>
            <a:ext cx="2420257" cy="365125"/>
          </a:xfrm>
        </p:spPr>
        <p:txBody>
          <a:bodyPr/>
          <a:lstStyle/>
          <a:p>
            <a:fld id="{D36B4717-7A1F-49AD-A875-835CE120619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122793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64A4C679-C6E8-4E7C-B5C2-06A58860986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1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520EC50-3CA3-4846-92FB-E282CDCEE0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8791121" cy="2852737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343C7F3-44D1-4FEF-A3A1-D40BB869C9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8791121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C0C8D79-A9D8-438B-9634-0DC7F9ACEF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B9FF3A-1400-4C66-B29C-6B1876BC525B}" type="datetimeFigureOut">
              <a:rPr lang="en-US" smtClean="0"/>
              <a:t>12/10/2025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2D7CEC7-5D5C-4D58-9746-0D773CA4E3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DBD644-1B4D-43B7-8849-DF2DDA7B67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l">
              <a:defRPr/>
            </a:lvl1pPr>
          </a:lstStyle>
          <a:p>
            <a:fld id="{D36B4717-7A1F-49AD-A875-835CE120619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965614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013DE8-0862-487D-AC3E-8F51AF3E26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6CE4B0-9081-411D-A3BB-457B90A1F94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1510531-B10D-4AD8-A4DB-208E21C8CF1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56BB0E8-CDA7-4936-8FC4-2E76D6B13F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B9FF3A-1400-4C66-B29C-6B1876BC525B}" type="datetimeFigureOut">
              <a:rPr lang="en-US" smtClean="0"/>
              <a:t>12/10/2025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BC78A6B-0A8B-42E7-ACC8-1A87384D07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3924577-CF93-447E-8E5D-A8423D0706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6B4717-7A1F-49AD-A875-835CE12061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902330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675FF6-21D0-4CDE-9E9C-83747C3CE6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8C9F385-5D93-4F3B-A6DE-7523871AFE8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6289C54-E3AD-484A-918A-BB741F12A1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FFE3016-B39C-4445-90BA-0C63C0758D3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F6C45DE-546F-4CEE-BC02-2B0F41C4DE4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CB2CCAE-A163-4DD2-B579-6B662BC3AD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B9FF3A-1400-4C66-B29C-6B1876BC525B}" type="datetimeFigureOut">
              <a:rPr lang="en-US" smtClean="0"/>
              <a:t>12/10/2025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E128E69-742E-4226-B8AB-55135A0246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36F36AE-5E79-42C3-8CE8-2CE5CB97AA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6B4717-7A1F-49AD-A875-835CE12061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693680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998909-3BEC-4D57-93F3-34FE1181AC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49971BA-6E90-46C5-9350-B44DBE6325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B9FF3A-1400-4C66-B29C-6B1876BC525B}" type="datetimeFigureOut">
              <a:rPr lang="en-US" smtClean="0"/>
              <a:t>12/10/2025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A007294-C7A1-4371-B089-B5E5F62A0B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41763DB-7B19-4231-88A7-D35E03D14D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6B4717-7A1F-49AD-A875-835CE12061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7366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1091876-ACC4-4B92-ABBB-01FF756876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B9FF3A-1400-4C66-B29C-6B1876BC525B}" type="datetimeFigureOut">
              <a:rPr lang="en-US" smtClean="0"/>
              <a:t>12/10/2025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BDAB5E9-A930-453C-B1E5-38F100E21C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F19BA8D-266F-4020-B718-A008853A70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6B4717-7A1F-49AD-A875-835CE12061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110349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46CC81-8379-452F-A9E7-EC6BA84E8D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B32538-FB49-4168-825F-53FECEBC3F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8783700-8BC0-40FD-82B4-632C6FE2514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7DB8588-1B08-4E07-8470-6C673212DC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B9FF3A-1400-4C66-B29C-6B1876BC525B}" type="datetimeFigureOut">
              <a:rPr lang="en-US" smtClean="0"/>
              <a:t>12/10/2025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8E97115-F991-4A08-8B8F-EB75835C69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FFF914A-040E-4573-B451-0B3C763322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6B4717-7A1F-49AD-A875-835CE12061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922144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F307AC-18FC-4246-928F-3A468E7171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2C1F418-3D1D-44E1-B5C8-BE479632CF9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D86E84-728C-4820-89E7-D69813FA941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AFCFE22-7D94-49C6-BD1D-E80915A1C0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B9FF3A-1400-4C66-B29C-6B1876BC525B}" type="datetimeFigureOut">
              <a:rPr lang="en-US" smtClean="0"/>
              <a:t>12/10/2025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94B062D-2BD3-4C20-A4B0-88EEA6479B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17A3B5F-5036-4857-9606-D5EFD965A3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6B4717-7A1F-49AD-A875-835CE12061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04690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2">
            <a:extLst>
              <a:ext uri="{FF2B5EF4-FFF2-40B4-BE49-F238E27FC236}">
                <a16:creationId xmlns:a16="http://schemas.microsoft.com/office/drawing/2014/main" id="{3F676CC0-B6CC-ACA0-4D1B-2E8477BE0259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-1819536" y="-1282148"/>
            <a:ext cx="6407082" cy="8879250"/>
            <a:chOff x="0" y="0"/>
            <a:chExt cx="3230879" cy="4477511"/>
          </a:xfrm>
        </p:grpSpPr>
        <p:sp>
          <p:nvSpPr>
            <p:cNvPr id="9" name="Freeform 3">
              <a:extLst>
                <a:ext uri="{FF2B5EF4-FFF2-40B4-BE49-F238E27FC236}">
                  <a16:creationId xmlns:a16="http://schemas.microsoft.com/office/drawing/2014/main" id="{271885F9-4534-DC07-8FB0-D0FF525E6FEA}"/>
                </a:ext>
              </a:extLst>
            </p:cNvPr>
            <p:cNvSpPr/>
            <p:nvPr/>
          </p:nvSpPr>
          <p:spPr>
            <a:xfrm>
              <a:off x="0" y="0"/>
              <a:ext cx="3230879" cy="4477511"/>
            </a:xfrm>
            <a:custGeom>
              <a:avLst/>
              <a:gdLst/>
              <a:ahLst/>
              <a:cxnLst/>
              <a:rect l="l" t="t" r="r" b="b"/>
              <a:pathLst>
                <a:path w="3230879" h="4477511">
                  <a:moveTo>
                    <a:pt x="3230879" y="4477511"/>
                  </a:moveTo>
                  <a:lnTo>
                    <a:pt x="0" y="4477511"/>
                  </a:lnTo>
                  <a:lnTo>
                    <a:pt x="0" y="0"/>
                  </a:lnTo>
                  <a:lnTo>
                    <a:pt x="3230879" y="0"/>
                  </a:lnTo>
                  <a:lnTo>
                    <a:pt x="3230879" y="4477511"/>
                  </a:lnTo>
                  <a:close/>
                </a:path>
              </a:pathLst>
            </a:custGeom>
            <a:blipFill>
              <a:blip r:embed="rId2"/>
              <a:stretch>
                <a:fillRect t="-22" b="-22"/>
              </a:stretch>
            </a:blipFill>
          </p:spPr>
          <p:txBody>
            <a:bodyPr/>
            <a:lstStyle/>
            <a:p>
              <a:endParaRPr lang="fr-FR"/>
            </a:p>
          </p:txBody>
        </p:sp>
        <p:sp>
          <p:nvSpPr>
            <p:cNvPr id="10" name="Freeform 4">
              <a:extLst>
                <a:ext uri="{FF2B5EF4-FFF2-40B4-BE49-F238E27FC236}">
                  <a16:creationId xmlns:a16="http://schemas.microsoft.com/office/drawing/2014/main" id="{C893A09B-C46F-3BF0-47AD-43657705F0B9}"/>
                </a:ext>
              </a:extLst>
            </p:cNvPr>
            <p:cNvSpPr/>
            <p:nvPr/>
          </p:nvSpPr>
          <p:spPr>
            <a:xfrm flipH="1">
              <a:off x="26513" y="-8355"/>
              <a:ext cx="3179243" cy="4416994"/>
            </a:xfrm>
            <a:custGeom>
              <a:avLst/>
              <a:gdLst/>
              <a:ahLst/>
              <a:cxnLst/>
              <a:rect l="l" t="t" r="r" b="b"/>
              <a:pathLst>
                <a:path w="3179243" h="4416994">
                  <a:moveTo>
                    <a:pt x="944759" y="3209045"/>
                  </a:moveTo>
                  <a:cubicBezTo>
                    <a:pt x="962510" y="3125350"/>
                    <a:pt x="970537" y="3041472"/>
                    <a:pt x="954621" y="2956701"/>
                  </a:cubicBezTo>
                  <a:cubicBezTo>
                    <a:pt x="904942" y="2692083"/>
                    <a:pt x="610089" y="2525080"/>
                    <a:pt x="438026" y="2347165"/>
                  </a:cubicBezTo>
                  <a:cubicBezTo>
                    <a:pt x="136237" y="2035119"/>
                    <a:pt x="0" y="1571340"/>
                    <a:pt x="85075" y="1145649"/>
                  </a:cubicBezTo>
                  <a:cubicBezTo>
                    <a:pt x="170150" y="719956"/>
                    <a:pt x="474174" y="344166"/>
                    <a:pt x="872715" y="172082"/>
                  </a:cubicBezTo>
                  <a:cubicBezTo>
                    <a:pt x="1271257" y="0"/>
                    <a:pt x="1753254" y="36399"/>
                    <a:pt x="2121432" y="266385"/>
                  </a:cubicBezTo>
                  <a:cubicBezTo>
                    <a:pt x="2452428" y="473146"/>
                    <a:pt x="2679861" y="816601"/>
                    <a:pt x="2817762" y="1181695"/>
                  </a:cubicBezTo>
                  <a:cubicBezTo>
                    <a:pt x="2955662" y="1546790"/>
                    <a:pt x="3012585" y="1936581"/>
                    <a:pt x="3068608" y="2322809"/>
                  </a:cubicBezTo>
                  <a:cubicBezTo>
                    <a:pt x="3125635" y="2715948"/>
                    <a:pt x="3179243" y="3135087"/>
                    <a:pt x="3012587" y="3495690"/>
                  </a:cubicBezTo>
                  <a:cubicBezTo>
                    <a:pt x="2817998" y="3916734"/>
                    <a:pt x="2367431" y="4157209"/>
                    <a:pt x="1925126" y="4296871"/>
                  </a:cubicBezTo>
                  <a:cubicBezTo>
                    <a:pt x="1706164" y="4366010"/>
                    <a:pt x="1464372" y="4416994"/>
                    <a:pt x="1251111" y="4331881"/>
                  </a:cubicBezTo>
                  <a:cubicBezTo>
                    <a:pt x="1049948" y="4251595"/>
                    <a:pt x="908383" y="4057760"/>
                    <a:pt x="852518" y="3848482"/>
                  </a:cubicBezTo>
                  <a:cubicBezTo>
                    <a:pt x="793923" y="3628956"/>
                    <a:pt x="900106" y="3419580"/>
                    <a:pt x="944759" y="3209045"/>
                  </a:cubicBezTo>
                  <a:close/>
                </a:path>
              </a:pathLst>
            </a:custGeom>
            <a:blipFill>
              <a:blip r:embed="rId3"/>
              <a:stretch>
                <a:fillRect l="-111695" r="-38462"/>
              </a:stretch>
            </a:blipFill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B345610A-17B4-4656-93CF-E1D9982860F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251837" y="206911"/>
            <a:ext cx="6675120" cy="2951825"/>
          </a:xfrm>
        </p:spPr>
        <p:txBody>
          <a:bodyPr anchor="t">
            <a:normAutofit/>
          </a:bodyPr>
          <a:lstStyle>
            <a:lvl1pPr algn="l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451C80B-DFD6-415B-BA5B-E56E510CD1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251837" y="3157477"/>
            <a:ext cx="6675120" cy="1287887"/>
          </a:xfrm>
        </p:spPr>
        <p:txBody>
          <a:bodyPr anchor="b">
            <a:normAutofit/>
          </a:bodyPr>
          <a:lstStyle>
            <a:lvl1pPr marL="0" indent="0" algn="l">
              <a:lnSpc>
                <a:spcPct val="130000"/>
              </a:lnSpc>
              <a:buNone/>
              <a:defRPr sz="1800" b="1" cap="all" spc="3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A2065B-06FF-4991-9F8A-4BE25457B47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4008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0DF2FA-C604-45D8-A633-11D3742EC1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767622" y="6356350"/>
            <a:ext cx="4040373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2EE5DA9-2D04-4850-AB9F-BD35381650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07995" y="6356350"/>
            <a:ext cx="723014" cy="365125"/>
          </a:xfrm>
          <a:prstGeom prst="rect">
            <a:avLst/>
          </a:prstGeom>
        </p:spPr>
        <p:txBody>
          <a:bodyPr/>
          <a:lstStyle/>
          <a:p>
            <a:fld id="{70C12960-6E85-460F-B6E3-5B82CB31AF3D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Freeform 5">
            <a:extLst>
              <a:ext uri="{FF2B5EF4-FFF2-40B4-BE49-F238E27FC236}">
                <a16:creationId xmlns:a16="http://schemas.microsoft.com/office/drawing/2014/main" id="{F05EF2E7-2F80-7A4A-33B5-928806F9E0CD}"/>
              </a:ext>
            </a:extLst>
          </p:cNvPr>
          <p:cNvSpPr/>
          <p:nvPr userDrawn="1"/>
        </p:nvSpPr>
        <p:spPr>
          <a:xfrm>
            <a:off x="640080" y="-216158"/>
            <a:ext cx="2090546" cy="1863213"/>
          </a:xfrm>
          <a:custGeom>
            <a:avLst/>
            <a:gdLst/>
            <a:ahLst/>
            <a:cxnLst/>
            <a:rect l="l" t="t" r="r" b="b"/>
            <a:pathLst>
              <a:path w="2445384" h="2445384">
                <a:moveTo>
                  <a:pt x="0" y="0"/>
                </a:moveTo>
                <a:lnTo>
                  <a:pt x="2445384" y="0"/>
                </a:lnTo>
                <a:lnTo>
                  <a:pt x="2445384" y="2445384"/>
                </a:lnTo>
                <a:lnTo>
                  <a:pt x="0" y="244538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848712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08B246-6A68-46BE-9DBD-614FA8CF4E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EC7C8FC-AAEA-4AB6-9DB5-2503F58F0E6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4008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F89F774-3FA6-43B8-9241-99959C8FD463}" type="datetime1">
              <a:rPr lang="en-US" smtClean="0"/>
              <a:t>12/10/2025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8B1616B-3F08-4869-A522-773C38940F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767622" y="6356350"/>
            <a:ext cx="4040373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E030CE6-9124-4B3A-A912-AE16B5C340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07995" y="6356350"/>
            <a:ext cx="723014" cy="365125"/>
          </a:xfrm>
          <a:prstGeom prst="rect">
            <a:avLst/>
          </a:prstGeom>
        </p:spPr>
        <p:txBody>
          <a:bodyPr/>
          <a:lstStyle/>
          <a:p>
            <a:fld id="{70C12960-6E85-460F-B6E3-5B82CB31AF3D}" type="slidenum">
              <a:rPr lang="en-US" smtClean="0"/>
              <a:t>‹#›</a:t>
            </a:fld>
            <a:endParaRPr lang="en-US"/>
          </a:p>
        </p:txBody>
      </p:sp>
      <p:sp>
        <p:nvSpPr>
          <p:cNvPr id="7" name="Freeform 3">
            <a:extLst>
              <a:ext uri="{FF2B5EF4-FFF2-40B4-BE49-F238E27FC236}">
                <a16:creationId xmlns:a16="http://schemas.microsoft.com/office/drawing/2014/main" id="{3BBA1970-6973-A38D-E239-60B7ABF4C143}"/>
              </a:ext>
            </a:extLst>
          </p:cNvPr>
          <p:cNvSpPr/>
          <p:nvPr userDrawn="1"/>
        </p:nvSpPr>
        <p:spPr>
          <a:xfrm rot="145708">
            <a:off x="-2144809" y="5501027"/>
            <a:ext cx="15470644" cy="1029675"/>
          </a:xfrm>
          <a:custGeom>
            <a:avLst/>
            <a:gdLst/>
            <a:ahLst/>
            <a:cxnLst/>
            <a:rect l="l" t="t" r="r" b="b"/>
            <a:pathLst>
              <a:path w="21984173" h="1896135">
                <a:moveTo>
                  <a:pt x="0" y="0"/>
                </a:moveTo>
                <a:lnTo>
                  <a:pt x="21984173" y="0"/>
                </a:lnTo>
                <a:lnTo>
                  <a:pt x="21984173" y="1896135"/>
                </a:lnTo>
                <a:lnTo>
                  <a:pt x="0" y="189613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8" name="Freeform 2">
            <a:extLst>
              <a:ext uri="{FF2B5EF4-FFF2-40B4-BE49-F238E27FC236}">
                <a16:creationId xmlns:a16="http://schemas.microsoft.com/office/drawing/2014/main" id="{7B995117-101E-88F3-7639-7A63D408CF35}"/>
              </a:ext>
            </a:extLst>
          </p:cNvPr>
          <p:cNvSpPr/>
          <p:nvPr userDrawn="1"/>
        </p:nvSpPr>
        <p:spPr>
          <a:xfrm rot="80784" flipV="1">
            <a:off x="-694791" y="6369506"/>
            <a:ext cx="12570608" cy="829156"/>
          </a:xfrm>
          <a:custGeom>
            <a:avLst/>
            <a:gdLst/>
            <a:ahLst/>
            <a:cxnLst/>
            <a:rect l="l" t="t" r="r" b="b"/>
            <a:pathLst>
              <a:path w="21984173" h="1896135">
                <a:moveTo>
                  <a:pt x="0" y="1896135"/>
                </a:moveTo>
                <a:lnTo>
                  <a:pt x="21984174" y="1896135"/>
                </a:lnTo>
                <a:lnTo>
                  <a:pt x="21984174" y="0"/>
                </a:lnTo>
                <a:lnTo>
                  <a:pt x="0" y="0"/>
                </a:lnTo>
                <a:lnTo>
                  <a:pt x="0" y="1896135"/>
                </a:lnTo>
                <a:close/>
              </a:path>
            </a:pathLst>
          </a:custGeom>
          <a:blipFill>
            <a:blip r:embed="rId4">
              <a:alphaModFix amt="56000"/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9" name="Freeform 4">
            <a:extLst>
              <a:ext uri="{FF2B5EF4-FFF2-40B4-BE49-F238E27FC236}">
                <a16:creationId xmlns:a16="http://schemas.microsoft.com/office/drawing/2014/main" id="{E9C6DED8-BAB6-6F25-3D76-DF96F964B163}"/>
              </a:ext>
            </a:extLst>
          </p:cNvPr>
          <p:cNvSpPr/>
          <p:nvPr userDrawn="1"/>
        </p:nvSpPr>
        <p:spPr>
          <a:xfrm flipH="1" flipV="1">
            <a:off x="1019274" y="6119714"/>
            <a:ext cx="11496695" cy="1328740"/>
          </a:xfrm>
          <a:custGeom>
            <a:avLst/>
            <a:gdLst/>
            <a:ahLst/>
            <a:cxnLst/>
            <a:rect l="l" t="t" r="r" b="b"/>
            <a:pathLst>
              <a:path w="19317561" h="1666140">
                <a:moveTo>
                  <a:pt x="19317561" y="1666139"/>
                </a:moveTo>
                <a:lnTo>
                  <a:pt x="0" y="1666139"/>
                </a:lnTo>
                <a:lnTo>
                  <a:pt x="0" y="0"/>
                </a:lnTo>
                <a:lnTo>
                  <a:pt x="19317561" y="0"/>
                </a:lnTo>
                <a:lnTo>
                  <a:pt x="19317561" y="1666139"/>
                </a:lnTo>
                <a:close/>
              </a:path>
            </a:pathLst>
          </a:custGeom>
          <a:blipFill>
            <a:blip r:embed="rId6">
              <a:alphaModFix amt="68000"/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962165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27D313-943A-47E0-8A7A-DFFBCC297AB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0079" y="251460"/>
            <a:ext cx="6515101" cy="2308859"/>
          </a:xfrm>
        </p:spPr>
        <p:txBody>
          <a:bodyPr/>
          <a:lstStyle/>
          <a:p>
            <a:pPr algn="l">
              <a:lnSpc>
                <a:spcPts val="5599"/>
              </a:lnSpc>
            </a:pPr>
            <a:r>
              <a:rPr lang="en-US" sz="3999" dirty="0">
                <a:solidFill>
                  <a:srgbClr val="00132D"/>
                </a:solidFill>
                <a:latin typeface="Roboto"/>
                <a:ea typeface="Roboto"/>
                <a:cs typeface="Roboto"/>
                <a:sym typeface="Roboto"/>
              </a:rPr>
              <a:t>Lorem ipsum dolor sit </a:t>
            </a:r>
            <a:r>
              <a:rPr lang="en-US" sz="3999" dirty="0" err="1">
                <a:solidFill>
                  <a:srgbClr val="00132D"/>
                </a:solidFill>
                <a:latin typeface="Roboto"/>
                <a:ea typeface="Roboto"/>
                <a:cs typeface="Roboto"/>
                <a:sym typeface="Roboto"/>
              </a:rPr>
              <a:t>amet</a:t>
            </a:r>
            <a:r>
              <a:rPr lang="en-US" sz="3999" dirty="0">
                <a:solidFill>
                  <a:srgbClr val="00132D"/>
                </a:solidFill>
                <a:latin typeface="Roboto"/>
                <a:ea typeface="Roboto"/>
                <a:cs typeface="Roboto"/>
                <a:sym typeface="Roboto"/>
              </a:rPr>
              <a:t>, </a:t>
            </a:r>
            <a:r>
              <a:rPr lang="en-US" sz="3999" dirty="0" err="1">
                <a:solidFill>
                  <a:srgbClr val="00132D"/>
                </a:solidFill>
                <a:latin typeface="Roboto"/>
                <a:ea typeface="Roboto"/>
                <a:cs typeface="Roboto"/>
                <a:sym typeface="Roboto"/>
              </a:rPr>
              <a:t>consectetur</a:t>
            </a:r>
            <a:r>
              <a:rPr lang="en-US" sz="3999" dirty="0">
                <a:solidFill>
                  <a:srgbClr val="00132D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3999" dirty="0" err="1">
                <a:solidFill>
                  <a:srgbClr val="00132D"/>
                </a:solidFill>
                <a:latin typeface="Roboto"/>
                <a:ea typeface="Roboto"/>
                <a:cs typeface="Roboto"/>
                <a:sym typeface="Roboto"/>
              </a:rPr>
              <a:t>adipiscing</a:t>
            </a:r>
            <a:r>
              <a:rPr lang="en-US" sz="3999" dirty="0">
                <a:solidFill>
                  <a:srgbClr val="00132D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3999" dirty="0" err="1">
                <a:solidFill>
                  <a:srgbClr val="00132D"/>
                </a:solidFill>
                <a:latin typeface="Roboto"/>
                <a:ea typeface="Roboto"/>
                <a:cs typeface="Roboto"/>
                <a:sym typeface="Roboto"/>
              </a:rPr>
              <a:t>elit</a:t>
            </a:r>
            <a:r>
              <a:rPr lang="en-US" sz="3999" dirty="0">
                <a:solidFill>
                  <a:srgbClr val="00132D"/>
                </a:solidFill>
                <a:latin typeface="Roboto"/>
                <a:ea typeface="Roboto"/>
                <a:cs typeface="Roboto"/>
                <a:sym typeface="Roboto"/>
              </a:rPr>
              <a:t>....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3AC25A7-81C8-4AA1-AD9F-C78A451FDE2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4008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E15BF18-0007-481C-AA29-413124BC3EE7}" type="datetime1">
              <a:rPr lang="en-US" smtClean="0"/>
              <a:t>12/10/2025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EF54740-6022-46B2-9C55-B60E965168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767622" y="6356350"/>
            <a:ext cx="4040373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89497C9-6B5E-46D6-8FE9-0A5E0CF7F9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07995" y="6356350"/>
            <a:ext cx="723014" cy="365125"/>
          </a:xfrm>
          <a:prstGeom prst="rect">
            <a:avLst/>
          </a:prstGeom>
        </p:spPr>
        <p:txBody>
          <a:bodyPr/>
          <a:lstStyle/>
          <a:p>
            <a:fld id="{70C12960-6E85-460F-B6E3-5B82CB31AF3D}" type="slidenum">
              <a:rPr lang="en-US" smtClean="0"/>
              <a:t>‹#›</a:t>
            </a:fld>
            <a:endParaRPr lang="en-US"/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AFFD5862-442C-93ED-F71B-12C9438DBE02}"/>
              </a:ext>
            </a:extLst>
          </p:cNvPr>
          <p:cNvSpPr txBox="1"/>
          <p:nvPr userDrawn="1"/>
        </p:nvSpPr>
        <p:spPr>
          <a:xfrm>
            <a:off x="640079" y="2786368"/>
            <a:ext cx="6097904" cy="1136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ts val="2799"/>
              </a:lnSpc>
            </a:pPr>
            <a:r>
              <a:rPr lang="en-US" sz="18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Lorem ipsum dolor sit </a:t>
            </a:r>
            <a:r>
              <a:rPr lang="en-US" sz="1800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amet</a:t>
            </a:r>
            <a:r>
              <a:rPr lang="en-US" sz="18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, </a:t>
            </a:r>
            <a:r>
              <a:rPr lang="en-US" sz="1800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consectetur</a:t>
            </a:r>
            <a:r>
              <a:rPr lang="en-US" sz="18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adipiscing</a:t>
            </a:r>
            <a:r>
              <a:rPr lang="en-US" sz="18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elit</a:t>
            </a:r>
            <a:r>
              <a:rPr lang="en-US" sz="18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, sed do </a:t>
            </a:r>
            <a:r>
              <a:rPr lang="en-US" sz="1800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eiusmod</a:t>
            </a:r>
            <a:r>
              <a:rPr lang="en-US" sz="18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tempor</a:t>
            </a:r>
            <a:r>
              <a:rPr lang="en-US" sz="18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incididunt</a:t>
            </a:r>
            <a:r>
              <a:rPr lang="en-US" sz="18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ut</a:t>
            </a:r>
            <a:r>
              <a:rPr lang="en-US" sz="18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labore et dolore magna </a:t>
            </a:r>
            <a:r>
              <a:rPr lang="en-US" sz="1800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aliqua</a:t>
            </a:r>
            <a:r>
              <a:rPr lang="en-US" sz="18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DBDE1F6-9E11-291B-BA31-CD8418757A77}"/>
              </a:ext>
            </a:extLst>
          </p:cNvPr>
          <p:cNvSpPr txBox="1"/>
          <p:nvPr userDrawn="1"/>
        </p:nvSpPr>
        <p:spPr>
          <a:xfrm>
            <a:off x="674368" y="3923026"/>
            <a:ext cx="6195062" cy="140339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2799"/>
              </a:lnSpc>
            </a:pPr>
            <a:r>
              <a:rPr lang="en-US" sz="18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Lorem ipsum dolor sit </a:t>
            </a:r>
            <a:r>
              <a:rPr lang="en-US" sz="1800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amet</a:t>
            </a:r>
            <a:r>
              <a:rPr lang="en-US" sz="18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, </a:t>
            </a:r>
            <a:r>
              <a:rPr lang="en-US" sz="1800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consectetur</a:t>
            </a:r>
            <a:r>
              <a:rPr lang="en-US" sz="18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adipiscing</a:t>
            </a:r>
            <a:r>
              <a:rPr lang="en-US" sz="18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elit</a:t>
            </a:r>
            <a:r>
              <a:rPr lang="en-US" sz="18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, sed do </a:t>
            </a:r>
            <a:r>
              <a:rPr lang="en-US" sz="1800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eiusmod</a:t>
            </a:r>
            <a:r>
              <a:rPr lang="en-US" sz="18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tempor</a:t>
            </a:r>
            <a:r>
              <a:rPr lang="en-US" sz="18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incididunt</a:t>
            </a:r>
            <a:r>
              <a:rPr lang="en-US" sz="18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ut</a:t>
            </a:r>
            <a:r>
              <a:rPr lang="en-US" sz="18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labore et dolore magna </a:t>
            </a:r>
            <a:r>
              <a:rPr lang="en-US" sz="1800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aliqua</a:t>
            </a:r>
            <a:r>
              <a:rPr lang="en-US" sz="18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. Ut </a:t>
            </a:r>
            <a:r>
              <a:rPr lang="en-US" sz="1800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enim</a:t>
            </a:r>
            <a:r>
              <a:rPr lang="en-US" sz="18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ad minim </a:t>
            </a:r>
            <a:r>
              <a:rPr lang="en-US" sz="1800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veniam</a:t>
            </a:r>
            <a:r>
              <a:rPr lang="en-US" sz="18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, </a:t>
            </a:r>
            <a:r>
              <a:rPr lang="en-US" sz="1800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quis</a:t>
            </a:r>
            <a:r>
              <a:rPr lang="en-US" sz="18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nostrud</a:t>
            </a:r>
            <a:r>
              <a:rPr lang="en-US" sz="18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exercitation </a:t>
            </a:r>
            <a:r>
              <a:rPr lang="en-US" sz="1800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ullamco</a:t>
            </a:r>
            <a:r>
              <a:rPr lang="en-US" sz="18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laboris</a:t>
            </a:r>
            <a:r>
              <a:rPr lang="en-US" sz="18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nisi </a:t>
            </a:r>
            <a:r>
              <a:rPr lang="en-US" sz="1800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ut</a:t>
            </a:r>
            <a:r>
              <a:rPr lang="en-US" sz="18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aliquip</a:t>
            </a:r>
            <a:r>
              <a:rPr lang="en-US" sz="18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ex </a:t>
            </a:r>
            <a:r>
              <a:rPr lang="en-US" sz="1800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ea</a:t>
            </a:r>
            <a:r>
              <a:rPr lang="en-US" sz="18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commodo</a:t>
            </a:r>
            <a:r>
              <a:rPr lang="en-US" sz="18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consequat</a:t>
            </a:r>
            <a:r>
              <a:rPr lang="en-US" sz="18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.</a:t>
            </a:r>
          </a:p>
        </p:txBody>
      </p:sp>
      <p:sp>
        <p:nvSpPr>
          <p:cNvPr id="11" name="Freeform 3">
            <a:extLst>
              <a:ext uri="{FF2B5EF4-FFF2-40B4-BE49-F238E27FC236}">
                <a16:creationId xmlns:a16="http://schemas.microsoft.com/office/drawing/2014/main" id="{566D7F71-02B6-A1F9-864F-6BEADA6F4854}"/>
              </a:ext>
            </a:extLst>
          </p:cNvPr>
          <p:cNvSpPr/>
          <p:nvPr/>
        </p:nvSpPr>
        <p:spPr>
          <a:xfrm>
            <a:off x="9319209" y="-114300"/>
            <a:ext cx="3059481" cy="7075171"/>
          </a:xfrm>
          <a:custGeom>
            <a:avLst/>
            <a:gdLst/>
            <a:ahLst/>
            <a:cxnLst/>
            <a:rect l="l" t="t" r="r" b="b"/>
            <a:pathLst>
              <a:path w="1513239" h="2709333">
                <a:moveTo>
                  <a:pt x="0" y="0"/>
                </a:moveTo>
                <a:lnTo>
                  <a:pt x="1513239" y="0"/>
                </a:lnTo>
                <a:lnTo>
                  <a:pt x="1513239" y="2709333"/>
                </a:lnTo>
                <a:lnTo>
                  <a:pt x="0" y="2709333"/>
                </a:lnTo>
                <a:close/>
              </a:path>
            </a:pathLst>
          </a:custGeom>
          <a:solidFill>
            <a:srgbClr val="0084B1"/>
          </a:solidFill>
        </p:spPr>
        <p:txBody>
          <a:bodyPr/>
          <a:lstStyle/>
          <a:p>
            <a:endParaRPr lang="fr-FR"/>
          </a:p>
        </p:txBody>
      </p:sp>
      <p:sp>
        <p:nvSpPr>
          <p:cNvPr id="13" name="Freeform 5">
            <a:extLst>
              <a:ext uri="{FF2B5EF4-FFF2-40B4-BE49-F238E27FC236}">
                <a16:creationId xmlns:a16="http://schemas.microsoft.com/office/drawing/2014/main" id="{9B64B54E-A06D-96E5-5A10-7D573A0AA513}"/>
              </a:ext>
            </a:extLst>
          </p:cNvPr>
          <p:cNvSpPr/>
          <p:nvPr userDrawn="1"/>
        </p:nvSpPr>
        <p:spPr>
          <a:xfrm>
            <a:off x="7490891" y="1144595"/>
            <a:ext cx="3919529" cy="4420203"/>
          </a:xfrm>
          <a:custGeom>
            <a:avLst/>
            <a:gdLst/>
            <a:ahLst/>
            <a:cxnLst/>
            <a:rect l="l" t="t" r="r" b="b"/>
            <a:pathLst>
              <a:path w="7374446" h="8229600">
                <a:moveTo>
                  <a:pt x="0" y="0"/>
                </a:moveTo>
                <a:lnTo>
                  <a:pt x="7374445" y="0"/>
                </a:lnTo>
                <a:lnTo>
                  <a:pt x="7374445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7122" b="-17122"/>
            </a:stretch>
          </a:blipFill>
        </p:spPr>
        <p:txBody>
          <a:bodyPr/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9962872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27D313-943A-47E0-8A7A-DFFBCC297AB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0079" y="251460"/>
            <a:ext cx="6515101" cy="2308859"/>
          </a:xfrm>
        </p:spPr>
        <p:txBody>
          <a:bodyPr/>
          <a:lstStyle/>
          <a:p>
            <a:pPr algn="l">
              <a:lnSpc>
                <a:spcPts val="5599"/>
              </a:lnSpc>
            </a:pPr>
            <a:r>
              <a:rPr lang="en-US" sz="3999" dirty="0">
                <a:solidFill>
                  <a:srgbClr val="00132D"/>
                </a:solidFill>
                <a:latin typeface="Roboto"/>
                <a:ea typeface="Roboto"/>
                <a:cs typeface="Roboto"/>
                <a:sym typeface="Roboto"/>
              </a:rPr>
              <a:t>Lorem ipsum dolor sit </a:t>
            </a:r>
            <a:r>
              <a:rPr lang="en-US" sz="3999" dirty="0" err="1">
                <a:solidFill>
                  <a:srgbClr val="00132D"/>
                </a:solidFill>
                <a:latin typeface="Roboto"/>
                <a:ea typeface="Roboto"/>
                <a:cs typeface="Roboto"/>
                <a:sym typeface="Roboto"/>
              </a:rPr>
              <a:t>amet</a:t>
            </a:r>
            <a:r>
              <a:rPr lang="en-US" sz="3999" dirty="0">
                <a:solidFill>
                  <a:srgbClr val="00132D"/>
                </a:solidFill>
                <a:latin typeface="Roboto"/>
                <a:ea typeface="Roboto"/>
                <a:cs typeface="Roboto"/>
                <a:sym typeface="Roboto"/>
              </a:rPr>
              <a:t>, </a:t>
            </a:r>
            <a:r>
              <a:rPr lang="en-US" sz="3999" dirty="0" err="1">
                <a:solidFill>
                  <a:srgbClr val="00132D"/>
                </a:solidFill>
                <a:latin typeface="Roboto"/>
                <a:ea typeface="Roboto"/>
                <a:cs typeface="Roboto"/>
                <a:sym typeface="Roboto"/>
              </a:rPr>
              <a:t>consectetur</a:t>
            </a:r>
            <a:r>
              <a:rPr lang="en-US" sz="3999" dirty="0">
                <a:solidFill>
                  <a:srgbClr val="00132D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3999" dirty="0" err="1">
                <a:solidFill>
                  <a:srgbClr val="00132D"/>
                </a:solidFill>
                <a:latin typeface="Roboto"/>
                <a:ea typeface="Roboto"/>
                <a:cs typeface="Roboto"/>
                <a:sym typeface="Roboto"/>
              </a:rPr>
              <a:t>adipiscing</a:t>
            </a:r>
            <a:r>
              <a:rPr lang="en-US" sz="3999" dirty="0">
                <a:solidFill>
                  <a:srgbClr val="00132D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3999" dirty="0" err="1">
                <a:solidFill>
                  <a:srgbClr val="00132D"/>
                </a:solidFill>
                <a:latin typeface="Roboto"/>
                <a:ea typeface="Roboto"/>
                <a:cs typeface="Roboto"/>
                <a:sym typeface="Roboto"/>
              </a:rPr>
              <a:t>elit</a:t>
            </a:r>
            <a:r>
              <a:rPr lang="en-US" sz="3999" dirty="0">
                <a:solidFill>
                  <a:srgbClr val="00132D"/>
                </a:solidFill>
                <a:latin typeface="Roboto"/>
                <a:ea typeface="Roboto"/>
                <a:cs typeface="Roboto"/>
                <a:sym typeface="Roboto"/>
              </a:rPr>
              <a:t>....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3AC25A7-81C8-4AA1-AD9F-C78A451FDE2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4008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E15BF18-0007-481C-AA29-413124BC3EE7}" type="datetime1">
              <a:rPr lang="en-US" smtClean="0"/>
              <a:t>12/10/2025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EF54740-6022-46B2-9C55-B60E965168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767622" y="6356350"/>
            <a:ext cx="4040373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89497C9-6B5E-46D6-8FE9-0A5E0CF7F9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07995" y="6356350"/>
            <a:ext cx="723014" cy="365125"/>
          </a:xfrm>
          <a:prstGeom prst="rect">
            <a:avLst/>
          </a:prstGeom>
        </p:spPr>
        <p:txBody>
          <a:bodyPr/>
          <a:lstStyle/>
          <a:p>
            <a:fld id="{70C12960-6E85-460F-B6E3-5B82CB31AF3D}" type="slidenum">
              <a:rPr lang="en-US" smtClean="0"/>
              <a:t>‹#›</a:t>
            </a:fld>
            <a:endParaRPr lang="en-US"/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AFFD5862-442C-93ED-F71B-12C9438DBE02}"/>
              </a:ext>
            </a:extLst>
          </p:cNvPr>
          <p:cNvSpPr txBox="1"/>
          <p:nvPr userDrawn="1"/>
        </p:nvSpPr>
        <p:spPr>
          <a:xfrm>
            <a:off x="640079" y="2786368"/>
            <a:ext cx="6097904" cy="1136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ts val="2799"/>
              </a:lnSpc>
            </a:pPr>
            <a:r>
              <a:rPr lang="en-US" sz="18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Lorem ipsum dolor sit </a:t>
            </a:r>
            <a:r>
              <a:rPr lang="en-US" sz="1800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amet</a:t>
            </a:r>
            <a:r>
              <a:rPr lang="en-US" sz="18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, </a:t>
            </a:r>
            <a:r>
              <a:rPr lang="en-US" sz="1800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consectetur</a:t>
            </a:r>
            <a:r>
              <a:rPr lang="en-US" sz="18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adipiscing</a:t>
            </a:r>
            <a:r>
              <a:rPr lang="en-US" sz="18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elit</a:t>
            </a:r>
            <a:r>
              <a:rPr lang="en-US" sz="18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, sed do </a:t>
            </a:r>
            <a:r>
              <a:rPr lang="en-US" sz="1800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eiusmod</a:t>
            </a:r>
            <a:r>
              <a:rPr lang="en-US" sz="18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tempor</a:t>
            </a:r>
            <a:r>
              <a:rPr lang="en-US" sz="18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incididunt</a:t>
            </a:r>
            <a:r>
              <a:rPr lang="en-US" sz="18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ut</a:t>
            </a:r>
            <a:r>
              <a:rPr lang="en-US" sz="18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labore et dolore magna </a:t>
            </a:r>
            <a:r>
              <a:rPr lang="en-US" sz="1800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aliqua</a:t>
            </a:r>
            <a:r>
              <a:rPr lang="en-US" sz="18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DBDE1F6-9E11-291B-BA31-CD8418757A77}"/>
              </a:ext>
            </a:extLst>
          </p:cNvPr>
          <p:cNvSpPr txBox="1"/>
          <p:nvPr userDrawn="1"/>
        </p:nvSpPr>
        <p:spPr>
          <a:xfrm>
            <a:off x="674368" y="3923026"/>
            <a:ext cx="6195062" cy="140339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2799"/>
              </a:lnSpc>
            </a:pPr>
            <a:r>
              <a:rPr lang="en-US" sz="18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Lorem ipsum dolor sit </a:t>
            </a:r>
            <a:r>
              <a:rPr lang="en-US" sz="1800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amet</a:t>
            </a:r>
            <a:r>
              <a:rPr lang="en-US" sz="18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, </a:t>
            </a:r>
            <a:r>
              <a:rPr lang="en-US" sz="1800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consectetur</a:t>
            </a:r>
            <a:r>
              <a:rPr lang="en-US" sz="18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adipiscing</a:t>
            </a:r>
            <a:r>
              <a:rPr lang="en-US" sz="18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elit</a:t>
            </a:r>
            <a:r>
              <a:rPr lang="en-US" sz="18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, sed do </a:t>
            </a:r>
            <a:r>
              <a:rPr lang="en-US" sz="1800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eiusmod</a:t>
            </a:r>
            <a:r>
              <a:rPr lang="en-US" sz="18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tempor</a:t>
            </a:r>
            <a:r>
              <a:rPr lang="en-US" sz="18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incididunt</a:t>
            </a:r>
            <a:r>
              <a:rPr lang="en-US" sz="18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ut</a:t>
            </a:r>
            <a:r>
              <a:rPr lang="en-US" sz="18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labore et dolore magna </a:t>
            </a:r>
            <a:r>
              <a:rPr lang="en-US" sz="1800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aliqua</a:t>
            </a:r>
            <a:r>
              <a:rPr lang="en-US" sz="18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. Ut </a:t>
            </a:r>
            <a:r>
              <a:rPr lang="en-US" sz="1800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enim</a:t>
            </a:r>
            <a:r>
              <a:rPr lang="en-US" sz="18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ad minim </a:t>
            </a:r>
            <a:r>
              <a:rPr lang="en-US" sz="1800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veniam</a:t>
            </a:r>
            <a:r>
              <a:rPr lang="en-US" sz="18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, </a:t>
            </a:r>
            <a:r>
              <a:rPr lang="en-US" sz="1800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quis</a:t>
            </a:r>
            <a:r>
              <a:rPr lang="en-US" sz="18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nostrud</a:t>
            </a:r>
            <a:r>
              <a:rPr lang="en-US" sz="18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exercitation </a:t>
            </a:r>
            <a:r>
              <a:rPr lang="en-US" sz="1800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ullamco</a:t>
            </a:r>
            <a:r>
              <a:rPr lang="en-US" sz="18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laboris</a:t>
            </a:r>
            <a:r>
              <a:rPr lang="en-US" sz="18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nisi </a:t>
            </a:r>
            <a:r>
              <a:rPr lang="en-US" sz="1800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ut</a:t>
            </a:r>
            <a:r>
              <a:rPr lang="en-US" sz="18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aliquip</a:t>
            </a:r>
            <a:r>
              <a:rPr lang="en-US" sz="18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ex </a:t>
            </a:r>
            <a:r>
              <a:rPr lang="en-US" sz="1800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ea</a:t>
            </a:r>
            <a:r>
              <a:rPr lang="en-US" sz="18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commodo</a:t>
            </a:r>
            <a:r>
              <a:rPr lang="en-US" sz="18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consequat</a:t>
            </a:r>
            <a:r>
              <a:rPr lang="en-US" sz="18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.</a:t>
            </a:r>
          </a:p>
        </p:txBody>
      </p:sp>
      <p:sp>
        <p:nvSpPr>
          <p:cNvPr id="11" name="Freeform 3">
            <a:extLst>
              <a:ext uri="{FF2B5EF4-FFF2-40B4-BE49-F238E27FC236}">
                <a16:creationId xmlns:a16="http://schemas.microsoft.com/office/drawing/2014/main" id="{566D7F71-02B6-A1F9-864F-6BEADA6F4854}"/>
              </a:ext>
            </a:extLst>
          </p:cNvPr>
          <p:cNvSpPr/>
          <p:nvPr/>
        </p:nvSpPr>
        <p:spPr>
          <a:xfrm>
            <a:off x="9319209" y="-114300"/>
            <a:ext cx="3059481" cy="7075171"/>
          </a:xfrm>
          <a:custGeom>
            <a:avLst/>
            <a:gdLst/>
            <a:ahLst/>
            <a:cxnLst/>
            <a:rect l="l" t="t" r="r" b="b"/>
            <a:pathLst>
              <a:path w="1513239" h="2709333">
                <a:moveTo>
                  <a:pt x="0" y="0"/>
                </a:moveTo>
                <a:lnTo>
                  <a:pt x="1513239" y="0"/>
                </a:lnTo>
                <a:lnTo>
                  <a:pt x="1513239" y="2709333"/>
                </a:lnTo>
                <a:lnTo>
                  <a:pt x="0" y="2709333"/>
                </a:lnTo>
                <a:close/>
              </a:path>
            </a:pathLst>
          </a:custGeom>
          <a:solidFill>
            <a:srgbClr val="13B452"/>
          </a:solidFill>
        </p:spPr>
        <p:txBody>
          <a:bodyPr/>
          <a:lstStyle/>
          <a:p>
            <a:endParaRPr lang="fr-FR"/>
          </a:p>
        </p:txBody>
      </p:sp>
      <p:sp>
        <p:nvSpPr>
          <p:cNvPr id="13" name="Freeform 5">
            <a:extLst>
              <a:ext uri="{FF2B5EF4-FFF2-40B4-BE49-F238E27FC236}">
                <a16:creationId xmlns:a16="http://schemas.microsoft.com/office/drawing/2014/main" id="{9B64B54E-A06D-96E5-5A10-7D573A0AA513}"/>
              </a:ext>
            </a:extLst>
          </p:cNvPr>
          <p:cNvSpPr/>
          <p:nvPr userDrawn="1"/>
        </p:nvSpPr>
        <p:spPr>
          <a:xfrm>
            <a:off x="7490891" y="1144595"/>
            <a:ext cx="3919529" cy="4420203"/>
          </a:xfrm>
          <a:custGeom>
            <a:avLst/>
            <a:gdLst/>
            <a:ahLst/>
            <a:cxnLst/>
            <a:rect l="l" t="t" r="r" b="b"/>
            <a:pathLst>
              <a:path w="7374446" h="8229600">
                <a:moveTo>
                  <a:pt x="0" y="0"/>
                </a:moveTo>
                <a:lnTo>
                  <a:pt x="7374445" y="0"/>
                </a:lnTo>
                <a:lnTo>
                  <a:pt x="7374445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7122" b="-17122"/>
            </a:stretch>
          </a:blipFill>
        </p:spPr>
        <p:txBody>
          <a:bodyPr/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9208009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337E01B0-C600-F6F0-CBF2-CCC75CD6BAF3}"/>
              </a:ext>
            </a:extLst>
          </p:cNvPr>
          <p:cNvSpPr/>
          <p:nvPr userDrawn="1"/>
        </p:nvSpPr>
        <p:spPr>
          <a:xfrm>
            <a:off x="-217170" y="-91440"/>
            <a:ext cx="12630150" cy="3566160"/>
          </a:xfrm>
          <a:prstGeom prst="rect">
            <a:avLst/>
          </a:prstGeom>
          <a:solidFill>
            <a:srgbClr val="0284B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DB477A4-4D01-45B6-9563-0BF13BA72F7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50535" y="173736"/>
            <a:ext cx="10890929" cy="1097280"/>
          </a:xfrm>
        </p:spPr>
        <p:txBody>
          <a:bodyPr/>
          <a:lstStyle/>
          <a:p>
            <a:pPr algn="ctr">
              <a:lnSpc>
                <a:spcPts val="5239"/>
              </a:lnSpc>
            </a:pPr>
            <a:r>
              <a:rPr lang="en-US" sz="3999" dirty="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Lorem ipsum dolor sit </a:t>
            </a:r>
            <a:r>
              <a:rPr lang="en-US" sz="3999" dirty="0" err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amet</a:t>
            </a:r>
            <a:r>
              <a:rPr lang="en-US" sz="3999" dirty="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, </a:t>
            </a:r>
            <a:r>
              <a:rPr lang="en-US" sz="3999" dirty="0" err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consectetur</a:t>
            </a:r>
            <a:r>
              <a:rPr lang="en-US" sz="3999" dirty="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3999" dirty="0" err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adipiscing</a:t>
            </a:r>
            <a:r>
              <a:rPr lang="en-US" sz="3999" dirty="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3999" dirty="0" err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elit</a:t>
            </a:r>
            <a:r>
              <a:rPr lang="en-US" sz="3999" dirty="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....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E17E00-96AC-45F0-82B2-9F601E9B93C2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3489959" y="1614551"/>
            <a:ext cx="5212080" cy="940562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Tx/>
              <a:buSzPct val="87000"/>
              <a:buFont typeface="Arial" panose="020B0604020202020204" pitchFamily="34" charset="0"/>
              <a:buNone/>
              <a:tabLst/>
              <a:defRPr/>
            </a:pPr>
            <a:r>
              <a:rPr lang="en-US" sz="2000" dirty="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Lorem ipsum dolor sit </a:t>
            </a:r>
            <a:r>
              <a:rPr lang="en-US" sz="2000" dirty="0" err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amet</a:t>
            </a:r>
            <a:r>
              <a:rPr lang="en-US" sz="2000" dirty="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, </a:t>
            </a:r>
            <a:r>
              <a:rPr lang="en-US" sz="2000" dirty="0" err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consectetur</a:t>
            </a:r>
            <a:r>
              <a:rPr lang="en-US" sz="2000" dirty="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2000" dirty="0" err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adipiscing</a:t>
            </a:r>
            <a:r>
              <a:rPr lang="en-US" sz="2000" dirty="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2000" dirty="0" err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elit</a:t>
            </a:r>
            <a:r>
              <a:rPr lang="en-US" sz="2000" dirty="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...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6F67CAC-53E4-44AF-BEAC-8FFB96F05A8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4008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579ABC2-0180-4F3A-A895-A85BC724D472}" type="datetime1">
              <a:rPr lang="en-US" smtClean="0"/>
              <a:t>12/10/2025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83D9F3A-E7F0-45E7-AFA8-0D4A669EC1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767622" y="6356350"/>
            <a:ext cx="4040373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C5F008B-58BB-45FF-923F-5909DAB49D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07995" y="6356350"/>
            <a:ext cx="723014" cy="365125"/>
          </a:xfrm>
          <a:prstGeom prst="rect">
            <a:avLst/>
          </a:prstGeom>
        </p:spPr>
        <p:txBody>
          <a:bodyPr/>
          <a:lstStyle/>
          <a:p>
            <a:fld id="{70C12960-6E85-460F-B6E3-5B82CB31AF3D}" type="slidenum">
              <a:rPr lang="en-US" smtClean="0"/>
              <a:t>‹#›</a:t>
            </a:fld>
            <a:endParaRPr lang="en-US"/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BAE631EA-1D53-7963-ACE7-52EFF8BE7CFC}"/>
              </a:ext>
            </a:extLst>
          </p:cNvPr>
          <p:cNvSpPr txBox="1"/>
          <p:nvPr userDrawn="1"/>
        </p:nvSpPr>
        <p:spPr>
          <a:xfrm>
            <a:off x="2548889" y="3992205"/>
            <a:ext cx="243459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800" dirty="0">
                <a:solidFill>
                  <a:schemeClr val="tx1"/>
                </a:solidFill>
                <a:latin typeface="Roboto"/>
                <a:ea typeface="Roboto"/>
                <a:cs typeface="Roboto"/>
                <a:sym typeface="Roboto"/>
              </a:rPr>
              <a:t>Lorem ipsum dolor sit </a:t>
            </a:r>
            <a:r>
              <a:rPr lang="en-US" sz="1800" dirty="0" err="1">
                <a:solidFill>
                  <a:schemeClr val="tx1"/>
                </a:solidFill>
                <a:latin typeface="Roboto"/>
                <a:ea typeface="Roboto"/>
                <a:cs typeface="Roboto"/>
                <a:sym typeface="Roboto"/>
              </a:rPr>
              <a:t>amet</a:t>
            </a:r>
            <a:r>
              <a:rPr lang="en-US" sz="1800" dirty="0">
                <a:solidFill>
                  <a:schemeClr val="tx1"/>
                </a:solidFill>
                <a:latin typeface="Roboto"/>
                <a:ea typeface="Roboto"/>
                <a:cs typeface="Roboto"/>
                <a:sym typeface="Roboto"/>
              </a:rPr>
              <a:t>, </a:t>
            </a:r>
            <a:r>
              <a:rPr lang="en-US" sz="1800" dirty="0" err="1">
                <a:solidFill>
                  <a:schemeClr val="tx1"/>
                </a:solidFill>
                <a:latin typeface="Roboto"/>
                <a:ea typeface="Roboto"/>
                <a:cs typeface="Roboto"/>
                <a:sym typeface="Roboto"/>
              </a:rPr>
              <a:t>consectetur</a:t>
            </a:r>
            <a:r>
              <a:rPr lang="en-US" sz="1800" dirty="0">
                <a:solidFill>
                  <a:schemeClr val="tx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Roboto"/>
                <a:ea typeface="Roboto"/>
                <a:cs typeface="Roboto"/>
                <a:sym typeface="Roboto"/>
              </a:rPr>
              <a:t>adipiscing</a:t>
            </a:r>
            <a:r>
              <a:rPr lang="en-US" sz="1800" dirty="0">
                <a:solidFill>
                  <a:schemeClr val="tx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Roboto"/>
                <a:ea typeface="Roboto"/>
                <a:cs typeface="Roboto"/>
                <a:sym typeface="Roboto"/>
              </a:rPr>
              <a:t>elit</a:t>
            </a:r>
            <a:r>
              <a:rPr lang="en-US" sz="1800" dirty="0">
                <a:solidFill>
                  <a:schemeClr val="tx1"/>
                </a:solidFill>
                <a:latin typeface="Roboto"/>
                <a:ea typeface="Roboto"/>
                <a:cs typeface="Roboto"/>
                <a:sym typeface="Roboto"/>
              </a:rPr>
              <a:t>....</a:t>
            </a:r>
          </a:p>
          <a:p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FD4AC79A-57ED-5DD3-7149-01B8355AEA8B}"/>
              </a:ext>
            </a:extLst>
          </p:cNvPr>
          <p:cNvSpPr txBox="1"/>
          <p:nvPr userDrawn="1"/>
        </p:nvSpPr>
        <p:spPr>
          <a:xfrm>
            <a:off x="8907779" y="3992205"/>
            <a:ext cx="286512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800" dirty="0">
                <a:solidFill>
                  <a:schemeClr val="tx1"/>
                </a:solidFill>
                <a:latin typeface="Roboto"/>
                <a:ea typeface="Roboto"/>
                <a:cs typeface="Roboto"/>
                <a:sym typeface="Roboto"/>
              </a:rPr>
              <a:t>Lorem ipsum dolor sit </a:t>
            </a:r>
            <a:r>
              <a:rPr lang="en-US" sz="1800" dirty="0" err="1">
                <a:solidFill>
                  <a:schemeClr val="tx1"/>
                </a:solidFill>
                <a:latin typeface="Roboto"/>
                <a:ea typeface="Roboto"/>
                <a:cs typeface="Roboto"/>
                <a:sym typeface="Roboto"/>
              </a:rPr>
              <a:t>amet</a:t>
            </a:r>
            <a:r>
              <a:rPr lang="en-US" sz="1800" dirty="0">
                <a:solidFill>
                  <a:schemeClr val="tx1"/>
                </a:solidFill>
                <a:latin typeface="Roboto"/>
                <a:ea typeface="Roboto"/>
                <a:cs typeface="Roboto"/>
                <a:sym typeface="Roboto"/>
              </a:rPr>
              <a:t>, </a:t>
            </a:r>
            <a:r>
              <a:rPr lang="en-US" sz="1800" dirty="0" err="1">
                <a:solidFill>
                  <a:schemeClr val="tx1"/>
                </a:solidFill>
                <a:latin typeface="Roboto"/>
                <a:ea typeface="Roboto"/>
                <a:cs typeface="Roboto"/>
                <a:sym typeface="Roboto"/>
              </a:rPr>
              <a:t>consectetur</a:t>
            </a:r>
            <a:r>
              <a:rPr lang="en-US" sz="1800" dirty="0">
                <a:solidFill>
                  <a:schemeClr val="tx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Roboto"/>
                <a:ea typeface="Roboto"/>
                <a:cs typeface="Roboto"/>
                <a:sym typeface="Roboto"/>
              </a:rPr>
              <a:t>adipiscing</a:t>
            </a:r>
            <a:r>
              <a:rPr lang="en-US" sz="1800" dirty="0">
                <a:solidFill>
                  <a:schemeClr val="tx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Roboto"/>
                <a:ea typeface="Roboto"/>
                <a:cs typeface="Roboto"/>
                <a:sym typeface="Roboto"/>
              </a:rPr>
              <a:t>elit</a:t>
            </a:r>
            <a:r>
              <a:rPr lang="en-US" sz="1800" dirty="0">
                <a:solidFill>
                  <a:schemeClr val="tx1"/>
                </a:solidFill>
                <a:latin typeface="Roboto"/>
                <a:ea typeface="Roboto"/>
                <a:cs typeface="Roboto"/>
                <a:sym typeface="Roboto"/>
              </a:rPr>
              <a:t>....</a:t>
            </a:r>
          </a:p>
          <a:p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11" name="Freeform 5">
            <a:extLst>
              <a:ext uri="{FF2B5EF4-FFF2-40B4-BE49-F238E27FC236}">
                <a16:creationId xmlns:a16="http://schemas.microsoft.com/office/drawing/2014/main" id="{1CD89C43-BDF4-15B6-4F9A-09C52CE85FB7}"/>
              </a:ext>
            </a:extLst>
          </p:cNvPr>
          <p:cNvSpPr/>
          <p:nvPr userDrawn="1"/>
        </p:nvSpPr>
        <p:spPr>
          <a:xfrm>
            <a:off x="365760" y="3985240"/>
            <a:ext cx="1596860" cy="1729760"/>
          </a:xfrm>
          <a:custGeom>
            <a:avLst/>
            <a:gdLst/>
            <a:ahLst/>
            <a:cxnLst/>
            <a:rect l="l" t="t" r="r" b="b"/>
            <a:pathLst>
              <a:path w="2632651" h="2788032">
                <a:moveTo>
                  <a:pt x="0" y="0"/>
                </a:moveTo>
                <a:lnTo>
                  <a:pt x="2632651" y="0"/>
                </a:lnTo>
                <a:lnTo>
                  <a:pt x="2632651" y="2788032"/>
                </a:lnTo>
                <a:lnTo>
                  <a:pt x="0" y="278803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1335" r="-37616"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13" name="Freeform 6">
            <a:extLst>
              <a:ext uri="{FF2B5EF4-FFF2-40B4-BE49-F238E27FC236}">
                <a16:creationId xmlns:a16="http://schemas.microsoft.com/office/drawing/2014/main" id="{DCBF3793-561B-4452-A2F1-C57EB71188BC}"/>
              </a:ext>
            </a:extLst>
          </p:cNvPr>
          <p:cNvSpPr/>
          <p:nvPr userDrawn="1"/>
        </p:nvSpPr>
        <p:spPr>
          <a:xfrm>
            <a:off x="6627040" y="3985061"/>
            <a:ext cx="1751885" cy="1729760"/>
          </a:xfrm>
          <a:custGeom>
            <a:avLst/>
            <a:gdLst/>
            <a:ahLst/>
            <a:cxnLst/>
            <a:rect l="l" t="t" r="r" b="b"/>
            <a:pathLst>
              <a:path w="2632651" h="2788032">
                <a:moveTo>
                  <a:pt x="0" y="0"/>
                </a:moveTo>
                <a:lnTo>
                  <a:pt x="2632651" y="0"/>
                </a:lnTo>
                <a:lnTo>
                  <a:pt x="2632651" y="2788032"/>
                </a:lnTo>
                <a:lnTo>
                  <a:pt x="0" y="278803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2951" r="-2951"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16" name="Freeform 8">
            <a:extLst>
              <a:ext uri="{FF2B5EF4-FFF2-40B4-BE49-F238E27FC236}">
                <a16:creationId xmlns:a16="http://schemas.microsoft.com/office/drawing/2014/main" id="{F100B5E3-3056-88A2-81B3-CEFACFE1CEAF}"/>
              </a:ext>
            </a:extLst>
          </p:cNvPr>
          <p:cNvSpPr/>
          <p:nvPr userDrawn="1"/>
        </p:nvSpPr>
        <p:spPr>
          <a:xfrm>
            <a:off x="2145523" y="4073566"/>
            <a:ext cx="314528" cy="309755"/>
          </a:xfrm>
          <a:custGeom>
            <a:avLst/>
            <a:gdLst/>
            <a:ahLst/>
            <a:cxnLst/>
            <a:rect l="l" t="t" r="r" b="b"/>
            <a:pathLst>
              <a:path w="658903" h="658903">
                <a:moveTo>
                  <a:pt x="0" y="0"/>
                </a:moveTo>
                <a:lnTo>
                  <a:pt x="658903" y="0"/>
                </a:lnTo>
                <a:lnTo>
                  <a:pt x="658903" y="658903"/>
                </a:lnTo>
                <a:lnTo>
                  <a:pt x="0" y="65890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17" name="Freeform 7">
            <a:extLst>
              <a:ext uri="{FF2B5EF4-FFF2-40B4-BE49-F238E27FC236}">
                <a16:creationId xmlns:a16="http://schemas.microsoft.com/office/drawing/2014/main" id="{8ABAF5B6-4C6F-6894-DC7B-9C57B3BB4230}"/>
              </a:ext>
            </a:extLst>
          </p:cNvPr>
          <p:cNvSpPr/>
          <p:nvPr userDrawn="1"/>
        </p:nvSpPr>
        <p:spPr>
          <a:xfrm>
            <a:off x="8544775" y="4084572"/>
            <a:ext cx="314528" cy="309755"/>
          </a:xfrm>
          <a:custGeom>
            <a:avLst/>
            <a:gdLst/>
            <a:ahLst/>
            <a:cxnLst/>
            <a:rect l="l" t="t" r="r" b="b"/>
            <a:pathLst>
              <a:path w="658903" h="658903">
                <a:moveTo>
                  <a:pt x="0" y="0"/>
                </a:moveTo>
                <a:lnTo>
                  <a:pt x="658903" y="0"/>
                </a:lnTo>
                <a:lnTo>
                  <a:pt x="658903" y="658903"/>
                </a:lnTo>
                <a:lnTo>
                  <a:pt x="0" y="65890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 dirty="0"/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0F3491C9-879A-F339-27BD-89921017BE71}"/>
              </a:ext>
            </a:extLst>
          </p:cNvPr>
          <p:cNvSpPr txBox="1"/>
          <p:nvPr userDrawn="1"/>
        </p:nvSpPr>
        <p:spPr>
          <a:xfrm>
            <a:off x="2174479" y="4850870"/>
            <a:ext cx="3634696" cy="111953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ts val="2799"/>
              </a:lnSpc>
            </a:pPr>
            <a:r>
              <a:rPr lang="en-US" sz="12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Lorem ipsum dolor sit </a:t>
            </a:r>
            <a:r>
              <a:rPr lang="en-US" sz="12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amet</a:t>
            </a:r>
            <a:r>
              <a:rPr lang="en-US" sz="12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12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consectetur</a:t>
            </a:r>
            <a:r>
              <a:rPr lang="en-US" sz="12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adipiscing</a:t>
            </a:r>
            <a:r>
              <a:rPr lang="en-US" sz="12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elit</a:t>
            </a:r>
            <a:r>
              <a:rPr lang="en-US" sz="12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, sed do </a:t>
            </a:r>
            <a:r>
              <a:rPr lang="en-US" sz="12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eiusmod</a:t>
            </a:r>
            <a:r>
              <a:rPr lang="en-US" sz="12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tempor</a:t>
            </a:r>
            <a:r>
              <a:rPr lang="en-US" sz="12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incididunt</a:t>
            </a:r>
            <a:r>
              <a:rPr lang="en-US" sz="12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ut</a:t>
            </a:r>
            <a:r>
              <a:rPr lang="en-US" sz="12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labore et dolore magna </a:t>
            </a:r>
            <a:r>
              <a:rPr lang="en-US" sz="12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aliqua</a:t>
            </a:r>
            <a:r>
              <a:rPr lang="en-US" sz="12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.</a:t>
            </a: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A62D8029-2717-9C0A-0DA6-BADFC2B0A531}"/>
              </a:ext>
            </a:extLst>
          </p:cNvPr>
          <p:cNvSpPr txBox="1"/>
          <p:nvPr userDrawn="1"/>
        </p:nvSpPr>
        <p:spPr>
          <a:xfrm>
            <a:off x="8667058" y="4871455"/>
            <a:ext cx="3634696" cy="111953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ts val="2799"/>
              </a:lnSpc>
            </a:pPr>
            <a:r>
              <a:rPr lang="en-US" sz="12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Lorem ipsum dolor sit </a:t>
            </a:r>
            <a:r>
              <a:rPr lang="en-US" sz="12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amet</a:t>
            </a:r>
            <a:r>
              <a:rPr lang="en-US" sz="12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12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consectetur</a:t>
            </a:r>
            <a:r>
              <a:rPr lang="en-US" sz="12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adipiscing</a:t>
            </a:r>
            <a:r>
              <a:rPr lang="en-US" sz="12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elit</a:t>
            </a:r>
            <a:r>
              <a:rPr lang="en-US" sz="12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, sed do </a:t>
            </a:r>
            <a:r>
              <a:rPr lang="en-US" sz="12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eiusmod</a:t>
            </a:r>
            <a:r>
              <a:rPr lang="en-US" sz="12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tempor</a:t>
            </a:r>
            <a:r>
              <a:rPr lang="en-US" sz="12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incididunt</a:t>
            </a:r>
            <a:r>
              <a:rPr lang="en-US" sz="12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ut</a:t>
            </a:r>
            <a:r>
              <a:rPr lang="en-US" sz="12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labore et dolore magna </a:t>
            </a:r>
            <a:r>
              <a:rPr lang="en-US" sz="12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aliqua</a:t>
            </a:r>
            <a:r>
              <a:rPr lang="en-US" sz="12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2745567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337E01B0-C600-F6F0-CBF2-CCC75CD6BAF3}"/>
              </a:ext>
            </a:extLst>
          </p:cNvPr>
          <p:cNvSpPr/>
          <p:nvPr userDrawn="1"/>
        </p:nvSpPr>
        <p:spPr>
          <a:xfrm>
            <a:off x="-217170" y="-91440"/>
            <a:ext cx="12630150" cy="3566160"/>
          </a:xfrm>
          <a:prstGeom prst="rect">
            <a:avLst/>
          </a:prstGeom>
          <a:solidFill>
            <a:srgbClr val="13B45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DB477A4-4D01-45B6-9563-0BF13BA72F7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50535" y="173736"/>
            <a:ext cx="10890929" cy="1097280"/>
          </a:xfrm>
        </p:spPr>
        <p:txBody>
          <a:bodyPr/>
          <a:lstStyle/>
          <a:p>
            <a:pPr algn="ctr">
              <a:lnSpc>
                <a:spcPts val="5239"/>
              </a:lnSpc>
            </a:pPr>
            <a:r>
              <a:rPr lang="en-US" sz="3999" dirty="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Lorem ipsum dolor sit </a:t>
            </a:r>
            <a:r>
              <a:rPr lang="en-US" sz="3999" dirty="0" err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amet</a:t>
            </a:r>
            <a:r>
              <a:rPr lang="en-US" sz="3999" dirty="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, </a:t>
            </a:r>
            <a:r>
              <a:rPr lang="en-US" sz="3999" dirty="0" err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consectetur</a:t>
            </a:r>
            <a:r>
              <a:rPr lang="en-US" sz="3999" dirty="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3999" dirty="0" err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adipiscing</a:t>
            </a:r>
            <a:r>
              <a:rPr lang="en-US" sz="3999" dirty="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3999" dirty="0" err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elit</a:t>
            </a:r>
            <a:r>
              <a:rPr lang="en-US" sz="3999" dirty="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....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E17E00-96AC-45F0-82B2-9F601E9B93C2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3489959" y="1614551"/>
            <a:ext cx="5212080" cy="940562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Tx/>
              <a:buSzPct val="87000"/>
              <a:buFont typeface="Arial" panose="020B0604020202020204" pitchFamily="34" charset="0"/>
              <a:buNone/>
              <a:tabLst/>
              <a:defRPr/>
            </a:pPr>
            <a:r>
              <a:rPr lang="en-US" sz="2000" dirty="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Lorem ipsum dolor sit </a:t>
            </a:r>
            <a:r>
              <a:rPr lang="en-US" sz="2000" dirty="0" err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amet</a:t>
            </a:r>
            <a:r>
              <a:rPr lang="en-US" sz="2000" dirty="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, </a:t>
            </a:r>
            <a:r>
              <a:rPr lang="en-US" sz="2000" dirty="0" err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consectetur</a:t>
            </a:r>
            <a:r>
              <a:rPr lang="en-US" sz="2000" dirty="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2000" dirty="0" err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adipiscing</a:t>
            </a:r>
            <a:r>
              <a:rPr lang="en-US" sz="2000" dirty="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2000" dirty="0" err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elit</a:t>
            </a:r>
            <a:r>
              <a:rPr lang="en-US" sz="2000" dirty="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...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6F67CAC-53E4-44AF-BEAC-8FFB96F05A8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4008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579ABC2-0180-4F3A-A895-A85BC724D472}" type="datetime1">
              <a:rPr lang="en-US" smtClean="0"/>
              <a:t>12/10/2025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83D9F3A-E7F0-45E7-AFA8-0D4A669EC1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767622" y="6356350"/>
            <a:ext cx="4040373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C5F008B-58BB-45FF-923F-5909DAB49D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07995" y="6356350"/>
            <a:ext cx="723014" cy="365125"/>
          </a:xfrm>
          <a:prstGeom prst="rect">
            <a:avLst/>
          </a:prstGeom>
        </p:spPr>
        <p:txBody>
          <a:bodyPr/>
          <a:lstStyle/>
          <a:p>
            <a:fld id="{70C12960-6E85-460F-B6E3-5B82CB31AF3D}" type="slidenum">
              <a:rPr lang="en-US" smtClean="0"/>
              <a:t>‹#›</a:t>
            </a:fld>
            <a:endParaRPr lang="en-US"/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BAE631EA-1D53-7963-ACE7-52EFF8BE7CFC}"/>
              </a:ext>
            </a:extLst>
          </p:cNvPr>
          <p:cNvSpPr txBox="1"/>
          <p:nvPr userDrawn="1"/>
        </p:nvSpPr>
        <p:spPr>
          <a:xfrm>
            <a:off x="2548889" y="3992205"/>
            <a:ext cx="243459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800" dirty="0">
                <a:solidFill>
                  <a:schemeClr val="tx1"/>
                </a:solidFill>
                <a:latin typeface="Roboto"/>
                <a:ea typeface="Roboto"/>
                <a:cs typeface="Roboto"/>
                <a:sym typeface="Roboto"/>
              </a:rPr>
              <a:t>Lorem ipsum dolor sit </a:t>
            </a:r>
            <a:r>
              <a:rPr lang="en-US" sz="1800" dirty="0" err="1">
                <a:solidFill>
                  <a:schemeClr val="tx1"/>
                </a:solidFill>
                <a:latin typeface="Roboto"/>
                <a:ea typeface="Roboto"/>
                <a:cs typeface="Roboto"/>
                <a:sym typeface="Roboto"/>
              </a:rPr>
              <a:t>amet</a:t>
            </a:r>
            <a:r>
              <a:rPr lang="en-US" sz="1800" dirty="0">
                <a:solidFill>
                  <a:schemeClr val="tx1"/>
                </a:solidFill>
                <a:latin typeface="Roboto"/>
                <a:ea typeface="Roboto"/>
                <a:cs typeface="Roboto"/>
                <a:sym typeface="Roboto"/>
              </a:rPr>
              <a:t>, </a:t>
            </a:r>
            <a:r>
              <a:rPr lang="en-US" sz="1800" dirty="0" err="1">
                <a:solidFill>
                  <a:schemeClr val="tx1"/>
                </a:solidFill>
                <a:latin typeface="Roboto"/>
                <a:ea typeface="Roboto"/>
                <a:cs typeface="Roboto"/>
                <a:sym typeface="Roboto"/>
              </a:rPr>
              <a:t>consectetur</a:t>
            </a:r>
            <a:r>
              <a:rPr lang="en-US" sz="1800" dirty="0">
                <a:solidFill>
                  <a:schemeClr val="tx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Roboto"/>
                <a:ea typeface="Roboto"/>
                <a:cs typeface="Roboto"/>
                <a:sym typeface="Roboto"/>
              </a:rPr>
              <a:t>adipiscing</a:t>
            </a:r>
            <a:r>
              <a:rPr lang="en-US" sz="1800" dirty="0">
                <a:solidFill>
                  <a:schemeClr val="tx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Roboto"/>
                <a:ea typeface="Roboto"/>
                <a:cs typeface="Roboto"/>
                <a:sym typeface="Roboto"/>
              </a:rPr>
              <a:t>elit</a:t>
            </a:r>
            <a:r>
              <a:rPr lang="en-US" sz="1800" dirty="0">
                <a:solidFill>
                  <a:schemeClr val="tx1"/>
                </a:solidFill>
                <a:latin typeface="Roboto"/>
                <a:ea typeface="Roboto"/>
                <a:cs typeface="Roboto"/>
                <a:sym typeface="Roboto"/>
              </a:rPr>
              <a:t>....</a:t>
            </a:r>
          </a:p>
          <a:p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FD4AC79A-57ED-5DD3-7149-01B8355AEA8B}"/>
              </a:ext>
            </a:extLst>
          </p:cNvPr>
          <p:cNvSpPr txBox="1"/>
          <p:nvPr userDrawn="1"/>
        </p:nvSpPr>
        <p:spPr>
          <a:xfrm>
            <a:off x="8907779" y="3992205"/>
            <a:ext cx="286512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800" dirty="0">
                <a:solidFill>
                  <a:schemeClr val="tx1"/>
                </a:solidFill>
                <a:latin typeface="Roboto"/>
                <a:ea typeface="Roboto"/>
                <a:cs typeface="Roboto"/>
                <a:sym typeface="Roboto"/>
              </a:rPr>
              <a:t>Lorem ipsum dolor sit </a:t>
            </a:r>
            <a:r>
              <a:rPr lang="en-US" sz="1800" dirty="0" err="1">
                <a:solidFill>
                  <a:schemeClr val="tx1"/>
                </a:solidFill>
                <a:latin typeface="Roboto"/>
                <a:ea typeface="Roboto"/>
                <a:cs typeface="Roboto"/>
                <a:sym typeface="Roboto"/>
              </a:rPr>
              <a:t>amet</a:t>
            </a:r>
            <a:r>
              <a:rPr lang="en-US" sz="1800" dirty="0">
                <a:solidFill>
                  <a:schemeClr val="tx1"/>
                </a:solidFill>
                <a:latin typeface="Roboto"/>
                <a:ea typeface="Roboto"/>
                <a:cs typeface="Roboto"/>
                <a:sym typeface="Roboto"/>
              </a:rPr>
              <a:t>, </a:t>
            </a:r>
            <a:r>
              <a:rPr lang="en-US" sz="1800" dirty="0" err="1">
                <a:solidFill>
                  <a:schemeClr val="tx1"/>
                </a:solidFill>
                <a:latin typeface="Roboto"/>
                <a:ea typeface="Roboto"/>
                <a:cs typeface="Roboto"/>
                <a:sym typeface="Roboto"/>
              </a:rPr>
              <a:t>consectetur</a:t>
            </a:r>
            <a:r>
              <a:rPr lang="en-US" sz="1800" dirty="0">
                <a:solidFill>
                  <a:schemeClr val="tx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Roboto"/>
                <a:ea typeface="Roboto"/>
                <a:cs typeface="Roboto"/>
                <a:sym typeface="Roboto"/>
              </a:rPr>
              <a:t>adipiscing</a:t>
            </a:r>
            <a:r>
              <a:rPr lang="en-US" sz="1800" dirty="0">
                <a:solidFill>
                  <a:schemeClr val="tx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Roboto"/>
                <a:ea typeface="Roboto"/>
                <a:cs typeface="Roboto"/>
                <a:sym typeface="Roboto"/>
              </a:rPr>
              <a:t>elit</a:t>
            </a:r>
            <a:r>
              <a:rPr lang="en-US" sz="1800" dirty="0">
                <a:solidFill>
                  <a:schemeClr val="tx1"/>
                </a:solidFill>
                <a:latin typeface="Roboto"/>
                <a:ea typeface="Roboto"/>
                <a:cs typeface="Roboto"/>
                <a:sym typeface="Roboto"/>
              </a:rPr>
              <a:t>....</a:t>
            </a:r>
          </a:p>
          <a:p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11" name="Freeform 5">
            <a:extLst>
              <a:ext uri="{FF2B5EF4-FFF2-40B4-BE49-F238E27FC236}">
                <a16:creationId xmlns:a16="http://schemas.microsoft.com/office/drawing/2014/main" id="{1CD89C43-BDF4-15B6-4F9A-09C52CE85FB7}"/>
              </a:ext>
            </a:extLst>
          </p:cNvPr>
          <p:cNvSpPr/>
          <p:nvPr userDrawn="1"/>
        </p:nvSpPr>
        <p:spPr>
          <a:xfrm>
            <a:off x="365760" y="3985240"/>
            <a:ext cx="1596860" cy="1729760"/>
          </a:xfrm>
          <a:custGeom>
            <a:avLst/>
            <a:gdLst/>
            <a:ahLst/>
            <a:cxnLst/>
            <a:rect l="l" t="t" r="r" b="b"/>
            <a:pathLst>
              <a:path w="2632651" h="2788032">
                <a:moveTo>
                  <a:pt x="0" y="0"/>
                </a:moveTo>
                <a:lnTo>
                  <a:pt x="2632651" y="0"/>
                </a:lnTo>
                <a:lnTo>
                  <a:pt x="2632651" y="2788032"/>
                </a:lnTo>
                <a:lnTo>
                  <a:pt x="0" y="278803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1335" r="-37616"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13" name="Freeform 6">
            <a:extLst>
              <a:ext uri="{FF2B5EF4-FFF2-40B4-BE49-F238E27FC236}">
                <a16:creationId xmlns:a16="http://schemas.microsoft.com/office/drawing/2014/main" id="{DCBF3793-561B-4452-A2F1-C57EB71188BC}"/>
              </a:ext>
            </a:extLst>
          </p:cNvPr>
          <p:cNvSpPr/>
          <p:nvPr userDrawn="1"/>
        </p:nvSpPr>
        <p:spPr>
          <a:xfrm>
            <a:off x="6627040" y="3985061"/>
            <a:ext cx="1751885" cy="1729760"/>
          </a:xfrm>
          <a:custGeom>
            <a:avLst/>
            <a:gdLst/>
            <a:ahLst/>
            <a:cxnLst/>
            <a:rect l="l" t="t" r="r" b="b"/>
            <a:pathLst>
              <a:path w="2632651" h="2788032">
                <a:moveTo>
                  <a:pt x="0" y="0"/>
                </a:moveTo>
                <a:lnTo>
                  <a:pt x="2632651" y="0"/>
                </a:lnTo>
                <a:lnTo>
                  <a:pt x="2632651" y="2788032"/>
                </a:lnTo>
                <a:lnTo>
                  <a:pt x="0" y="278803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2951" r="-2951"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16" name="Freeform 8">
            <a:extLst>
              <a:ext uri="{FF2B5EF4-FFF2-40B4-BE49-F238E27FC236}">
                <a16:creationId xmlns:a16="http://schemas.microsoft.com/office/drawing/2014/main" id="{F100B5E3-3056-88A2-81B3-CEFACFE1CEAF}"/>
              </a:ext>
            </a:extLst>
          </p:cNvPr>
          <p:cNvSpPr/>
          <p:nvPr userDrawn="1"/>
        </p:nvSpPr>
        <p:spPr>
          <a:xfrm>
            <a:off x="2145523" y="4073566"/>
            <a:ext cx="314528" cy="309755"/>
          </a:xfrm>
          <a:custGeom>
            <a:avLst/>
            <a:gdLst/>
            <a:ahLst/>
            <a:cxnLst/>
            <a:rect l="l" t="t" r="r" b="b"/>
            <a:pathLst>
              <a:path w="658903" h="658903">
                <a:moveTo>
                  <a:pt x="0" y="0"/>
                </a:moveTo>
                <a:lnTo>
                  <a:pt x="658903" y="0"/>
                </a:lnTo>
                <a:lnTo>
                  <a:pt x="658903" y="658903"/>
                </a:lnTo>
                <a:lnTo>
                  <a:pt x="0" y="65890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17" name="Freeform 7">
            <a:extLst>
              <a:ext uri="{FF2B5EF4-FFF2-40B4-BE49-F238E27FC236}">
                <a16:creationId xmlns:a16="http://schemas.microsoft.com/office/drawing/2014/main" id="{8ABAF5B6-4C6F-6894-DC7B-9C57B3BB4230}"/>
              </a:ext>
            </a:extLst>
          </p:cNvPr>
          <p:cNvSpPr/>
          <p:nvPr userDrawn="1"/>
        </p:nvSpPr>
        <p:spPr>
          <a:xfrm>
            <a:off x="8544775" y="4084572"/>
            <a:ext cx="314528" cy="309755"/>
          </a:xfrm>
          <a:custGeom>
            <a:avLst/>
            <a:gdLst/>
            <a:ahLst/>
            <a:cxnLst/>
            <a:rect l="l" t="t" r="r" b="b"/>
            <a:pathLst>
              <a:path w="658903" h="658903">
                <a:moveTo>
                  <a:pt x="0" y="0"/>
                </a:moveTo>
                <a:lnTo>
                  <a:pt x="658903" y="0"/>
                </a:lnTo>
                <a:lnTo>
                  <a:pt x="658903" y="658903"/>
                </a:lnTo>
                <a:lnTo>
                  <a:pt x="0" y="65890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 dirty="0"/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0F3491C9-879A-F339-27BD-89921017BE71}"/>
              </a:ext>
            </a:extLst>
          </p:cNvPr>
          <p:cNvSpPr txBox="1"/>
          <p:nvPr userDrawn="1"/>
        </p:nvSpPr>
        <p:spPr>
          <a:xfrm>
            <a:off x="2174479" y="4850870"/>
            <a:ext cx="3634696" cy="111953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ts val="2799"/>
              </a:lnSpc>
            </a:pPr>
            <a:r>
              <a:rPr lang="en-US" sz="12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Lorem ipsum dolor sit </a:t>
            </a:r>
            <a:r>
              <a:rPr lang="en-US" sz="12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amet</a:t>
            </a:r>
            <a:r>
              <a:rPr lang="en-US" sz="12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12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consectetur</a:t>
            </a:r>
            <a:r>
              <a:rPr lang="en-US" sz="12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adipiscing</a:t>
            </a:r>
            <a:r>
              <a:rPr lang="en-US" sz="12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elit</a:t>
            </a:r>
            <a:r>
              <a:rPr lang="en-US" sz="12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, sed do </a:t>
            </a:r>
            <a:r>
              <a:rPr lang="en-US" sz="12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eiusmod</a:t>
            </a:r>
            <a:r>
              <a:rPr lang="en-US" sz="12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tempor</a:t>
            </a:r>
            <a:r>
              <a:rPr lang="en-US" sz="12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incididunt</a:t>
            </a:r>
            <a:r>
              <a:rPr lang="en-US" sz="12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ut</a:t>
            </a:r>
            <a:r>
              <a:rPr lang="en-US" sz="12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labore et dolore magna </a:t>
            </a:r>
            <a:r>
              <a:rPr lang="en-US" sz="12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aliqua</a:t>
            </a:r>
            <a:r>
              <a:rPr lang="en-US" sz="12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.</a:t>
            </a: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A62D8029-2717-9C0A-0DA6-BADFC2B0A531}"/>
              </a:ext>
            </a:extLst>
          </p:cNvPr>
          <p:cNvSpPr txBox="1"/>
          <p:nvPr userDrawn="1"/>
        </p:nvSpPr>
        <p:spPr>
          <a:xfrm>
            <a:off x="8667058" y="4871455"/>
            <a:ext cx="3634696" cy="111953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ts val="2799"/>
              </a:lnSpc>
            </a:pPr>
            <a:r>
              <a:rPr lang="en-US" sz="12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Lorem ipsum dolor sit </a:t>
            </a:r>
            <a:r>
              <a:rPr lang="en-US" sz="12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amet</a:t>
            </a:r>
            <a:r>
              <a:rPr lang="en-US" sz="12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12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consectetur</a:t>
            </a:r>
            <a:r>
              <a:rPr lang="en-US" sz="12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adipiscing</a:t>
            </a:r>
            <a:r>
              <a:rPr lang="en-US" sz="12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elit</a:t>
            </a:r>
            <a:r>
              <a:rPr lang="en-US" sz="12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, sed do </a:t>
            </a:r>
            <a:r>
              <a:rPr lang="en-US" sz="12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eiusmod</a:t>
            </a:r>
            <a:r>
              <a:rPr lang="en-US" sz="12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tempor</a:t>
            </a:r>
            <a:r>
              <a:rPr lang="en-US" sz="12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incididunt</a:t>
            </a:r>
            <a:r>
              <a:rPr lang="en-US" sz="12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ut</a:t>
            </a:r>
            <a:r>
              <a:rPr lang="en-US" sz="12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labore et dolore magna </a:t>
            </a:r>
            <a:r>
              <a:rPr lang="en-US" sz="12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aliqua</a:t>
            </a:r>
            <a:r>
              <a:rPr lang="en-US" sz="12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0122966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A7ECEB2-0AFC-0CEF-0728-3A6E8B1C47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GB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91C7721-79F6-33B9-5A62-69C203E7665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B402329-06D9-E53B-3928-7DCE86DE3A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AC6E8A-618A-47B6-926A-F61D1C2906B6}" type="datetimeFigureOut">
              <a:rPr lang="en-GB" smtClean="0"/>
              <a:t>10/12/2025</a:t>
            </a:fld>
            <a:endParaRPr lang="en-GB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16D1354-83D7-2039-8B34-52C2E63CE8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94BF5F9-718A-FB8E-DA6E-AF9EE54AE7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0CDFA0-F9CE-4830-94AC-1C7F46D9AD3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368102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3C1D95CA-0AC4-4E24-81D6-7607214D6A9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2B22D3D-58D6-4054-AE47-C8D97CF6EDE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8971" y="2209797"/>
            <a:ext cx="9100458" cy="1909763"/>
          </a:xfrm>
        </p:spPr>
        <p:txBody>
          <a:bodyPr anchor="b">
            <a:normAutofit/>
          </a:bodyPr>
          <a:lstStyle>
            <a:lvl1pPr algn="ctr">
              <a:defRPr sz="48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2CFC920-CD8A-4196-9AC8-EB14A3D7F8E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78971" y="4211636"/>
            <a:ext cx="9100458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EFAECFE-7DC7-4788-B1E7-BB9F57FDDB4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89863" y="6356350"/>
            <a:ext cx="2743200" cy="365125"/>
          </a:xfrm>
        </p:spPr>
        <p:txBody>
          <a:bodyPr/>
          <a:lstStyle/>
          <a:p>
            <a:fld id="{93B9FF3A-1400-4C66-B29C-6B1876BC525B}" type="datetimeFigureOut">
              <a:rPr lang="en-US" smtClean="0"/>
              <a:t>12/10/2025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74BEA7-37F3-4EA3-B076-75B6ED2130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690263" y="6356350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28F6EE8-AE30-4B59-A4C6-57A815520F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37914" y="6356350"/>
            <a:ext cx="2420257" cy="365125"/>
          </a:xfrm>
        </p:spPr>
        <p:txBody>
          <a:bodyPr/>
          <a:lstStyle/>
          <a:p>
            <a:fld id="{D36B4717-7A1F-49AD-A875-835CE12061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97803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.xml"/><Relationship Id="rId13" Type="http://schemas.openxmlformats.org/officeDocument/2006/relationships/image" Target="../media/image17.jpg"/><Relationship Id="rId3" Type="http://schemas.openxmlformats.org/officeDocument/2006/relationships/slideLayout" Target="../slideLayouts/slideLayout11.xml"/><Relationship Id="rId7" Type="http://schemas.openxmlformats.org/officeDocument/2006/relationships/slideLayout" Target="../slideLayouts/slideLayout15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6" Type="http://schemas.openxmlformats.org/officeDocument/2006/relationships/slideLayout" Target="../slideLayouts/slideLayout14.xml"/><Relationship Id="rId11" Type="http://schemas.openxmlformats.org/officeDocument/2006/relationships/slideLayout" Target="../slideLayouts/slideLayout19.xml"/><Relationship Id="rId5" Type="http://schemas.openxmlformats.org/officeDocument/2006/relationships/slideLayout" Target="../slideLayouts/slideLayout13.xml"/><Relationship Id="rId10" Type="http://schemas.openxmlformats.org/officeDocument/2006/relationships/slideLayout" Target="../slideLayouts/slideLayout18.xml"/><Relationship Id="rId4" Type="http://schemas.openxmlformats.org/officeDocument/2006/relationships/slideLayout" Target="../slideLayouts/slideLayout12.xml"/><Relationship Id="rId9" Type="http://schemas.openxmlformats.org/officeDocument/2006/relationships/slideLayout" Target="../slideLayouts/slideLayout1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AB4E786-7636-4278-8595-D365D28A79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79" y="367748"/>
            <a:ext cx="10890929" cy="109728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A740849-7059-4C70-992B-5304D2EE9B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40079" y="1736823"/>
            <a:ext cx="10890928" cy="356616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Freeform 5">
            <a:extLst>
              <a:ext uri="{FF2B5EF4-FFF2-40B4-BE49-F238E27FC236}">
                <a16:creationId xmlns:a16="http://schemas.microsoft.com/office/drawing/2014/main" id="{AEA35333-4943-AB9E-BC08-BF8A0AAD44C9}"/>
              </a:ext>
            </a:extLst>
          </p:cNvPr>
          <p:cNvSpPr/>
          <p:nvPr userDrawn="1"/>
        </p:nvSpPr>
        <p:spPr>
          <a:xfrm>
            <a:off x="198782" y="5574778"/>
            <a:ext cx="1272209" cy="1249707"/>
          </a:xfrm>
          <a:custGeom>
            <a:avLst/>
            <a:gdLst/>
            <a:ahLst/>
            <a:cxnLst/>
            <a:rect l="l" t="t" r="r" b="b"/>
            <a:pathLst>
              <a:path w="2445384" h="2445384">
                <a:moveTo>
                  <a:pt x="0" y="0"/>
                </a:moveTo>
                <a:lnTo>
                  <a:pt x="2445384" y="0"/>
                </a:lnTo>
                <a:lnTo>
                  <a:pt x="2445384" y="2445384"/>
                </a:lnTo>
                <a:lnTo>
                  <a:pt x="0" y="2445384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123835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1" r:id="rId2"/>
    <p:sldLayoutId id="2147483670" r:id="rId3"/>
    <p:sldLayoutId id="2147483666" r:id="rId4"/>
    <p:sldLayoutId id="2147483672" r:id="rId5"/>
    <p:sldLayoutId id="2147483668" r:id="rId6"/>
    <p:sldLayoutId id="2147483673" r:id="rId7"/>
    <p:sldLayoutId id="2147483678" r:id="rId8"/>
  </p:sldLayoutIdLst>
  <p:hf sldNum="0"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0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SzPct val="87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93776" indent="-228600" algn="l" defTabSz="914400" rtl="0" eaLnBrk="1" latinLnBrk="0" hangingPunct="1">
        <a:lnSpc>
          <a:spcPct val="120000"/>
        </a:lnSpc>
        <a:spcBef>
          <a:spcPts val="500"/>
        </a:spcBef>
        <a:buSzPct val="87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228600" algn="l" defTabSz="914400" rtl="0" eaLnBrk="1" latinLnBrk="0" hangingPunct="1">
        <a:lnSpc>
          <a:spcPct val="120000"/>
        </a:lnSpc>
        <a:spcBef>
          <a:spcPts val="500"/>
        </a:spcBef>
        <a:buSzPct val="87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51560" indent="-285750" algn="l" defTabSz="914400" rtl="0" eaLnBrk="1" latinLnBrk="0" hangingPunct="1">
        <a:lnSpc>
          <a:spcPct val="120000"/>
        </a:lnSpc>
        <a:spcBef>
          <a:spcPts val="500"/>
        </a:spcBef>
        <a:buSzPct val="87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228600" algn="l" defTabSz="914400" rtl="0" eaLnBrk="1" latinLnBrk="0" hangingPunct="1">
        <a:lnSpc>
          <a:spcPct val="120000"/>
        </a:lnSpc>
        <a:spcBef>
          <a:spcPts val="500"/>
        </a:spcBef>
        <a:buSzPct val="87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1AEF448B-E4E3-44D5-8D52-3831DABE9B46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9D6AC4C-2521-4359-B347-132E07FED1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54F7A12-FE94-4F54-B7FB-56C5FF504AD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F978AC-E37A-4D19-B9EC-CC2AA9B5A4A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B9FF3A-1400-4C66-B29C-6B1876BC525B}" type="datetimeFigureOut">
              <a:rPr lang="en-US" smtClean="0"/>
              <a:t>12/10/2025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DF6ADF-7C69-4119-8270-3F29CE9BB42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37547F1-EC99-461F-8B26-CBEAB660D49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42025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6B4717-7A1F-49AD-A875-835CE12061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19550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  <p:sldLayoutId id="2147483681" r:id="rId2"/>
    <p:sldLayoutId id="2147483682" r:id="rId3"/>
    <p:sldLayoutId id="2147483683" r:id="rId4"/>
    <p:sldLayoutId id="2147483684" r:id="rId5"/>
    <p:sldLayoutId id="2147483685" r:id="rId6"/>
    <p:sldLayoutId id="2147483686" r:id="rId7"/>
    <p:sldLayoutId id="2147483687" r:id="rId8"/>
    <p:sldLayoutId id="2147483688" r:id="rId9"/>
    <p:sldLayoutId id="2147483689" r:id="rId10"/>
    <p:sldLayoutId id="2147483690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sv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github.com/IVC-NUVA/NUVA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hosted.weblate.org/projects/ivci/nuva_labels/" TargetMode="Externa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sv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1CB99889-8B4D-8E00-E694-D312356B264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International Vaccine Codes (IVC) Initiative</a:t>
            </a:r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7124EBDE-F0E6-170D-9936-9D4FEFF4A96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10 December 2025</a:t>
            </a:r>
          </a:p>
          <a:p>
            <a:br>
              <a:rPr lang="en-US" dirty="0"/>
            </a:br>
            <a:r>
              <a:rPr lang="en-US" dirty="0"/>
              <a:t>Making Progress</a:t>
            </a:r>
          </a:p>
        </p:txBody>
      </p:sp>
    </p:spTree>
    <p:extLst>
      <p:ext uri="{BB962C8B-B14F-4D97-AF65-F5344CB8AC3E}">
        <p14:creationId xmlns:p14="http://schemas.microsoft.com/office/powerpoint/2010/main" val="47255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4B5480-E83B-186B-0D88-CE588DD4C5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Who We Will Interview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C4CDF4-70FC-6C7B-43D2-AAC85534D17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Target roles:</a:t>
            </a:r>
          </a:p>
          <a:p>
            <a:pPr lvl="1"/>
            <a:r>
              <a:rPr lang="en-US" dirty="0"/>
              <a:t>National immunization or EPI leadership</a:t>
            </a:r>
          </a:p>
          <a:p>
            <a:pPr lvl="1"/>
            <a:r>
              <a:rPr lang="en-US" dirty="0"/>
              <a:t>National terminology or standards experts</a:t>
            </a:r>
          </a:p>
          <a:p>
            <a:pPr lvl="1"/>
            <a:r>
              <a:rPr lang="en-US" dirty="0"/>
              <a:t>Implementers of IIS, CHIS, DHIS2, or other eHealth platforms</a:t>
            </a:r>
          </a:p>
          <a:p>
            <a:pPr lvl="1"/>
            <a:r>
              <a:rPr lang="en-US" dirty="0"/>
              <a:t>Partners involved in system rollouts </a:t>
            </a:r>
            <a:br>
              <a:rPr lang="en-US" dirty="0"/>
            </a:br>
            <a:r>
              <a:rPr lang="en-US" dirty="0"/>
              <a:t>(vendors, HISP groups, university partners)</a:t>
            </a:r>
          </a:p>
          <a:p>
            <a:r>
              <a:rPr lang="en-US" dirty="0"/>
              <a:t>Interviews remain light-weight and conversational, focused on understanding.</a:t>
            </a:r>
          </a:p>
          <a:p>
            <a:endParaRPr lang="en-US" dirty="0"/>
          </a:p>
        </p:txBody>
      </p:sp>
      <p:pic>
        <p:nvPicPr>
          <p:cNvPr id="6" name="Picture 5" descr="A person standing at a podium with a group of people sitting in chairs&#10;&#10;AI-generated content may be incorrect.">
            <a:extLst>
              <a:ext uri="{FF2B5EF4-FFF2-40B4-BE49-F238E27FC236}">
                <a16:creationId xmlns:a16="http://schemas.microsoft.com/office/drawing/2014/main" id="{4D7D87DA-8397-6D2C-CB7D-06E8B55D21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194911">
            <a:off x="8473439" y="601609"/>
            <a:ext cx="3013167" cy="217815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410622549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452ADC-EFFF-5CB1-7BCE-D1C909BFF7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the Process Works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D69FB8B-8B4C-3AE6-6D2E-38AE307AAD0B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/>
              <a:t>Pre-Interview Preparation</a:t>
            </a:r>
          </a:p>
          <a:p>
            <a:pPr lvl="1"/>
            <a:r>
              <a:rPr lang="en-US" dirty="0"/>
              <a:t>Desk research</a:t>
            </a:r>
          </a:p>
          <a:p>
            <a:pPr lvl="1"/>
            <a:r>
              <a:rPr lang="en-US" dirty="0"/>
              <a:t>Create preliminary </a:t>
            </a:r>
            <a:br>
              <a:rPr lang="en-US" dirty="0"/>
            </a:br>
            <a:r>
              <a:rPr lang="en-US" dirty="0"/>
              <a:t>country brief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Structured Interview</a:t>
            </a:r>
          </a:p>
          <a:p>
            <a:pPr lvl="1"/>
            <a:r>
              <a:rPr lang="en-US" dirty="0"/>
              <a:t>Guided conversation</a:t>
            </a:r>
          </a:p>
          <a:p>
            <a:pPr lvl="1"/>
            <a:r>
              <a:rPr lang="en-US" dirty="0"/>
              <a:t>Consistent template to support comparability</a:t>
            </a:r>
          </a:p>
          <a:p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F55DE23F-2F83-0FCB-C97F-D08AFAAB61F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2420983"/>
            <a:ext cx="5181600" cy="3755980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 startAt="3"/>
            </a:pPr>
            <a:r>
              <a:rPr lang="en-US" dirty="0"/>
              <a:t>Post-Interview Processing</a:t>
            </a:r>
          </a:p>
          <a:p>
            <a:pPr lvl="1"/>
            <a:r>
              <a:rPr lang="en-US" dirty="0"/>
              <a:t>Drafting outputs</a:t>
            </a:r>
          </a:p>
          <a:p>
            <a:pPr lvl="1"/>
            <a:r>
              <a:rPr lang="en-US" dirty="0"/>
              <a:t>Capturing unknowns and next steps</a:t>
            </a:r>
          </a:p>
          <a:p>
            <a:pPr lvl="1"/>
            <a:r>
              <a:rPr lang="en-US" dirty="0"/>
              <a:t>Sharing with the country for factual review and correction</a:t>
            </a:r>
          </a:p>
          <a:p>
            <a:pPr marL="514350" indent="-514350">
              <a:buFont typeface="+mj-lt"/>
              <a:buAutoNum type="arabicPeriod" startAt="3"/>
            </a:pPr>
            <a:r>
              <a:rPr lang="en-US" dirty="0"/>
              <a:t>Community Review</a:t>
            </a:r>
          </a:p>
          <a:p>
            <a:pPr lvl="1"/>
            <a:r>
              <a:rPr lang="en-US" dirty="0"/>
              <a:t>Final check for suitability for posting on HL7 Confluence</a:t>
            </a:r>
          </a:p>
          <a:p>
            <a:endParaRPr lang="en-US" dirty="0"/>
          </a:p>
        </p:txBody>
      </p:sp>
      <p:pic>
        <p:nvPicPr>
          <p:cNvPr id="7" name="Picture 6" descr="A group of people cleaning leaves&#10;&#10;AI-generated content may be incorrect.">
            <a:extLst>
              <a:ext uri="{FF2B5EF4-FFF2-40B4-BE49-F238E27FC236}">
                <a16:creationId xmlns:a16="http://schemas.microsoft.com/office/drawing/2014/main" id="{219FE599-FEDA-2ED1-7B5A-14B3CCF19C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47017" y="365125"/>
            <a:ext cx="2425337" cy="181515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36435521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C5C2FF-F3F0-7780-7017-4E6107F7B6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E7BBC3-CDA9-EB9F-CBF2-30709E9A08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We Will Produce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C8B83E3-50D0-2CD5-6D3B-A0D7BE3481A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Public Outputs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C79413F-3FEA-7D9E-9A6D-D5D9120D2342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/>
          </a:bodyPr>
          <a:lstStyle/>
          <a:p>
            <a:r>
              <a:rPr lang="en-US" dirty="0"/>
              <a:t>Country Profile Document </a:t>
            </a:r>
          </a:p>
          <a:p>
            <a:pPr lvl="1"/>
            <a:r>
              <a:rPr lang="en-US" dirty="0"/>
              <a:t>Long-form, versioned PDF, stable reference</a:t>
            </a:r>
          </a:p>
          <a:p>
            <a:r>
              <a:rPr lang="en-US" dirty="0"/>
              <a:t>Confluence Landing Page</a:t>
            </a:r>
          </a:p>
          <a:p>
            <a:pPr lvl="1"/>
            <a:r>
              <a:rPr lang="en-US" dirty="0"/>
              <a:t>Short-form summary</a:t>
            </a:r>
          </a:p>
          <a:p>
            <a:pPr lvl="1"/>
            <a:r>
              <a:rPr lang="en-US" dirty="0"/>
              <a:t>Link to PDF</a:t>
            </a:r>
          </a:p>
          <a:p>
            <a:r>
              <a:rPr lang="en-US" dirty="0"/>
              <a:t>Two Presentations:</a:t>
            </a:r>
          </a:p>
          <a:p>
            <a:pPr lvl="1"/>
            <a:r>
              <a:rPr lang="en-US" dirty="0"/>
              <a:t>Long (20–40 min) for deep dives</a:t>
            </a:r>
          </a:p>
          <a:p>
            <a:pPr lvl="1"/>
            <a:r>
              <a:rPr lang="en-US" dirty="0"/>
              <a:t>Short (2–5 min) for briefings</a:t>
            </a:r>
          </a:p>
          <a:p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AE69DEFF-7C2B-1BA2-B534-E3C25BF7EA2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69024" y="2247221"/>
            <a:ext cx="5183188" cy="823912"/>
          </a:xfrm>
        </p:spPr>
        <p:txBody>
          <a:bodyPr/>
          <a:lstStyle/>
          <a:p>
            <a:r>
              <a:rPr lang="en-US" dirty="0"/>
              <a:t>Private Output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0ABD83EE-DFAB-37FD-1749-B22CB10A885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3178629"/>
            <a:ext cx="5183188" cy="3011034"/>
          </a:xfrm>
        </p:spPr>
        <p:txBody>
          <a:bodyPr>
            <a:normAutofit fontScale="92500"/>
          </a:bodyPr>
          <a:lstStyle/>
          <a:p>
            <a:r>
              <a:rPr lang="en-US" dirty="0"/>
              <a:t>Expert Contact Record</a:t>
            </a:r>
          </a:p>
          <a:p>
            <a:pPr lvl="1"/>
            <a:r>
              <a:rPr lang="en-US" dirty="0"/>
              <a:t>Not published, kept by project for future follow-up</a:t>
            </a:r>
          </a:p>
          <a:p>
            <a:pPr lvl="1"/>
            <a:r>
              <a:rPr lang="en-US" dirty="0"/>
              <a:t>Relationship notes</a:t>
            </a:r>
          </a:p>
          <a:p>
            <a:r>
              <a:rPr lang="en-US" dirty="0"/>
              <a:t>Open questions</a:t>
            </a:r>
          </a:p>
          <a:p>
            <a:r>
              <a:rPr lang="en-US" dirty="0"/>
              <a:t>Next steps for future interviews</a:t>
            </a:r>
          </a:p>
          <a:p>
            <a:endParaRPr lang="en-US" dirty="0"/>
          </a:p>
        </p:txBody>
      </p:sp>
      <p:pic>
        <p:nvPicPr>
          <p:cNvPr id="10" name="Picture 9" descr="A garden with a stop sign&#10;&#10;AI-generated content may be incorrect.">
            <a:extLst>
              <a:ext uri="{FF2B5EF4-FFF2-40B4-BE49-F238E27FC236}">
                <a16:creationId xmlns:a16="http://schemas.microsoft.com/office/drawing/2014/main" id="{F218EA0B-E466-0C1A-213D-A91B78E86B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390095">
            <a:off x="8604068" y="719439"/>
            <a:ext cx="2859016" cy="214238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9761269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092E8D-4AB9-21B4-23CF-9194FBB0C9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We Will Scale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AFAA8106-935A-04F9-800A-6F3D90E6436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Continuity and durability:</a:t>
            </a:r>
          </a:p>
          <a:p>
            <a:pPr lvl="1"/>
            <a:r>
              <a:rPr lang="en-US" dirty="0"/>
              <a:t>A documented workflow that volunteers can follow.</a:t>
            </a:r>
          </a:p>
          <a:p>
            <a:pPr lvl="1"/>
            <a:r>
              <a:rPr lang="en-US" dirty="0"/>
              <a:t>Standardized questions, templates, and review points.</a:t>
            </a:r>
          </a:p>
          <a:p>
            <a:r>
              <a:rPr lang="en-US" dirty="0"/>
              <a:t>Built-in resiliency:</a:t>
            </a:r>
          </a:p>
          <a:p>
            <a:pPr lvl="1"/>
            <a:r>
              <a:rPr lang="en-US" dirty="0"/>
              <a:t>Profiles can be published even with partial information.</a:t>
            </a:r>
          </a:p>
          <a:p>
            <a:pPr lvl="1"/>
            <a:r>
              <a:rPr lang="en-US" dirty="0"/>
              <a:t>Future interviewers can pick up exactly where work stopped.</a:t>
            </a:r>
          </a:p>
          <a:p>
            <a:pPr lvl="1"/>
            <a:r>
              <a:rPr lang="en-US" dirty="0"/>
              <a:t>Countries can be revisited and profiles updated without starting over.</a:t>
            </a:r>
          </a:p>
          <a:p>
            <a:r>
              <a:rPr lang="en-US" dirty="0"/>
              <a:t>The system improves over time as more profiles accumulate.</a:t>
            </a:r>
          </a:p>
        </p:txBody>
      </p:sp>
      <p:pic>
        <p:nvPicPr>
          <p:cNvPr id="11" name="Picture 10" descr="A person standing in a cave&#10;&#10;AI-generated content may be incorrect.">
            <a:extLst>
              <a:ext uri="{FF2B5EF4-FFF2-40B4-BE49-F238E27FC236}">
                <a16:creationId xmlns:a16="http://schemas.microsoft.com/office/drawing/2014/main" id="{6F58FBDF-1415-DA8B-0667-DEFBEE1AE3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0713155">
            <a:off x="9499846" y="167452"/>
            <a:ext cx="2126097" cy="318140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07278841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314E47-0A81-8B3F-2B20-D31B4F0F9E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Questions for You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449A70-590F-1CBF-AE77-D7ADC89AC2E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Which questions matter most?</a:t>
            </a:r>
          </a:p>
          <a:p>
            <a:pPr lvl="1"/>
            <a:r>
              <a:rPr lang="en-US" dirty="0"/>
              <a:t>What would you want to know about other countries’ systems?</a:t>
            </a:r>
          </a:p>
          <a:p>
            <a:pPr marL="0" indent="0">
              <a:buNone/>
            </a:pPr>
            <a:r>
              <a:rPr lang="en-US" dirty="0"/>
              <a:t>Where should we look for additional contacts?</a:t>
            </a:r>
          </a:p>
          <a:p>
            <a:pPr lvl="1"/>
            <a:r>
              <a:rPr lang="en-US" dirty="0"/>
              <a:t>In your country? In neighboring regions? </a:t>
            </a:r>
            <a:br>
              <a:rPr lang="en-US" dirty="0"/>
            </a:br>
            <a:r>
              <a:rPr lang="en-US" dirty="0"/>
              <a:t>In communities you are connected to?</a:t>
            </a:r>
          </a:p>
          <a:p>
            <a:pPr marL="0" indent="0">
              <a:buNone/>
            </a:pPr>
            <a:r>
              <a:rPr lang="en-US" dirty="0"/>
              <a:t>Which outputs would be most valuable to you?</a:t>
            </a:r>
          </a:p>
          <a:p>
            <a:pPr lvl="1"/>
            <a:r>
              <a:rPr lang="en-US" dirty="0"/>
              <a:t>Profiles, comparisons, coding summaries, architecture diagrams</a:t>
            </a:r>
          </a:p>
          <a:p>
            <a:pPr marL="0" indent="0">
              <a:buNone/>
            </a:pPr>
            <a:r>
              <a:rPr lang="en-US" dirty="0"/>
              <a:t>Who wants to help?</a:t>
            </a:r>
          </a:p>
          <a:p>
            <a:pPr lvl="1"/>
            <a:r>
              <a:rPr lang="en-US" dirty="0"/>
              <a:t>We need</a:t>
            </a:r>
            <a:r>
              <a:rPr lang="en-US" i="1" dirty="0"/>
              <a:t> Country Liaisons</a:t>
            </a:r>
            <a:r>
              <a:rPr lang="en-US" dirty="0"/>
              <a:t> who can guide students, </a:t>
            </a:r>
            <a:br>
              <a:rPr lang="en-US" dirty="0"/>
            </a:br>
            <a:r>
              <a:rPr lang="en-US" dirty="0"/>
              <a:t>open doors, or review draft profiles.</a:t>
            </a:r>
          </a:p>
        </p:txBody>
      </p:sp>
      <p:pic>
        <p:nvPicPr>
          <p:cNvPr id="4" name="Graphic 3" descr="Badge Question Mark with solid fill">
            <a:extLst>
              <a:ext uri="{FF2B5EF4-FFF2-40B4-BE49-F238E27FC236}">
                <a16:creationId xmlns:a16="http://schemas.microsoft.com/office/drawing/2014/main" id="{0C387B88-BE83-B16A-78EE-ECF15B7D0A3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48261" y="183198"/>
            <a:ext cx="1689415" cy="16894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780255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27E13D9A-56B6-7F26-5CDC-AF524014C26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noProof="0" dirty="0"/>
              <a:t>NUVA releases</a:t>
            </a:r>
            <a:br>
              <a:rPr lang="en-US" noProof="0" dirty="0"/>
            </a:br>
            <a:r>
              <a:rPr lang="en-US" noProof="0" dirty="0"/>
              <a:t>Alignment files</a:t>
            </a:r>
          </a:p>
        </p:txBody>
      </p:sp>
      <p:sp>
        <p:nvSpPr>
          <p:cNvPr id="4" name="Sous-titre 3">
            <a:extLst>
              <a:ext uri="{FF2B5EF4-FFF2-40B4-BE49-F238E27FC236}">
                <a16:creationId xmlns:a16="http://schemas.microsoft.com/office/drawing/2014/main" id="{D2401E10-D591-FAA0-09FD-89CB55358C5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noProof="0" dirty="0"/>
              <a:t>IVCI workgroup </a:t>
            </a:r>
            <a:r>
              <a:rPr lang="en-US" noProof="0"/>
              <a:t>– 10 </a:t>
            </a:r>
            <a:r>
              <a:rPr lang="en-US" noProof="0" dirty="0"/>
              <a:t>DEC. 2025</a:t>
            </a:r>
          </a:p>
        </p:txBody>
      </p:sp>
    </p:spTree>
    <p:extLst>
      <p:ext uri="{BB962C8B-B14F-4D97-AF65-F5344CB8AC3E}">
        <p14:creationId xmlns:p14="http://schemas.microsoft.com/office/powerpoint/2010/main" val="318735857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1">
          <a:extLst>
            <a:ext uri="{FF2B5EF4-FFF2-40B4-BE49-F238E27FC236}">
              <a16:creationId xmlns:a16="http://schemas.microsoft.com/office/drawing/2014/main" id="{F010D261-E18C-194F-FA9D-3662538E3D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504;p37">
            <a:extLst>
              <a:ext uri="{FF2B5EF4-FFF2-40B4-BE49-F238E27FC236}">
                <a16:creationId xmlns:a16="http://schemas.microsoft.com/office/drawing/2014/main" id="{51A99802-B983-43D9-A2FF-385FD1A4AA4A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 spcFirstLastPara="1" vert="horz" wrap="square" lIns="91425" tIns="91425" rIns="91425" bIns="91425" rtlCol="0" anchor="t" anchorCtr="0">
            <a:noAutofit/>
          </a:bodyPr>
          <a:lstStyle/>
          <a:p>
            <a:r>
              <a:rPr lang="en-US" sz="4400" noProof="0" dirty="0"/>
              <a:t>Improving NUVA delivery</a:t>
            </a:r>
          </a:p>
        </p:txBody>
      </p:sp>
      <p:sp>
        <p:nvSpPr>
          <p:cNvPr id="4" name="Google Shape;505;p37">
            <a:extLst>
              <a:ext uri="{FF2B5EF4-FFF2-40B4-BE49-F238E27FC236}">
                <a16:creationId xmlns:a16="http://schemas.microsoft.com/office/drawing/2014/main" id="{F980BF81-5C43-04C2-EE96-1F2B8BD82762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4495800" y="1749484"/>
            <a:ext cx="7696200" cy="3998913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t" anchorCtr="0">
            <a:noAutofit/>
          </a:bodyPr>
          <a:lstStyle/>
          <a:p>
            <a:pPr marL="0" indent="0">
              <a:buNone/>
            </a:pPr>
            <a:r>
              <a:rPr lang="en-US" noProof="0" dirty="0">
                <a:latin typeface="Arial" panose="020B0604020202020204" pitchFamily="34" charset="0"/>
                <a:cs typeface="Arial" panose="020B0604020202020204" pitchFamily="34" charset="0"/>
              </a:rPr>
              <a:t>Work in progress.</a:t>
            </a:r>
          </a:p>
          <a:p>
            <a:pPr marL="285750" indent="-285750"/>
            <a:r>
              <a:rPr lang="en-US" noProof="0" dirty="0">
                <a:latin typeface="Arial" panose="020B0604020202020204" pitchFamily="34" charset="0"/>
                <a:cs typeface="Arial" panose="020B0604020202020204" pitchFamily="34" charset="0"/>
              </a:rPr>
              <a:t>GitHub repository at </a:t>
            </a:r>
            <a:r>
              <a:rPr lang="en-US" noProof="0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https://github.com/IVC-NUVA/NUVA</a:t>
            </a:r>
            <a:endParaRPr lang="en-US" noProof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/>
            <a:r>
              <a:rPr lang="en-US" noProof="0" dirty="0">
                <a:latin typeface="Arial" panose="020B0604020202020204" pitchFamily="34" charset="0"/>
                <a:cs typeface="Arial" panose="020B0604020202020204" pitchFamily="34" charset="0"/>
              </a:rPr>
              <a:t>Intended to facilitate collaboration and tracking</a:t>
            </a:r>
          </a:p>
          <a:p>
            <a:pPr marL="285750" indent="-285750"/>
            <a:r>
              <a:rPr lang="en-US" noProof="0" dirty="0">
                <a:latin typeface="Arial" panose="020B0604020202020204" pitchFamily="34" charset="0"/>
                <a:cs typeface="Arial" panose="020B0604020202020204" pitchFamily="34" charset="0"/>
              </a:rPr>
              <a:t>Unit files for each concept (vaccines, valences, diseases)</a:t>
            </a:r>
          </a:p>
          <a:p>
            <a:pPr marL="285750" indent="-285750"/>
            <a:r>
              <a:rPr lang="en-US" noProof="0" dirty="0">
                <a:latin typeface="Arial" panose="020B0604020202020204" pitchFamily="34" charset="0"/>
                <a:cs typeface="Arial" panose="020B0604020202020204" pitchFamily="34" charset="0"/>
              </a:rPr>
              <a:t>Collaborative translation with the</a:t>
            </a:r>
            <a:r>
              <a:rPr lang="en-US" noProof="0" dirty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 </a:t>
            </a:r>
            <a:r>
              <a:rPr lang="en-US" noProof="0" dirty="0" err="1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Weblate</a:t>
            </a:r>
            <a:r>
              <a:rPr lang="en-US" noProof="0" dirty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 platform</a:t>
            </a:r>
            <a:endParaRPr lang="en-US" noProof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/>
            <a:r>
              <a:rPr lang="en-US" noProof="0" dirty="0">
                <a:latin typeface="Arial" panose="020B0604020202020204" pitchFamily="34" charset="0"/>
                <a:cs typeface="Arial" panose="020B0604020202020204" pitchFamily="34" charset="0"/>
              </a:rPr>
              <a:t>Built-in generation procedures to create artifacts</a:t>
            </a:r>
          </a:p>
          <a:p>
            <a:pPr marL="285750" indent="-285750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Among the artifacts, direct and reverse maps for code systems</a:t>
            </a:r>
            <a:endParaRPr lang="en-US" noProof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947479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:a16="http://schemas.microsoft.com/office/drawing/2014/main" id="{F8AC87E7-FFAF-93E6-1B70-8E48117506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/>
              <a:t>Generated maps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30B0D6B4-94B9-1653-5BC4-49C0497545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0080" y="1465028"/>
            <a:ext cx="5667956" cy="3210373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A65CB6C2-2F58-D102-3EE5-57A3F4F8ABEC}"/>
              </a:ext>
            </a:extLst>
          </p:cNvPr>
          <p:cNvSpPr txBox="1"/>
          <p:nvPr/>
        </p:nvSpPr>
        <p:spPr>
          <a:xfrm>
            <a:off x="6446314" y="1821990"/>
            <a:ext cx="4685512" cy="2862322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en-US" b="1" noProof="0" dirty="0">
                <a:latin typeface="Arial" panose="020B0604020202020204" pitchFamily="34" charset="0"/>
                <a:cs typeface="Arial" panose="020B0604020202020204" pitchFamily="34" charset="0"/>
              </a:rPr>
              <a:t>Direct map : CVX2nuva.csv</a:t>
            </a:r>
            <a:br>
              <a:rPr lang="en-US" noProof="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noProof="0" dirty="0">
                <a:latin typeface="Arial" panose="020B0604020202020204" pitchFamily="34" charset="0"/>
                <a:cs typeface="Arial" panose="020B0604020202020204" pitchFamily="34" charset="0"/>
              </a:rPr>
              <a:t>Single NUVA code for each CVX code</a:t>
            </a:r>
          </a:p>
          <a:p>
            <a:endParaRPr lang="en-US" noProof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b="1" noProof="0" dirty="0">
                <a:latin typeface="Arial" panose="020B0604020202020204" pitchFamily="34" charset="0"/>
                <a:cs typeface="Arial" panose="020B0604020202020204" pitchFamily="34" charset="0"/>
              </a:rPr>
              <a:t>Reverse map: nuva2CVX.csv</a:t>
            </a:r>
            <a:br>
              <a:rPr lang="en-US" noProof="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noProof="0" dirty="0">
                <a:latin typeface="Arial" panose="020B0604020202020204" pitchFamily="34" charset="0"/>
                <a:cs typeface="Arial" panose="020B0604020202020204" pitchFamily="34" charset="0"/>
              </a:rPr>
              <a:t>All possible CVX codes for a NUVA code</a:t>
            </a:r>
          </a:p>
          <a:p>
            <a:endParaRPr lang="en-US" noProof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b="1" noProof="0" dirty="0">
                <a:latin typeface="Arial" panose="020B0604020202020204" pitchFamily="34" charset="0"/>
                <a:cs typeface="Arial" panose="020B0604020202020204" pitchFamily="34" charset="0"/>
              </a:rPr>
              <a:t>Metrics_CVX.txt</a:t>
            </a:r>
            <a:br>
              <a:rPr lang="en-US" noProof="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noProof="0" dirty="0">
                <a:latin typeface="Arial" panose="020B0604020202020204" pitchFamily="34" charset="0"/>
                <a:cs typeface="Arial" panose="020B0604020202020204" pitchFamily="34" charset="0"/>
              </a:rPr>
              <a:t>NUVA based metrics on CVX code system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noProof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noProof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384791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982572A-05F6-255E-0652-738CF8E616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/>
              <a:t>Direct map: CVX2nuva.CSV</a:t>
            </a: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79ABA36E-8937-1E84-C1BD-93A963D8360E}"/>
              </a:ext>
            </a:extLst>
          </p:cNvPr>
          <p:cNvGraphicFramePr>
            <a:graphicFrameLocks noGrp="1"/>
          </p:cNvGraphicFramePr>
          <p:nvPr/>
        </p:nvGraphicFramePr>
        <p:xfrm>
          <a:off x="640079" y="1260837"/>
          <a:ext cx="7214447" cy="3469508"/>
        </p:xfrm>
        <a:graphic>
          <a:graphicData uri="http://schemas.openxmlformats.org/drawingml/2006/table">
            <a:tbl>
              <a:tblPr firstRow="1">
                <a:tableStyleId>{1FECB4D8-DB02-4DC6-A0A2-4F2EBAE1DC90}</a:tableStyleId>
              </a:tblPr>
              <a:tblGrid>
                <a:gridCol w="887439">
                  <a:extLst>
                    <a:ext uri="{9D8B030D-6E8A-4147-A177-3AD203B41FA5}">
                      <a16:colId xmlns:a16="http://schemas.microsoft.com/office/drawing/2014/main" val="2047537308"/>
                    </a:ext>
                  </a:extLst>
                </a:gridCol>
                <a:gridCol w="916776">
                  <a:extLst>
                    <a:ext uri="{9D8B030D-6E8A-4147-A177-3AD203B41FA5}">
                      <a16:colId xmlns:a16="http://schemas.microsoft.com/office/drawing/2014/main" val="3717482177"/>
                    </a:ext>
                  </a:extLst>
                </a:gridCol>
                <a:gridCol w="5410232">
                  <a:extLst>
                    <a:ext uri="{9D8B030D-6E8A-4147-A177-3AD203B41FA5}">
                      <a16:colId xmlns:a16="http://schemas.microsoft.com/office/drawing/2014/main" val="2490914297"/>
                    </a:ext>
                  </a:extLst>
                </a:gridCol>
              </a:tblGrid>
              <a:tr h="79641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600" b="1" u="none" strike="noStrike" noProof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CVX</a:t>
                      </a:r>
                      <a:endParaRPr lang="en-US" sz="1600" b="1" i="0" u="none" strike="noStrike" noProof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982" marR="3982" marT="3982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600" b="1" u="none" strike="noStrike" noProof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NUVA</a:t>
                      </a:r>
                      <a:endParaRPr lang="en-US" sz="1600" b="1" i="0" u="none" strike="noStrike" noProof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982" marR="3982" marT="3982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600" b="1" u="none" strike="noStrike" noProof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Label</a:t>
                      </a:r>
                      <a:endParaRPr lang="en-US" sz="1600" b="1" i="0" u="none" strike="noStrike" noProof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982" marR="3982" marT="3982" marB="0" anchor="b"/>
                </a:tc>
                <a:extLst>
                  <a:ext uri="{0D108BD9-81ED-4DB2-BD59-A6C34878D82A}">
                    <a16:rowId xmlns:a16="http://schemas.microsoft.com/office/drawing/2014/main" val="908152964"/>
                  </a:ext>
                </a:extLst>
              </a:tr>
              <a:tr h="24471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600" b="0" u="none" strike="noStrike" noProof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CVX-123</a:t>
                      </a:r>
                      <a:endParaRPr lang="en-US" sz="1600" b="0" i="0" u="none" strike="noStrike" noProof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982" marR="3982" marT="3982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600" b="0" u="none" strike="noStrike" noProof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VAC0084</a:t>
                      </a:r>
                      <a:endParaRPr lang="en-US" sz="1600" b="0" i="0" u="none" strike="noStrike" noProof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982" marR="3982" marT="3982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600" b="0" u="none" strike="noStrike" noProof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H5N1 pre-pandemic influenza vaccine, unspecified</a:t>
                      </a:r>
                      <a:endParaRPr lang="en-US" sz="1600" b="0" i="0" u="none" strike="noStrike" noProof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982" marR="3982" marT="3982" marB="0" anchor="b"/>
                </a:tc>
                <a:extLst>
                  <a:ext uri="{0D108BD9-81ED-4DB2-BD59-A6C34878D82A}">
                    <a16:rowId xmlns:a16="http://schemas.microsoft.com/office/drawing/2014/main" val="1753968835"/>
                  </a:ext>
                </a:extLst>
              </a:tr>
              <a:tr h="24471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600" b="0" u="none" strike="noStrike" noProof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CVX-160</a:t>
                      </a:r>
                      <a:endParaRPr lang="en-US" sz="1600" b="0" i="0" u="none" strike="noStrike" noProof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982" marR="3982" marT="3982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600" b="0" u="none" strike="noStrike" noProof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VAC0084</a:t>
                      </a:r>
                      <a:endParaRPr lang="en-US" sz="1600" b="0" i="0" u="none" strike="noStrike" noProof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982" marR="3982" marT="3982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600" b="0" u="none" strike="noStrike" noProof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H5N1 pre-pandemic influenza vaccine, unspecified</a:t>
                      </a:r>
                      <a:endParaRPr lang="en-US" sz="1600" b="0" i="0" u="none" strike="noStrike" noProof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982" marR="3982" marT="3982" marB="0" anchor="b"/>
                </a:tc>
                <a:extLst>
                  <a:ext uri="{0D108BD9-81ED-4DB2-BD59-A6C34878D82A}">
                    <a16:rowId xmlns:a16="http://schemas.microsoft.com/office/drawing/2014/main" val="2920114733"/>
                  </a:ext>
                </a:extLst>
              </a:tr>
              <a:tr h="24471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600" b="0" u="none" strike="noStrike" noProof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CVX-195</a:t>
                      </a:r>
                      <a:endParaRPr lang="en-US" sz="1600" b="0" i="0" u="none" strike="noStrike" noProof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982" marR="3982" marT="3982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600" b="0" u="none" strike="noStrike" noProof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VAC0088</a:t>
                      </a:r>
                      <a:endParaRPr lang="en-US" sz="1600" b="0" i="0" u="none" strike="noStrike" noProof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982" marR="3982" marT="3982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600" b="0" u="none" strike="noStrike" noProof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DTIPV vaccine, unspecified</a:t>
                      </a:r>
                      <a:endParaRPr lang="en-US" sz="1600" b="0" i="0" u="none" strike="noStrike" noProof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982" marR="3982" marT="3982" marB="0" anchor="b"/>
                </a:tc>
                <a:extLst>
                  <a:ext uri="{0D108BD9-81ED-4DB2-BD59-A6C34878D82A}">
                    <a16:rowId xmlns:a16="http://schemas.microsoft.com/office/drawing/2014/main" val="3299880209"/>
                  </a:ext>
                </a:extLst>
              </a:tr>
              <a:tr h="24471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600" b="0" u="none" strike="noStrike" noProof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CVX-45</a:t>
                      </a:r>
                      <a:endParaRPr lang="en-US" sz="1600" b="0" i="0" u="none" strike="noStrike" noProof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982" marR="3982" marT="3982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600" b="0" u="none" strike="noStrike" noProof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VAC0101</a:t>
                      </a:r>
                      <a:endParaRPr lang="en-US" sz="1600" b="0" i="0" u="none" strike="noStrike" noProof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982" marR="3982" marT="3982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600" b="0" u="none" strike="noStrike" noProof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Hepatitis B vaccine, recombinant, unspecified</a:t>
                      </a:r>
                      <a:endParaRPr lang="en-US" sz="1600" b="0" i="0" u="none" strike="noStrike" noProof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982" marR="3982" marT="3982" marB="0" anchor="b"/>
                </a:tc>
                <a:extLst>
                  <a:ext uri="{0D108BD9-81ED-4DB2-BD59-A6C34878D82A}">
                    <a16:rowId xmlns:a16="http://schemas.microsoft.com/office/drawing/2014/main" val="2821211261"/>
                  </a:ext>
                </a:extLst>
              </a:tr>
              <a:tr h="24471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600" b="0" u="none" strike="noStrike" noProof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CVX-85</a:t>
                      </a:r>
                      <a:endParaRPr lang="en-US" sz="1600" b="0" i="0" u="none" strike="noStrike" noProof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982" marR="3982" marT="3982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600" b="0" u="none" strike="noStrike" noProof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VAC0102</a:t>
                      </a:r>
                      <a:endParaRPr lang="en-US" sz="1600" b="0" i="0" u="none" strike="noStrike" noProof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982" marR="3982" marT="3982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600" b="0" u="none" strike="noStrike" noProof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Inactivated hepatitis A vaccine, unspecified</a:t>
                      </a:r>
                      <a:endParaRPr lang="en-US" sz="1600" b="0" i="0" u="none" strike="noStrike" noProof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982" marR="3982" marT="3982" marB="0" anchor="b"/>
                </a:tc>
                <a:extLst>
                  <a:ext uri="{0D108BD9-81ED-4DB2-BD59-A6C34878D82A}">
                    <a16:rowId xmlns:a16="http://schemas.microsoft.com/office/drawing/2014/main" val="1668119764"/>
                  </a:ext>
                </a:extLst>
              </a:tr>
              <a:tr h="24471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600" b="0" u="none" strike="noStrike" noProof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CVX-88</a:t>
                      </a:r>
                      <a:endParaRPr lang="en-US" sz="1600" b="0" i="0" u="none" strike="noStrike" noProof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982" marR="3982" marT="3982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600" b="0" u="none" strike="noStrike" noProof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VAC0110</a:t>
                      </a:r>
                      <a:endParaRPr lang="en-US" sz="1600" b="0" i="0" u="none" strike="noStrike" noProof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982" marR="3982" marT="3982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600" b="0" u="none" strike="noStrike" noProof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Influenza vaccine, unspecified</a:t>
                      </a:r>
                      <a:endParaRPr lang="en-US" sz="1600" b="0" i="0" u="none" strike="noStrike" noProof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982" marR="3982" marT="3982" marB="0" anchor="b"/>
                </a:tc>
                <a:extLst>
                  <a:ext uri="{0D108BD9-81ED-4DB2-BD59-A6C34878D82A}">
                    <a16:rowId xmlns:a16="http://schemas.microsoft.com/office/drawing/2014/main" val="292319284"/>
                  </a:ext>
                </a:extLst>
              </a:tr>
              <a:tr h="24471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600" b="0" u="none" strike="noStrike" noProof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CVX-183</a:t>
                      </a:r>
                      <a:endParaRPr lang="en-US" sz="1600" b="0" i="0" u="none" strike="noStrike" noProof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982" marR="3982" marT="3982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600" b="0" u="none" strike="noStrike" noProof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VAC0111</a:t>
                      </a:r>
                      <a:endParaRPr lang="en-US" sz="1600" b="0" i="0" u="none" strike="noStrike" noProof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982" marR="3982" marT="3982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600" b="0" u="none" strike="noStrike" noProof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Yellow fever vaccine, unspecified</a:t>
                      </a:r>
                      <a:endParaRPr lang="en-US" sz="1600" b="0" i="0" u="none" strike="noStrike" noProof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982" marR="3982" marT="3982" marB="0" anchor="b"/>
                </a:tc>
                <a:extLst>
                  <a:ext uri="{0D108BD9-81ED-4DB2-BD59-A6C34878D82A}">
                    <a16:rowId xmlns:a16="http://schemas.microsoft.com/office/drawing/2014/main" val="4187662254"/>
                  </a:ext>
                </a:extLst>
              </a:tr>
              <a:tr h="24471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600" b="0" u="none" strike="noStrike" noProof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CVX-184</a:t>
                      </a:r>
                      <a:endParaRPr lang="en-US" sz="1600" b="0" i="0" u="none" strike="noStrike" noProof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982" marR="3982" marT="3982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600" b="0" u="none" strike="noStrike" noProof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VAC0111</a:t>
                      </a:r>
                      <a:endParaRPr lang="en-US" sz="1600" b="0" i="0" u="none" strike="noStrike" noProof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982" marR="3982" marT="3982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600" b="0" u="none" strike="noStrike" noProof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Yellow fever vaccine, unspecified</a:t>
                      </a:r>
                      <a:endParaRPr lang="en-US" sz="1600" b="0" i="0" u="none" strike="noStrike" noProof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982" marR="3982" marT="3982" marB="0" anchor="b"/>
                </a:tc>
                <a:extLst>
                  <a:ext uri="{0D108BD9-81ED-4DB2-BD59-A6C34878D82A}">
                    <a16:rowId xmlns:a16="http://schemas.microsoft.com/office/drawing/2014/main" val="3692335172"/>
                  </a:ext>
                </a:extLst>
              </a:tr>
              <a:tr h="24471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600" b="0" u="none" strike="noStrike" noProof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CVX-37</a:t>
                      </a:r>
                      <a:endParaRPr lang="en-US" sz="1600" b="0" i="0" u="none" strike="noStrike" noProof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982" marR="3982" marT="3982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600" b="0" u="none" strike="noStrike" noProof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VAC0111</a:t>
                      </a:r>
                      <a:endParaRPr lang="en-US" sz="1600" b="0" i="0" u="none" strike="noStrike" noProof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982" marR="3982" marT="3982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600" b="0" u="none" strike="noStrike" noProof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Yellow fever vaccine, unspecified</a:t>
                      </a:r>
                      <a:endParaRPr lang="en-US" sz="1600" b="0" i="0" u="none" strike="noStrike" noProof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982" marR="3982" marT="3982" marB="0" anchor="b"/>
                </a:tc>
                <a:extLst>
                  <a:ext uri="{0D108BD9-81ED-4DB2-BD59-A6C34878D82A}">
                    <a16:rowId xmlns:a16="http://schemas.microsoft.com/office/drawing/2014/main" val="3004654784"/>
                  </a:ext>
                </a:extLst>
              </a:tr>
              <a:tr h="24471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600" b="0" u="none" strike="noStrike" noProof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CVX-91</a:t>
                      </a:r>
                      <a:endParaRPr lang="en-US" sz="1600" b="0" i="0" u="none" strike="noStrike" noProof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982" marR="3982" marT="3982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600" b="0" u="none" strike="noStrike" noProof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VAC0112</a:t>
                      </a:r>
                      <a:endParaRPr lang="en-US" sz="1600" b="0" i="0" u="none" strike="noStrike" noProof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982" marR="3982" marT="3982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600" b="0" u="none" strike="noStrike" noProof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Typhoid vaccine, unspecified</a:t>
                      </a:r>
                      <a:endParaRPr lang="en-US" sz="1600" b="0" i="0" u="none" strike="noStrike" noProof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982" marR="3982" marT="3982" marB="0" anchor="b"/>
                </a:tc>
                <a:extLst>
                  <a:ext uri="{0D108BD9-81ED-4DB2-BD59-A6C34878D82A}">
                    <a16:rowId xmlns:a16="http://schemas.microsoft.com/office/drawing/2014/main" val="1002193010"/>
                  </a:ext>
                </a:extLst>
              </a:tr>
              <a:tr h="24471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600" b="0" u="none" strike="noStrike" noProof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CVX-06</a:t>
                      </a:r>
                      <a:endParaRPr lang="en-US" sz="1600" b="0" i="0" u="none" strike="noStrike" noProof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982" marR="3982" marT="3982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600" b="0" u="none" strike="noStrike" noProof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VAC0113</a:t>
                      </a:r>
                      <a:endParaRPr lang="en-US" sz="1600" b="0" i="0" u="none" strike="noStrike" noProof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982" marR="3982" marT="3982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600" b="0" u="none" strike="noStrike" noProof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Rubella vaccine, live attenuated, unspecified</a:t>
                      </a:r>
                      <a:endParaRPr lang="en-US" sz="1600" b="0" i="0" u="none" strike="noStrike" noProof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982" marR="3982" marT="3982" marB="0" anchor="b"/>
                </a:tc>
                <a:extLst>
                  <a:ext uri="{0D108BD9-81ED-4DB2-BD59-A6C34878D82A}">
                    <a16:rowId xmlns:a16="http://schemas.microsoft.com/office/drawing/2014/main" val="54504098"/>
                  </a:ext>
                </a:extLst>
              </a:tr>
              <a:tr h="24471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600" b="0" u="none" strike="noStrike" noProof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CVX-05</a:t>
                      </a:r>
                      <a:endParaRPr lang="en-US" sz="1600" b="0" i="0" u="none" strike="noStrike" noProof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982" marR="3982" marT="3982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600" b="0" u="none" strike="noStrike" noProof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VAC0114</a:t>
                      </a:r>
                      <a:endParaRPr lang="en-US" sz="1600" b="0" i="0" u="none" strike="noStrike" noProof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982" marR="3982" marT="3982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600" b="0" u="none" strike="noStrike" noProof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Live attenuated measles vaccine, unspecified</a:t>
                      </a:r>
                      <a:endParaRPr lang="en-US" sz="1600" b="0" i="0" u="none" strike="noStrike" noProof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982" marR="3982" marT="3982" marB="0" anchor="b"/>
                </a:tc>
                <a:extLst>
                  <a:ext uri="{0D108BD9-81ED-4DB2-BD59-A6C34878D82A}">
                    <a16:rowId xmlns:a16="http://schemas.microsoft.com/office/drawing/2014/main" val="1141081636"/>
                  </a:ext>
                </a:extLst>
              </a:tr>
              <a:tr h="24471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600" b="0" u="none" strike="noStrike" noProof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CVX-03</a:t>
                      </a:r>
                      <a:endParaRPr lang="en-US" sz="1600" b="0" i="0" u="none" strike="noStrike" noProof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982" marR="3982" marT="3982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600" b="0" u="none" strike="noStrike" noProof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VAC0130</a:t>
                      </a:r>
                      <a:endParaRPr lang="en-US" sz="1600" b="0" i="0" u="none" strike="noStrike" noProof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982" marR="3982" marT="3982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600" b="0" u="none" strike="noStrike" noProof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MMR vaccine, live attenuated, unspecified</a:t>
                      </a:r>
                      <a:endParaRPr lang="en-US" sz="1600" b="0" i="0" u="none" strike="noStrike" noProof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982" marR="3982" marT="3982" marB="0" anchor="b"/>
                </a:tc>
                <a:extLst>
                  <a:ext uri="{0D108BD9-81ED-4DB2-BD59-A6C34878D82A}">
                    <a16:rowId xmlns:a16="http://schemas.microsoft.com/office/drawing/2014/main" val="726696333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40E42DB1-E009-E63D-C89D-24700E5DD341}"/>
              </a:ext>
            </a:extLst>
          </p:cNvPr>
          <p:cNvSpPr txBox="1"/>
          <p:nvPr/>
        </p:nvSpPr>
        <p:spPr>
          <a:xfrm>
            <a:off x="640079" y="4884457"/>
            <a:ext cx="62847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noProof="0" dirty="0">
                <a:latin typeface="Arial" panose="020B0604020202020204" pitchFamily="34" charset="0"/>
                <a:cs typeface="Arial" panose="020B0604020202020204" pitchFamily="34" charset="0"/>
              </a:rPr>
              <a:t>260 rows, fed from Unit files for vaccines.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76320F78-1A61-6708-0324-040C62C6CFFE}"/>
              </a:ext>
            </a:extLst>
          </p:cNvPr>
          <p:cNvSpPr txBox="1"/>
          <p:nvPr/>
        </p:nvSpPr>
        <p:spPr>
          <a:xfrm>
            <a:off x="7931649" y="1227130"/>
            <a:ext cx="3985431" cy="4616648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en-GB" sz="1400" b="1" dirty="0">
                <a:latin typeface="Arial" panose="020B0604020202020204" pitchFamily="34" charset="0"/>
                <a:cs typeface="Arial" panose="020B0604020202020204" pitchFamily="34" charset="0"/>
              </a:rPr>
              <a:t>Unit file VAC0088.yml</a:t>
            </a:r>
          </a:p>
          <a:p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abstract: true</a:t>
            </a:r>
          </a:p>
          <a:p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label: DTIPV vaccine, unspecified</a:t>
            </a:r>
          </a:p>
          <a:p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comment: Diphtheria toxoid (standard dose), tetanus toxoid and inactivated polio (trivalent)</a:t>
            </a:r>
          </a:p>
          <a:p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GB" sz="1400" dirty="0" err="1">
                <a:latin typeface="Arial" panose="020B0604020202020204" pitchFamily="34" charset="0"/>
                <a:cs typeface="Arial" panose="020B0604020202020204" pitchFamily="34" charset="0"/>
              </a:rPr>
              <a:t>pediatric</a:t>
            </a:r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 vaccine</a:t>
            </a:r>
          </a:p>
          <a:p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created: '2021-07-19'</a:t>
            </a:r>
          </a:p>
          <a:p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modified: '2025-03-03'</a:t>
            </a:r>
          </a:p>
          <a:p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codes:</a:t>
            </a:r>
          </a:p>
          <a:p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  CVC:</a:t>
            </a:r>
          </a:p>
          <a:p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  - '7901000087103'</a:t>
            </a:r>
          </a:p>
          <a:p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  CVX:</a:t>
            </a:r>
          </a:p>
          <a:p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  - '195'</a:t>
            </a:r>
          </a:p>
          <a:p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GB" sz="1400" dirty="0" err="1">
                <a:latin typeface="Arial" panose="020B0604020202020204" pitchFamily="34" charset="0"/>
                <a:cs typeface="Arial" panose="020B0604020202020204" pitchFamily="34" charset="0"/>
              </a:rPr>
              <a:t>NUVACode</a:t>
            </a:r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  - 0088</a:t>
            </a:r>
          </a:p>
          <a:p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  SCT_NUVA:</a:t>
            </a:r>
          </a:p>
          <a:p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  - '1701002000102'</a:t>
            </a:r>
          </a:p>
          <a:p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valences:</a:t>
            </a:r>
          </a:p>
          <a:p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- VAL056</a:t>
            </a:r>
          </a:p>
          <a:p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- VAL067</a:t>
            </a:r>
          </a:p>
          <a:p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- VAL097</a:t>
            </a:r>
          </a:p>
        </p:txBody>
      </p:sp>
    </p:spTree>
    <p:extLst>
      <p:ext uri="{BB962C8B-B14F-4D97-AF65-F5344CB8AC3E}">
        <p14:creationId xmlns:p14="http://schemas.microsoft.com/office/powerpoint/2010/main" val="161537693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20FB082-4149-F58D-94E4-A93204E1A9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/>
              <a:t>Reverse map: nuva2CVX.csv</a:t>
            </a: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3A17C318-7E80-074E-E495-92DFB760E4E2}"/>
              </a:ext>
            </a:extLst>
          </p:cNvPr>
          <p:cNvGraphicFramePr>
            <a:graphicFrameLocks noGrp="1"/>
          </p:cNvGraphicFramePr>
          <p:nvPr/>
        </p:nvGraphicFramePr>
        <p:xfrm>
          <a:off x="660992" y="1112594"/>
          <a:ext cx="10777013" cy="3546954"/>
        </p:xfrm>
        <a:graphic>
          <a:graphicData uri="http://schemas.openxmlformats.org/drawingml/2006/table">
            <a:tbl>
              <a:tblPr firstRow="1">
                <a:tableStyleId>{1FECB4D8-DB02-4DC6-A0A2-4F2EBAE1DC90}</a:tableStyleId>
              </a:tblPr>
              <a:tblGrid>
                <a:gridCol w="813055">
                  <a:extLst>
                    <a:ext uri="{9D8B030D-6E8A-4147-A177-3AD203B41FA5}">
                      <a16:colId xmlns:a16="http://schemas.microsoft.com/office/drawing/2014/main" val="2897468937"/>
                    </a:ext>
                  </a:extLst>
                </a:gridCol>
                <a:gridCol w="1833691">
                  <a:extLst>
                    <a:ext uri="{9D8B030D-6E8A-4147-A177-3AD203B41FA5}">
                      <a16:colId xmlns:a16="http://schemas.microsoft.com/office/drawing/2014/main" val="1601881147"/>
                    </a:ext>
                  </a:extLst>
                </a:gridCol>
                <a:gridCol w="932626">
                  <a:extLst>
                    <a:ext uri="{9D8B030D-6E8A-4147-A177-3AD203B41FA5}">
                      <a16:colId xmlns:a16="http://schemas.microsoft.com/office/drawing/2014/main" val="788780109"/>
                    </a:ext>
                  </a:extLst>
                </a:gridCol>
                <a:gridCol w="786576">
                  <a:extLst>
                    <a:ext uri="{9D8B030D-6E8A-4147-A177-3AD203B41FA5}">
                      <a16:colId xmlns:a16="http://schemas.microsoft.com/office/drawing/2014/main" val="648699826"/>
                    </a:ext>
                  </a:extLst>
                </a:gridCol>
                <a:gridCol w="4831827">
                  <a:extLst>
                    <a:ext uri="{9D8B030D-6E8A-4147-A177-3AD203B41FA5}">
                      <a16:colId xmlns:a16="http://schemas.microsoft.com/office/drawing/2014/main" val="3554966573"/>
                    </a:ext>
                  </a:extLst>
                </a:gridCol>
                <a:gridCol w="499238">
                  <a:extLst>
                    <a:ext uri="{9D8B030D-6E8A-4147-A177-3AD203B41FA5}">
                      <a16:colId xmlns:a16="http://schemas.microsoft.com/office/drawing/2014/main" val="1675869796"/>
                    </a:ext>
                  </a:extLst>
                </a:gridCol>
                <a:gridCol w="540000">
                  <a:extLst>
                    <a:ext uri="{9D8B030D-6E8A-4147-A177-3AD203B41FA5}">
                      <a16:colId xmlns:a16="http://schemas.microsoft.com/office/drawing/2014/main" val="2412218385"/>
                    </a:ext>
                  </a:extLst>
                </a:gridCol>
                <a:gridCol w="540000">
                  <a:extLst>
                    <a:ext uri="{9D8B030D-6E8A-4147-A177-3AD203B41FA5}">
                      <a16:colId xmlns:a16="http://schemas.microsoft.com/office/drawing/2014/main" val="689835259"/>
                    </a:ext>
                  </a:extLst>
                </a:gridCol>
              </a:tblGrid>
              <a:tr h="166380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400" b="1" u="none" strike="noStrike" noProof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NUVA</a:t>
                      </a:r>
                      <a:endParaRPr lang="en-US" sz="1400" b="1" i="0" u="none" strike="noStrike" noProof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319" marR="8319" marT="8319" marB="0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400" b="1" u="none" strike="noStrike" noProof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NUVA label</a:t>
                      </a:r>
                      <a:endParaRPr lang="en-US" sz="1400" b="1" i="0" u="none" strike="noStrike" noProof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319" marR="8319" marT="8319" marB="0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400" b="1" u="none" strike="noStrike" noProof="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IsAbstract</a:t>
                      </a:r>
                      <a:endParaRPr lang="en-US" sz="1400" b="1" i="0" u="none" strike="noStrike" noProof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319" marR="8319" marT="8319" marB="0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400" b="1" u="none" strike="noStrike" noProof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CVX</a:t>
                      </a:r>
                      <a:endParaRPr lang="en-US" sz="1400" b="1" i="0" u="none" strike="noStrike" noProof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319" marR="8319" marT="8319" marB="0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400" b="1" u="none" strike="noStrike" noProof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CVX label</a:t>
                      </a:r>
                      <a:endParaRPr lang="en-US" sz="1400" b="1" i="0" u="none" strike="noStrike" noProof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319" marR="8319" marT="8319" marB="0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400" b="1" u="none" strike="noStrike" noProof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Best</a:t>
                      </a:r>
                      <a:endParaRPr lang="en-US" sz="1400" b="1" i="0" u="none" strike="noStrike" noProof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319" marR="8319" marT="8319" marB="0"/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US" sz="1400" b="1" u="none" strike="noStrike" noProof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Blur</a:t>
                      </a:r>
                      <a:endParaRPr lang="en-US" sz="1400" b="1" i="0" u="none" strike="noStrike" noProof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319" marR="8319" marT="8319" marB="0"/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US" sz="1400" b="1" u="none" strike="noStrike" noProof="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Equiv</a:t>
                      </a:r>
                      <a:endParaRPr lang="en-US" sz="1400" b="1" i="0" u="none" strike="noStrike" noProof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319" marR="8319" marT="8319" marB="0"/>
                </a:tc>
                <a:extLst>
                  <a:ext uri="{0D108BD9-81ED-4DB2-BD59-A6C34878D82A}">
                    <a16:rowId xmlns:a16="http://schemas.microsoft.com/office/drawing/2014/main" val="2912344509"/>
                  </a:ext>
                </a:extLst>
              </a:tr>
              <a:tr h="166380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400" b="0" u="none" strike="noStrike" noProof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VAC0001</a:t>
                      </a:r>
                      <a:endParaRPr lang="en-US" sz="1400" b="0" i="0" u="none" strike="noStrike" noProof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319" marR="8319" marT="8319" marB="0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400" b="0" u="none" strike="noStrike" noProof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ACT-HIB</a:t>
                      </a:r>
                      <a:endParaRPr lang="en-US" sz="1400" b="0" i="0" u="none" strike="noStrike" noProof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319" marR="8319" marT="8319" marB="0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400" b="0" u="none" strike="noStrike" noProof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False</a:t>
                      </a:r>
                      <a:endParaRPr lang="en-US" sz="1400" b="0" i="0" u="none" strike="noStrike" noProof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319" marR="8319" marT="8319" marB="0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400" b="0" u="none" strike="noStrike" noProof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CVX-48</a:t>
                      </a:r>
                      <a:endParaRPr lang="en-US" sz="1400" b="0" i="0" u="none" strike="noStrike" noProof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319" marR="8319" marT="8319" marB="0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400" b="0" u="none" strike="noStrike" noProof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Hib PRP-T conjugated vaccine, unspecified</a:t>
                      </a:r>
                      <a:endParaRPr lang="en-US" sz="1400" b="0" i="0" u="none" strike="noStrike" noProof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319" marR="8319" marT="8319" marB="0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400" b="0" u="none" strike="noStrike" noProof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True</a:t>
                      </a:r>
                      <a:endParaRPr lang="en-US" sz="1400" b="0" i="0" u="none" strike="noStrike" noProof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319" marR="8319" marT="8319" marB="0"/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US" sz="1400" b="0" u="none" strike="noStrike" noProof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  <a:endParaRPr lang="en-US" sz="1400" b="0" i="0" u="none" strike="noStrike" noProof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319" marR="8319" marT="8319" marB="0"/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US" sz="1400" b="0" u="none" strike="noStrike" noProof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en-US" sz="1400" b="0" i="0" u="none" strike="noStrike" noProof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319" marR="8319" marT="8319" marB="0"/>
                </a:tc>
                <a:extLst>
                  <a:ext uri="{0D108BD9-81ED-4DB2-BD59-A6C34878D82A}">
                    <a16:rowId xmlns:a16="http://schemas.microsoft.com/office/drawing/2014/main" val="1860435793"/>
                  </a:ext>
                </a:extLst>
              </a:tr>
              <a:tr h="166380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400" b="0" u="none" strike="noStrike" noProof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VAC0001</a:t>
                      </a:r>
                      <a:endParaRPr lang="en-US" sz="1400" b="0" i="0" u="none" strike="noStrike" noProof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319" marR="8319" marT="8319" marB="0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400" b="0" u="none" strike="noStrike" noProof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ACT-HIB</a:t>
                      </a:r>
                      <a:endParaRPr lang="en-US" sz="1400" b="0" i="0" u="none" strike="noStrike" noProof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319" marR="8319" marT="8319" marB="0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400" b="0" u="none" strike="noStrike" noProof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False</a:t>
                      </a:r>
                      <a:endParaRPr lang="en-US" sz="1400" b="0" i="0" u="none" strike="noStrike" noProof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319" marR="8319" marT="8319" marB="0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400" b="0" u="none" strike="noStrike" noProof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CVX-17</a:t>
                      </a:r>
                      <a:endParaRPr lang="en-US" sz="1400" b="0" i="0" u="none" strike="noStrike" noProof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319" marR="8319" marT="8319" marB="0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400" b="0" u="none" strike="noStrike" noProof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Hemophilus influenzae B (or Hib) vaccine, unspecified</a:t>
                      </a:r>
                      <a:endParaRPr lang="en-US" sz="1400" b="0" i="0" u="none" strike="noStrike" noProof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319" marR="8319" marT="8319" marB="0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400" b="0" u="none" strike="noStrike" noProof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False</a:t>
                      </a:r>
                      <a:endParaRPr lang="en-US" sz="1400" b="0" i="0" u="none" strike="noStrike" noProof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319" marR="8319" marT="8319" marB="0"/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endParaRPr lang="en-US" sz="1400" b="0" i="0" u="none" strike="noStrike" noProof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319" marR="8319" marT="8319" marB="0"/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endParaRPr lang="en-US" sz="1400" b="0" i="0" u="none" strike="noStrike" noProof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319" marR="8319" marT="8319" marB="0"/>
                </a:tc>
                <a:extLst>
                  <a:ext uri="{0D108BD9-81ED-4DB2-BD59-A6C34878D82A}">
                    <a16:rowId xmlns:a16="http://schemas.microsoft.com/office/drawing/2014/main" val="3733229460"/>
                  </a:ext>
                </a:extLst>
              </a:tr>
              <a:tr h="166380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400" b="0" u="none" strike="noStrike" noProof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VAC0002</a:t>
                      </a:r>
                      <a:endParaRPr lang="en-US" sz="1400" b="0" i="0" u="none" strike="noStrike" noProof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319" marR="8319" marT="8319" marB="0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400" b="0" u="none" strike="noStrike" noProof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AGRIPPAL</a:t>
                      </a:r>
                      <a:endParaRPr lang="en-US" sz="1400" b="0" i="0" u="none" strike="noStrike" noProof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319" marR="8319" marT="8319" marB="0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400" b="0" u="none" strike="noStrike" noProof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False</a:t>
                      </a:r>
                      <a:endParaRPr lang="en-US" sz="1400" b="0" i="0" u="none" strike="noStrike" noProof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319" marR="8319" marT="8319" marB="0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400" b="0" u="none" strike="noStrike" noProof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CVX-168</a:t>
                      </a:r>
                      <a:endParaRPr lang="en-US" sz="1400" b="0" i="0" u="none" strike="noStrike" noProof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319" marR="8319" marT="8319" marB="0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400" b="0" u="none" strike="noStrike" noProof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Trivalent inactivated influenza vaccine, unspecified</a:t>
                      </a:r>
                      <a:endParaRPr lang="en-US" sz="1400" b="0" i="0" u="none" strike="noStrike" noProof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319" marR="8319" marT="8319" marB="0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400" b="0" u="none" strike="noStrike" noProof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True</a:t>
                      </a:r>
                      <a:endParaRPr lang="en-US" sz="1400" b="0" i="0" u="none" strike="noStrike" noProof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319" marR="8319" marT="8319" marB="0"/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US" sz="1400" b="0" u="none" strike="noStrike" noProof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49</a:t>
                      </a:r>
                      <a:endParaRPr lang="en-US" sz="1400" b="0" i="0" u="none" strike="noStrike" noProof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319" marR="8319" marT="8319" marB="0"/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US" sz="1400" b="0" u="none" strike="noStrike" noProof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en-US" sz="1400" b="0" i="0" u="none" strike="noStrike" noProof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319" marR="8319" marT="8319" marB="0"/>
                </a:tc>
                <a:extLst>
                  <a:ext uri="{0D108BD9-81ED-4DB2-BD59-A6C34878D82A}">
                    <a16:rowId xmlns:a16="http://schemas.microsoft.com/office/drawing/2014/main" val="1817744807"/>
                  </a:ext>
                </a:extLst>
              </a:tr>
              <a:tr h="166380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400" b="0" u="none" strike="noStrike" noProof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VAC0002</a:t>
                      </a:r>
                      <a:endParaRPr lang="en-US" sz="1400" b="0" i="0" u="none" strike="noStrike" noProof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319" marR="8319" marT="8319" marB="0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400" b="0" u="none" strike="noStrike" noProof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AGRIPPAL</a:t>
                      </a:r>
                      <a:endParaRPr lang="en-US" sz="1400" b="0" i="0" u="none" strike="noStrike" noProof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319" marR="8319" marT="8319" marB="0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400" b="0" u="none" strike="noStrike" noProof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False</a:t>
                      </a:r>
                      <a:endParaRPr lang="en-US" sz="1400" b="0" i="0" u="none" strike="noStrike" noProof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319" marR="8319" marT="8319" marB="0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400" b="0" u="none" strike="noStrike" noProof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CVX-331</a:t>
                      </a:r>
                      <a:endParaRPr lang="en-US" sz="1400" b="0" i="0" u="none" strike="noStrike" noProof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319" marR="8319" marT="8319" marB="0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400" b="0" u="none" strike="noStrike" noProof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Trivalent inactivated influenza vaccine, unspecified</a:t>
                      </a:r>
                      <a:endParaRPr lang="en-US" sz="1400" b="0" i="0" u="none" strike="noStrike" noProof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319" marR="8319" marT="8319" marB="0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400" b="0" u="none" strike="noStrike" noProof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True</a:t>
                      </a:r>
                      <a:endParaRPr lang="en-US" sz="1400" b="0" i="0" u="none" strike="noStrike" noProof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319" marR="8319" marT="8319" marB="0"/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US" sz="1400" b="0" u="none" strike="noStrike" noProof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49</a:t>
                      </a:r>
                      <a:endParaRPr lang="en-US" sz="1400" b="0" i="0" u="none" strike="noStrike" noProof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319" marR="8319" marT="8319" marB="0"/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US" sz="1400" b="0" u="none" strike="noStrike" noProof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en-US" sz="1400" b="0" i="0" u="none" strike="noStrike" noProof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319" marR="8319" marT="8319" marB="0"/>
                </a:tc>
                <a:extLst>
                  <a:ext uri="{0D108BD9-81ED-4DB2-BD59-A6C34878D82A}">
                    <a16:rowId xmlns:a16="http://schemas.microsoft.com/office/drawing/2014/main" val="2475186062"/>
                  </a:ext>
                </a:extLst>
              </a:tr>
              <a:tr h="166380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400" b="0" u="none" strike="noStrike" noProof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VAC0002</a:t>
                      </a:r>
                      <a:endParaRPr lang="en-US" sz="1400" b="0" i="0" u="none" strike="noStrike" noProof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319" marR="8319" marT="8319" marB="0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400" b="0" u="none" strike="noStrike" noProof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AGRIPPAL</a:t>
                      </a:r>
                      <a:endParaRPr lang="en-US" sz="1400" b="0" i="0" u="none" strike="noStrike" noProof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319" marR="8319" marT="8319" marB="0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400" b="0" u="none" strike="noStrike" noProof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False</a:t>
                      </a:r>
                      <a:endParaRPr lang="en-US" sz="1400" b="0" i="0" u="none" strike="noStrike" noProof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319" marR="8319" marT="8319" marB="0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400" b="0" u="none" strike="noStrike" noProof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CVX-15</a:t>
                      </a:r>
                      <a:endParaRPr lang="en-US" sz="1400" b="0" i="0" u="none" strike="noStrike" noProof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319" marR="8319" marT="8319" marB="0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400" b="0" u="none" strike="noStrike" noProof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Inactivated influenza vaccine, split or subunit, unspecified</a:t>
                      </a:r>
                      <a:endParaRPr lang="en-US" sz="1400" b="0" i="0" u="none" strike="noStrike" noProof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319" marR="8319" marT="8319" marB="0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400" b="0" u="none" strike="noStrike" noProof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False</a:t>
                      </a:r>
                      <a:endParaRPr lang="en-US" sz="1400" b="0" i="0" u="none" strike="noStrike" noProof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319" marR="8319" marT="8319" marB="0"/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endParaRPr lang="en-US" sz="1400" b="0" i="0" u="none" strike="noStrike" noProof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319" marR="8319" marT="8319" marB="0"/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endParaRPr lang="en-US" sz="1400" b="0" i="0" u="none" strike="noStrike" noProof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319" marR="8319" marT="8319" marB="0"/>
                </a:tc>
                <a:extLst>
                  <a:ext uri="{0D108BD9-81ED-4DB2-BD59-A6C34878D82A}">
                    <a16:rowId xmlns:a16="http://schemas.microsoft.com/office/drawing/2014/main" val="2162876640"/>
                  </a:ext>
                </a:extLst>
              </a:tr>
              <a:tr h="166380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400" b="0" u="none" strike="noStrike" noProof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VAC0002</a:t>
                      </a:r>
                      <a:endParaRPr lang="en-US" sz="1400" b="0" i="0" u="none" strike="noStrike" noProof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319" marR="8319" marT="8319" marB="0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400" b="0" u="none" strike="noStrike" noProof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AGRIPPAL</a:t>
                      </a:r>
                      <a:endParaRPr lang="en-US" sz="1400" b="0" i="0" u="none" strike="noStrike" noProof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319" marR="8319" marT="8319" marB="0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400" b="0" u="none" strike="noStrike" noProof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False</a:t>
                      </a:r>
                      <a:endParaRPr lang="en-US" sz="1400" b="0" i="0" u="none" strike="noStrike" noProof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319" marR="8319" marT="8319" marB="0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400" b="0" u="none" strike="noStrike" noProof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CVX-88</a:t>
                      </a:r>
                      <a:endParaRPr lang="en-US" sz="1400" b="0" i="0" u="none" strike="noStrike" noProof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319" marR="8319" marT="8319" marB="0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400" b="0" u="none" strike="noStrike" noProof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Influenza vaccine, unspecified</a:t>
                      </a:r>
                      <a:endParaRPr lang="en-US" sz="1400" b="0" i="0" u="none" strike="noStrike" noProof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319" marR="8319" marT="8319" marB="0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400" b="0" u="none" strike="noStrike" noProof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False</a:t>
                      </a:r>
                      <a:endParaRPr lang="en-US" sz="1400" b="0" i="0" u="none" strike="noStrike" noProof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319" marR="8319" marT="8319" marB="0"/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endParaRPr lang="en-US" sz="1400" b="0" i="0" u="none" strike="noStrike" noProof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319" marR="8319" marT="8319" marB="0"/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endParaRPr lang="en-US" sz="1400" b="0" i="0" u="none" strike="noStrike" noProof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319" marR="8319" marT="8319" marB="0"/>
                </a:tc>
                <a:extLst>
                  <a:ext uri="{0D108BD9-81ED-4DB2-BD59-A6C34878D82A}">
                    <a16:rowId xmlns:a16="http://schemas.microsoft.com/office/drawing/2014/main" val="1732680505"/>
                  </a:ext>
                </a:extLst>
              </a:tr>
              <a:tr h="301148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400" b="0" u="none" strike="noStrike" noProof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VAC0003</a:t>
                      </a:r>
                      <a:endParaRPr lang="en-US" sz="1400" b="0" i="0" u="none" strike="noStrike" noProof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319" marR="8319" marT="8319" marB="0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400" b="0" u="none" strike="noStrike" noProof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AVAXIM 160 U</a:t>
                      </a:r>
                      <a:endParaRPr lang="en-US" sz="1400" b="0" i="0" u="none" strike="noStrike" noProof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319" marR="8319" marT="8319" marB="0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400" b="0" u="none" strike="noStrike" noProof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False</a:t>
                      </a:r>
                      <a:endParaRPr lang="en-US" sz="1400" b="0" i="0" u="none" strike="noStrike" noProof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319" marR="8319" marT="8319" marB="0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400" b="0" u="none" strike="noStrike" noProof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CVX-52</a:t>
                      </a:r>
                      <a:endParaRPr lang="en-US" sz="1400" b="0" i="0" u="none" strike="noStrike" noProof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319" marR="8319" marT="8319" marB="0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400" b="0" u="none" strike="noStrike" noProof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Inactivated hepatitis A vaccine, adult dose, unspecified</a:t>
                      </a:r>
                      <a:endParaRPr lang="en-US" sz="1400" b="0" i="0" u="none" strike="noStrike" noProof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319" marR="8319" marT="8319" marB="0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400" b="0" u="none" strike="noStrike" noProof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True</a:t>
                      </a:r>
                      <a:endParaRPr lang="en-US" sz="1400" b="0" i="0" u="none" strike="noStrike" noProof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319" marR="8319" marT="8319" marB="0"/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US" sz="1400" b="0" u="none" strike="noStrike" noProof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en-US" sz="1400" b="0" i="0" u="none" strike="noStrike" noProof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319" marR="8319" marT="8319" marB="0"/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US" sz="1400" b="0" u="none" strike="noStrike" noProof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en-US" sz="1400" b="0" i="0" u="none" strike="noStrike" noProof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319" marR="8319" marT="8319" marB="0"/>
                </a:tc>
                <a:extLst>
                  <a:ext uri="{0D108BD9-81ED-4DB2-BD59-A6C34878D82A}">
                    <a16:rowId xmlns:a16="http://schemas.microsoft.com/office/drawing/2014/main" val="73366690"/>
                  </a:ext>
                </a:extLst>
              </a:tr>
              <a:tr h="301148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400" b="0" u="none" strike="noStrike" noProof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VAC0003</a:t>
                      </a:r>
                      <a:endParaRPr lang="en-US" sz="1400" b="0" i="0" u="none" strike="noStrike" noProof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319" marR="8319" marT="8319" marB="0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400" b="0" u="none" strike="noStrike" noProof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AVAXIM 160 U</a:t>
                      </a:r>
                      <a:endParaRPr lang="en-US" sz="1400" b="0" i="0" u="none" strike="noStrike" noProof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319" marR="8319" marT="8319" marB="0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400" b="0" u="none" strike="noStrike" noProof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False</a:t>
                      </a:r>
                      <a:endParaRPr lang="en-US" sz="1400" b="0" i="0" u="none" strike="noStrike" noProof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319" marR="8319" marT="8319" marB="0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400" b="0" u="none" strike="noStrike" noProof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CVX-85</a:t>
                      </a:r>
                      <a:endParaRPr lang="en-US" sz="1400" b="0" i="0" u="none" strike="noStrike" noProof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319" marR="8319" marT="8319" marB="0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400" b="0" u="none" strike="noStrike" noProof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Inactivated hepatitis A vaccine, unspecified</a:t>
                      </a:r>
                      <a:endParaRPr lang="en-US" sz="1400" b="0" i="0" u="none" strike="noStrike" noProof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319" marR="8319" marT="8319" marB="0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400" b="0" u="none" strike="noStrike" noProof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False</a:t>
                      </a:r>
                      <a:endParaRPr lang="en-US" sz="1400" b="0" i="0" u="none" strike="noStrike" noProof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319" marR="8319" marT="8319" marB="0"/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endParaRPr lang="en-US" sz="1400" b="0" i="0" u="none" strike="noStrike" noProof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319" marR="8319" marT="8319" marB="0"/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endParaRPr lang="en-US" sz="1400" b="0" i="0" u="none" strike="noStrike" noProof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319" marR="8319" marT="8319" marB="0"/>
                </a:tc>
                <a:extLst>
                  <a:ext uri="{0D108BD9-81ED-4DB2-BD59-A6C34878D82A}">
                    <a16:rowId xmlns:a16="http://schemas.microsoft.com/office/drawing/2014/main" val="1185071058"/>
                  </a:ext>
                </a:extLst>
              </a:tr>
              <a:tr h="301148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400" b="0" u="none" strike="noStrike" noProof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VAC0004</a:t>
                      </a:r>
                      <a:endParaRPr lang="en-US" sz="1400" b="0" i="0" u="none" strike="noStrike" noProof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319" marR="8319" marT="8319" marB="0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400" b="0" u="none" strike="noStrike" noProof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D.T. POLIO MERIEUX</a:t>
                      </a:r>
                      <a:endParaRPr lang="en-US" sz="1400" b="0" i="0" u="none" strike="noStrike" noProof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319" marR="8319" marT="8319" marB="0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400" b="0" u="none" strike="noStrike" noProof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False</a:t>
                      </a:r>
                      <a:endParaRPr lang="en-US" sz="1400" b="0" i="0" u="none" strike="noStrike" noProof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319" marR="8319" marT="8319" marB="0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400" b="0" u="none" strike="noStrike" noProof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CVX-195</a:t>
                      </a:r>
                      <a:endParaRPr lang="en-US" sz="1400" b="0" i="0" u="none" strike="noStrike" noProof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319" marR="8319" marT="8319" marB="0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400" b="0" u="none" strike="noStrike" noProof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DTIPV vaccine, unspecified</a:t>
                      </a:r>
                      <a:endParaRPr lang="en-US" sz="1400" b="0" i="0" u="none" strike="noStrike" noProof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319" marR="8319" marT="8319" marB="0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400" b="0" u="none" strike="noStrike" noProof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True</a:t>
                      </a:r>
                      <a:endParaRPr lang="en-US" sz="1400" b="0" i="0" u="none" strike="noStrike" noProof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319" marR="8319" marT="8319" marB="0"/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US" sz="1400" b="0" u="none" strike="noStrike" noProof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</a:t>
                      </a:r>
                      <a:endParaRPr lang="en-US" sz="1400" b="0" i="0" u="none" strike="noStrike" noProof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319" marR="8319" marT="8319" marB="0"/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US" sz="1400" b="0" u="none" strike="noStrike" noProof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en-US" sz="1400" b="0" i="0" u="none" strike="noStrike" noProof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319" marR="8319" marT="8319" marB="0"/>
                </a:tc>
                <a:extLst>
                  <a:ext uri="{0D108BD9-81ED-4DB2-BD59-A6C34878D82A}">
                    <a16:rowId xmlns:a16="http://schemas.microsoft.com/office/drawing/2014/main" val="1383513260"/>
                  </a:ext>
                </a:extLst>
              </a:tr>
              <a:tr h="332760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400" b="0" u="none" strike="noStrike" noProof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VAC0005</a:t>
                      </a:r>
                      <a:endParaRPr lang="en-US" sz="1400" b="0" i="0" u="none" strike="noStrike" noProof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319" marR="8319" marT="8319" marB="0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400" b="0" u="none" strike="noStrike" noProof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DUKORAL</a:t>
                      </a:r>
                      <a:endParaRPr lang="en-US" sz="1400" b="0" i="0" u="none" strike="noStrike" noProof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319" marR="8319" marT="8319" marB="0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400" b="0" u="none" strike="noStrike" noProof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False</a:t>
                      </a:r>
                      <a:endParaRPr lang="en-US" sz="1400" b="0" i="0" u="none" strike="noStrike" noProof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319" marR="8319" marT="8319" marB="0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400" b="0" u="none" strike="noStrike" noProof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CVX-172</a:t>
                      </a:r>
                      <a:endParaRPr lang="en-US" sz="1400" b="0" i="0" u="none" strike="noStrike" noProof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319" marR="8319" marT="8319" marB="0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400" b="0" u="none" strike="noStrike" noProof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Cholera vaccine containing recombinant cholera toxin B subunit and inactivated whole V. cholerae O1 bacteria, unspecified</a:t>
                      </a:r>
                      <a:endParaRPr lang="en-US" sz="1400" b="0" i="0" u="none" strike="noStrike" noProof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319" marR="8319" marT="8319" marB="0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400" b="0" u="none" strike="noStrike" noProof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True</a:t>
                      </a:r>
                      <a:endParaRPr lang="en-US" sz="1400" b="0" i="0" u="none" strike="noStrike" noProof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319" marR="8319" marT="8319" marB="0"/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US" sz="1400" b="0" u="none" strike="noStrike" noProof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en-US" sz="1400" b="0" i="0" u="none" strike="noStrike" noProof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319" marR="8319" marT="8319" marB="0"/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US" sz="1400" b="0" u="none" strike="noStrike" noProof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en-US" sz="1400" b="0" i="0" u="none" strike="noStrike" noProof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319" marR="8319" marT="8319" marB="0"/>
                </a:tc>
                <a:extLst>
                  <a:ext uri="{0D108BD9-81ED-4DB2-BD59-A6C34878D82A}">
                    <a16:rowId xmlns:a16="http://schemas.microsoft.com/office/drawing/2014/main" val="230154605"/>
                  </a:ext>
                </a:extLst>
              </a:tr>
              <a:tr h="166380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400" b="0" u="none" strike="noStrike" noProof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VAC0005</a:t>
                      </a:r>
                      <a:endParaRPr lang="en-US" sz="1400" b="0" i="0" u="none" strike="noStrike" noProof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319" marR="8319" marT="8319" marB="0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400" b="0" u="none" strike="noStrike" noProof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DUKORAL</a:t>
                      </a:r>
                      <a:endParaRPr lang="en-US" sz="1400" b="0" i="0" u="none" strike="noStrike" noProof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319" marR="8319" marT="8319" marB="0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400" b="0" u="none" strike="noStrike" noProof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False</a:t>
                      </a:r>
                      <a:endParaRPr lang="en-US" sz="1400" b="0" i="0" u="none" strike="noStrike" noProof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319" marR="8319" marT="8319" marB="0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400" b="0" u="none" strike="noStrike" noProof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CVX-173</a:t>
                      </a:r>
                      <a:endParaRPr lang="en-US" sz="1400" b="0" i="0" u="none" strike="noStrike" noProof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319" marR="8319" marT="8319" marB="0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400" b="0" u="none" strike="noStrike" noProof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Inactivated whole virion oral cholera vaccine, unspecified</a:t>
                      </a:r>
                      <a:endParaRPr lang="en-US" sz="1400" b="0" i="0" u="none" strike="noStrike" noProof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319" marR="8319" marT="8319" marB="0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400" b="0" u="none" strike="noStrike" noProof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False</a:t>
                      </a:r>
                      <a:endParaRPr lang="en-US" sz="1400" b="0" i="0" u="none" strike="noStrike" noProof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319" marR="8319" marT="8319" marB="0"/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endParaRPr lang="en-US" sz="1400" b="0" i="0" u="none" strike="noStrike" noProof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319" marR="8319" marT="8319" marB="0"/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endParaRPr lang="en-US" sz="1400" b="0" i="0" u="none" strike="noStrike" noProof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319" marR="8319" marT="8319" marB="0"/>
                </a:tc>
                <a:extLst>
                  <a:ext uri="{0D108BD9-81ED-4DB2-BD59-A6C34878D82A}">
                    <a16:rowId xmlns:a16="http://schemas.microsoft.com/office/drawing/2014/main" val="1458419637"/>
                  </a:ext>
                </a:extLst>
              </a:tr>
              <a:tr h="166380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400" b="0" u="none" strike="noStrike" noProof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VAC0005</a:t>
                      </a:r>
                      <a:endParaRPr lang="en-US" sz="1400" b="0" i="0" u="none" strike="noStrike" noProof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319" marR="8319" marT="8319" marB="0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400" b="0" u="none" strike="noStrike" noProof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DUKORAL</a:t>
                      </a:r>
                      <a:endParaRPr lang="en-US" sz="1400" b="0" i="0" u="none" strike="noStrike" noProof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319" marR="8319" marT="8319" marB="0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400" b="0" u="none" strike="noStrike" noProof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False</a:t>
                      </a:r>
                      <a:endParaRPr lang="en-US" sz="1400" b="0" i="0" u="none" strike="noStrike" noProof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319" marR="8319" marT="8319" marB="0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400" b="0" u="none" strike="noStrike" noProof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CVX-26</a:t>
                      </a:r>
                      <a:endParaRPr lang="en-US" sz="1400" b="0" i="0" u="none" strike="noStrike" noProof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319" marR="8319" marT="8319" marB="0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400" b="0" u="none" strike="noStrike" noProof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Cholera vaccine, unspecified</a:t>
                      </a:r>
                      <a:endParaRPr lang="en-US" sz="1400" b="0" i="0" u="none" strike="noStrike" noProof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319" marR="8319" marT="8319" marB="0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400" b="0" u="none" strike="noStrike" noProof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False</a:t>
                      </a:r>
                      <a:endParaRPr lang="en-US" sz="1400" b="0" i="0" u="none" strike="noStrike" noProof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319" marR="8319" marT="8319" marB="0"/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endParaRPr lang="en-US" sz="1400" b="0" i="0" u="none" strike="noStrike" noProof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319" marR="8319" marT="8319" marB="0"/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endParaRPr lang="en-US" sz="1400" b="0" i="0" u="none" strike="noStrike" noProof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319" marR="8319" marT="8319" marB="0"/>
                </a:tc>
                <a:extLst>
                  <a:ext uri="{0D108BD9-81ED-4DB2-BD59-A6C34878D82A}">
                    <a16:rowId xmlns:a16="http://schemas.microsoft.com/office/drawing/2014/main" val="1803404919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5CA8E440-AA02-7722-661F-8D58CF4577A3}"/>
              </a:ext>
            </a:extLst>
          </p:cNvPr>
          <p:cNvSpPr txBox="1"/>
          <p:nvPr/>
        </p:nvSpPr>
        <p:spPr>
          <a:xfrm>
            <a:off x="660992" y="4696508"/>
            <a:ext cx="998068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noProof="0" dirty="0">
                <a:latin typeface="Arial" panose="020B0604020202020204" pitchFamily="34" charset="0"/>
                <a:cs typeface="Arial" panose="020B0604020202020204" pitchFamily="34" charset="0"/>
              </a:rPr>
              <a:t>2897 rows, computed through the valence tree.</a:t>
            </a:r>
          </a:p>
          <a:p>
            <a:r>
              <a:rPr lang="en-US" sz="2000" noProof="0" dirty="0">
                <a:latin typeface="Arial" panose="020B0604020202020204" pitchFamily="34" charset="0"/>
                <a:cs typeface="Arial" panose="020B0604020202020204" pitchFamily="34" charset="0"/>
              </a:rPr>
              <a:t>Some NUVA vaccines may have no CVX counterpart (e.g., TYAVAX – Typhoid + </a:t>
            </a:r>
            <a:r>
              <a:rPr lang="en-US" sz="2000" noProof="0" dirty="0" err="1">
                <a:latin typeface="Arial" panose="020B0604020202020204" pitchFamily="34" charset="0"/>
                <a:cs typeface="Arial" panose="020B0604020202020204" pitchFamily="34" charset="0"/>
              </a:rPr>
              <a:t>HepA</a:t>
            </a:r>
            <a:r>
              <a:rPr lang="en-US" sz="2000" noProof="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9453549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81259D76-6D2D-2A9F-E803-45D8DF11FC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79" y="367748"/>
            <a:ext cx="2865121" cy="2059766"/>
          </a:xfrm>
        </p:spPr>
        <p:txBody>
          <a:bodyPr>
            <a:normAutofit fontScale="90000"/>
          </a:bodyPr>
          <a:lstStyle/>
          <a:p>
            <a:r>
              <a:rPr lang="en-US" dirty="0"/>
              <a:t>Welcome and Introductions</a:t>
            </a:r>
          </a:p>
        </p:txBody>
      </p:sp>
      <p:sp>
        <p:nvSpPr>
          <p:cNvPr id="2" name="Content Placeholder 3">
            <a:extLst>
              <a:ext uri="{FF2B5EF4-FFF2-40B4-BE49-F238E27FC236}">
                <a16:creationId xmlns:a16="http://schemas.microsoft.com/office/drawing/2014/main" id="{12A6C1E1-528A-8622-4252-7DF7C8F541A5}"/>
              </a:ext>
            </a:extLst>
          </p:cNvPr>
          <p:cNvSpPr txBox="1">
            <a:spLocks/>
          </p:cNvSpPr>
          <p:nvPr/>
        </p:nvSpPr>
        <p:spPr>
          <a:xfrm>
            <a:off x="792480" y="2558143"/>
            <a:ext cx="2592978" cy="28972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SzPct val="87000"/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93776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87000"/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87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51560" indent="-28575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87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98448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87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Please tell us:</a:t>
            </a:r>
          </a:p>
          <a:p>
            <a:pPr lvl="1"/>
            <a:r>
              <a:rPr lang="en-US" dirty="0"/>
              <a:t>Your name, </a:t>
            </a:r>
          </a:p>
          <a:p>
            <a:pPr lvl="1"/>
            <a:r>
              <a:rPr lang="en-US" dirty="0"/>
              <a:t>Your organization</a:t>
            </a:r>
          </a:p>
          <a:p>
            <a:pPr lvl="1"/>
            <a:r>
              <a:rPr lang="en-US" dirty="0"/>
              <a:t>Why you are interested in vaccine codes</a:t>
            </a:r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5759F283-F431-DA97-46B6-6921EA394FA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96216359"/>
              </p:ext>
            </p:extLst>
          </p:nvPr>
        </p:nvGraphicFramePr>
        <p:xfrm>
          <a:off x="3708761" y="276687"/>
          <a:ext cx="4145280" cy="652740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27857">
                  <a:extLst>
                    <a:ext uri="{9D8B030D-6E8A-4147-A177-3AD203B41FA5}">
                      <a16:colId xmlns:a16="http://schemas.microsoft.com/office/drawing/2014/main" val="2034432431"/>
                    </a:ext>
                  </a:extLst>
                </a:gridCol>
                <a:gridCol w="2217423">
                  <a:extLst>
                    <a:ext uri="{9D8B030D-6E8A-4147-A177-3AD203B41FA5}">
                      <a16:colId xmlns:a16="http://schemas.microsoft.com/office/drawing/2014/main" val="1331199244"/>
                    </a:ext>
                  </a:extLst>
                </a:gridCol>
              </a:tblGrid>
              <a:tr h="371768">
                <a:tc>
                  <a:txBody>
                    <a:bodyPr/>
                    <a:lstStyle/>
                    <a:p>
                      <a:r>
                        <a:rPr lang="en-US" sz="1600" dirty="0"/>
                        <a:t>Name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Organization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40968708"/>
                  </a:ext>
                </a:extLst>
              </a:tr>
              <a:tr h="371768">
                <a:tc>
                  <a:txBody>
                    <a:bodyPr/>
                    <a:lstStyle/>
                    <a:p>
                      <a:r>
                        <a:rPr lang="en-US" sz="1600" dirty="0"/>
                        <a:t>Nathan Bunker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AIRA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24182183"/>
                  </a:ext>
                </a:extLst>
              </a:tr>
              <a:tr h="371768">
                <a:tc>
                  <a:txBody>
                    <a:bodyPr/>
                    <a:lstStyle/>
                    <a:p>
                      <a:r>
                        <a:rPr lang="en-US" sz="1600" dirty="0"/>
                        <a:t>François </a:t>
                      </a:r>
                      <a:r>
                        <a:rPr lang="en-US" sz="1600" dirty="0" err="1"/>
                        <a:t>Kaag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err="1"/>
                        <a:t>Syadem</a:t>
                      </a:r>
                      <a:endParaRPr lang="en-US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10635100"/>
                  </a:ext>
                </a:extLst>
              </a:tr>
              <a:tr h="371768">
                <a:tc>
                  <a:txBody>
                    <a:bodyPr/>
                    <a:lstStyle/>
                    <a:p>
                      <a:r>
                        <a:rPr lang="en-US" sz="1600" dirty="0"/>
                        <a:t>Nicolas Crouzier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NIST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40876448"/>
                  </a:ext>
                </a:extLst>
              </a:tr>
              <a:tr h="371768">
                <a:tc>
                  <a:txBody>
                    <a:bodyPr/>
                    <a:lstStyle/>
                    <a:p>
                      <a:r>
                        <a:rPr lang="en-US" sz="1600" dirty="0"/>
                        <a:t>Clément Hennequin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/>
                        <a:t>NIST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50945258"/>
                  </a:ext>
                </a:extLst>
              </a:tr>
              <a:tr h="371768">
                <a:tc>
                  <a:txBody>
                    <a:bodyPr/>
                    <a:lstStyle/>
                    <a:p>
                      <a:r>
                        <a:rPr lang="en-US" sz="1600" dirty="0"/>
                        <a:t>SBB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Medical Doctor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2155445"/>
                  </a:ext>
                </a:extLst>
              </a:tr>
              <a:tr h="371768">
                <a:tc>
                  <a:txBody>
                    <a:bodyPr/>
                    <a:lstStyle/>
                    <a:p>
                      <a:r>
                        <a:rPr lang="en-US" sz="1600" dirty="0"/>
                        <a:t>Benjamin Cordebar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NIST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39819744"/>
                  </a:ext>
                </a:extLst>
              </a:tr>
              <a:tr h="371768">
                <a:tc>
                  <a:txBody>
                    <a:bodyPr/>
                    <a:lstStyle/>
                    <a:p>
                      <a:r>
                        <a:rPr lang="en-US" sz="1600" dirty="0"/>
                        <a:t>Jessie Bair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78372375"/>
                  </a:ext>
                </a:extLst>
              </a:tr>
              <a:tr h="371768">
                <a:tc>
                  <a:txBody>
                    <a:bodyPr/>
                    <a:lstStyle/>
                    <a:p>
                      <a:r>
                        <a:rPr lang="en-US" sz="1600" dirty="0"/>
                        <a:t>Paloma Hawry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CDC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1209896"/>
                  </a:ext>
                </a:extLst>
              </a:tr>
              <a:tr h="371768">
                <a:tc>
                  <a:txBody>
                    <a:bodyPr/>
                    <a:lstStyle/>
                    <a:p>
                      <a:r>
                        <a:rPr lang="en-US" sz="1600" dirty="0"/>
                        <a:t>Numa Bermond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Telecom Nancy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01771911"/>
                  </a:ext>
                </a:extLst>
              </a:tr>
              <a:tr h="371768">
                <a:tc>
                  <a:txBody>
                    <a:bodyPr/>
                    <a:lstStyle/>
                    <a:p>
                      <a:r>
                        <a:rPr lang="en-US" sz="1600" dirty="0"/>
                        <a:t>Gauthier Vignau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/>
                        <a:t>Telecom Nancy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13881898"/>
                  </a:ext>
                </a:extLst>
              </a:tr>
              <a:tr h="371768">
                <a:tc>
                  <a:txBody>
                    <a:bodyPr/>
                    <a:lstStyle/>
                    <a:p>
                      <a:r>
                        <a:rPr lang="en-US" sz="1600" dirty="0"/>
                        <a:t>Maï Vignau-Sicard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/>
                        <a:t>Telecom Nancy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05353562"/>
                  </a:ext>
                </a:extLst>
              </a:tr>
              <a:tr h="371768">
                <a:tc>
                  <a:txBody>
                    <a:bodyPr/>
                    <a:lstStyle/>
                    <a:p>
                      <a:r>
                        <a:rPr lang="en-US" sz="1600" dirty="0"/>
                        <a:t>Myriam Talantikit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Canada Health </a:t>
                      </a:r>
                      <a:r>
                        <a:rPr lang="en-US" sz="1600" dirty="0" err="1"/>
                        <a:t>Infoway</a:t>
                      </a:r>
                      <a:endParaRPr lang="en-US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63178932"/>
                  </a:ext>
                </a:extLst>
              </a:tr>
              <a:tr h="371768">
                <a:tc>
                  <a:txBody>
                    <a:bodyPr/>
                    <a:lstStyle/>
                    <a:p>
                      <a:r>
                        <a:rPr lang="en-US" sz="1600" dirty="0"/>
                        <a:t>Faisal Reza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CDC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33503575"/>
                  </a:ext>
                </a:extLst>
              </a:tr>
              <a:tr h="371768">
                <a:tc>
                  <a:txBody>
                    <a:bodyPr/>
                    <a:lstStyle/>
                    <a:p>
                      <a:r>
                        <a:rPr lang="en-US" sz="1600" dirty="0"/>
                        <a:t>Rob Snelick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NIST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17898266"/>
                  </a:ext>
                </a:extLst>
              </a:tr>
              <a:tr h="371768">
                <a:tc>
                  <a:txBody>
                    <a:bodyPr/>
                    <a:lstStyle/>
                    <a:p>
                      <a:r>
                        <a:rPr lang="en-US" sz="1600" dirty="0"/>
                        <a:t>Jeremy Rogers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UK National Health Service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593104"/>
                  </a:ext>
                </a:extLst>
              </a:tr>
              <a:tr h="371768">
                <a:tc>
                  <a:txBody>
                    <a:bodyPr/>
                    <a:lstStyle/>
                    <a:p>
                      <a:r>
                        <a:rPr lang="en-US" sz="1600" dirty="0"/>
                        <a:t>Andrew </a:t>
                      </a:r>
                      <a:r>
                        <a:rPr lang="en-US" sz="1600" dirty="0" err="1"/>
                        <a:t>MacCaffrey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NIST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05631930"/>
                  </a:ext>
                </a:extLst>
              </a:tr>
            </a:tbl>
          </a:graphicData>
        </a:graphic>
      </p:graphicFrame>
      <p:graphicFrame>
        <p:nvGraphicFramePr>
          <p:cNvPr id="4" name="Content Placeholder 6">
            <a:extLst>
              <a:ext uri="{FF2B5EF4-FFF2-40B4-BE49-F238E27FC236}">
                <a16:creationId xmlns:a16="http://schemas.microsoft.com/office/drawing/2014/main" id="{CB9ABC83-C7B5-0BD9-8B01-3E987DAC9D1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24136511"/>
              </p:ext>
            </p:extLst>
          </p:nvPr>
        </p:nvGraphicFramePr>
        <p:xfrm>
          <a:off x="8046720" y="276687"/>
          <a:ext cx="4145280" cy="413238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72640">
                  <a:extLst>
                    <a:ext uri="{9D8B030D-6E8A-4147-A177-3AD203B41FA5}">
                      <a16:colId xmlns:a16="http://schemas.microsoft.com/office/drawing/2014/main" val="2034432431"/>
                    </a:ext>
                  </a:extLst>
                </a:gridCol>
                <a:gridCol w="2072640">
                  <a:extLst>
                    <a:ext uri="{9D8B030D-6E8A-4147-A177-3AD203B41FA5}">
                      <a16:colId xmlns:a16="http://schemas.microsoft.com/office/drawing/2014/main" val="1331199244"/>
                    </a:ext>
                  </a:extLst>
                </a:gridCol>
              </a:tblGrid>
              <a:tr h="371768">
                <a:tc>
                  <a:txBody>
                    <a:bodyPr/>
                    <a:lstStyle/>
                    <a:p>
                      <a:r>
                        <a:rPr lang="en-US" sz="1600" dirty="0"/>
                        <a:t>Name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Organization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40968708"/>
                  </a:ext>
                </a:extLst>
              </a:tr>
              <a:tr h="371768">
                <a:tc>
                  <a:txBody>
                    <a:bodyPr/>
                    <a:lstStyle/>
                    <a:p>
                      <a:r>
                        <a:rPr lang="en-US" sz="1600" dirty="0"/>
                        <a:t>Eduardo </a:t>
                      </a:r>
                      <a:r>
                        <a:rPr lang="en-US" sz="1600" dirty="0" err="1"/>
                        <a:t>Bellestero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Kentucky Registry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24182183"/>
                  </a:ext>
                </a:extLst>
              </a:tr>
              <a:tr h="371768">
                <a:tc>
                  <a:txBody>
                    <a:bodyPr/>
                    <a:lstStyle/>
                    <a:p>
                      <a:r>
                        <a:rPr lang="en-US" sz="1600" dirty="0"/>
                        <a:t>Michael Faughn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NIST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10635100"/>
                  </a:ext>
                </a:extLst>
              </a:tr>
              <a:tr h="371768">
                <a:tc>
                  <a:txBody>
                    <a:bodyPr/>
                    <a:lstStyle/>
                    <a:p>
                      <a:r>
                        <a:rPr lang="en-US" sz="1600" dirty="0"/>
                        <a:t>Tammy Seithel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HLN Consulting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40876448"/>
                  </a:ext>
                </a:extLst>
              </a:tr>
              <a:tr h="371768">
                <a:tc>
                  <a:txBody>
                    <a:bodyPr/>
                    <a:lstStyle/>
                    <a:p>
                      <a:r>
                        <a:rPr lang="en-US" sz="1600" dirty="0"/>
                        <a:t>Prageet Sachdev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/>
                        <a:t>Texas Registry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50945258"/>
                  </a:ext>
                </a:extLst>
              </a:tr>
              <a:tr h="371768">
                <a:tc>
                  <a:txBody>
                    <a:bodyPr/>
                    <a:lstStyle/>
                    <a:p>
                      <a:r>
                        <a:rPr lang="en-US" sz="1600" dirty="0"/>
                        <a:t>Tania De Castilhos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Michigan Refugee Health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2155445"/>
                  </a:ext>
                </a:extLst>
              </a:tr>
              <a:tr h="371768">
                <a:tc>
                  <a:txBody>
                    <a:bodyPr/>
                    <a:lstStyle/>
                    <a:p>
                      <a:r>
                        <a:rPr lang="en-US" sz="1600" dirty="0"/>
                        <a:t>Linda Parisien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Canada Health </a:t>
                      </a:r>
                      <a:r>
                        <a:rPr lang="en-US" sz="1600" dirty="0" err="1"/>
                        <a:t>Infoway</a:t>
                      </a:r>
                      <a:endParaRPr lang="en-US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39819744"/>
                  </a:ext>
                </a:extLst>
              </a:tr>
              <a:tr h="371768">
                <a:tc>
                  <a:txBody>
                    <a:bodyPr/>
                    <a:lstStyle/>
                    <a:p>
                      <a:r>
                        <a:rPr lang="en-US" sz="1600" dirty="0"/>
                        <a:t>Bryant Karras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Washington DOH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78372375"/>
                  </a:ext>
                </a:extLst>
              </a:tr>
              <a:tr h="371768">
                <a:tc>
                  <a:txBody>
                    <a:bodyPr/>
                    <a:lstStyle/>
                    <a:p>
                      <a:r>
                        <a:rPr lang="en-US" sz="1600" dirty="0"/>
                        <a:t>Chrissy Miner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CDC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1209896"/>
                  </a:ext>
                </a:extLst>
              </a:tr>
              <a:tr h="371768">
                <a:tc>
                  <a:txBody>
                    <a:bodyPr/>
                    <a:lstStyle/>
                    <a:p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1974424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9416717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FB00BBD-6D13-E767-6111-30AA328780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/>
              <a:t>Interpreting the reverse map : Best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71874F1B-3FED-8D24-82C5-9A7C1D3A2A5F}"/>
              </a:ext>
            </a:extLst>
          </p:cNvPr>
          <p:cNvSpPr txBox="1"/>
          <p:nvPr/>
        </p:nvSpPr>
        <p:spPr>
          <a:xfrm>
            <a:off x="640079" y="1561672"/>
            <a:ext cx="1053820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noProof="0" dirty="0">
                <a:latin typeface="Arial" panose="020B0604020202020204" pitchFamily="34" charset="0"/>
                <a:cs typeface="Arial" panose="020B0604020202020204" pitchFamily="34" charset="0"/>
              </a:rPr>
              <a:t>Best</a:t>
            </a:r>
            <a:r>
              <a:rPr lang="en-US" noProof="0" dirty="0">
                <a:latin typeface="Arial" panose="020B0604020202020204" pitchFamily="34" charset="0"/>
                <a:cs typeface="Arial" panose="020B0604020202020204" pitchFamily="34" charset="0"/>
              </a:rPr>
              <a:t> is TRUE if, after an optimal mapping of NUVA codes to CVX codes, this row is the most discriminating CVX code for the given NUVA code.</a:t>
            </a:r>
          </a:p>
          <a:p>
            <a:endParaRPr lang="en-US" noProof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noProof="0" dirty="0">
                <a:latin typeface="Arial" panose="020B0604020202020204" pitchFamily="34" charset="0"/>
                <a:cs typeface="Arial" panose="020B0604020202020204" pitchFamily="34" charset="0"/>
              </a:rPr>
              <a:t>Example: for AGRIPPAL</a:t>
            </a:r>
          </a:p>
          <a:p>
            <a:r>
              <a:rPr lang="en-US" noProof="0" dirty="0">
                <a:latin typeface="Arial" panose="020B0604020202020204" pitchFamily="34" charset="0"/>
                <a:cs typeface="Arial" panose="020B0604020202020204" pitchFamily="34" charset="0"/>
              </a:rPr>
              <a:t>CVX 168 – Trivalent inactivated influenza vaccine : Best = TRUE</a:t>
            </a:r>
          </a:p>
          <a:p>
            <a:r>
              <a:rPr lang="en-US" noProof="0" dirty="0">
                <a:latin typeface="Arial" panose="020B0604020202020204" pitchFamily="34" charset="0"/>
                <a:cs typeface="Arial" panose="020B0604020202020204" pitchFamily="34" charset="0"/>
              </a:rPr>
              <a:t>CVX-88 Influenza vaccine, unspecified : Best = FALSE</a:t>
            </a:r>
          </a:p>
          <a:p>
            <a:endParaRPr lang="en-US" noProof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b="1" noProof="0" dirty="0">
                <a:latin typeface="Arial" panose="020B0604020202020204" pitchFamily="34" charset="0"/>
                <a:cs typeface="Arial" panose="020B0604020202020204" pitchFamily="34" charset="0"/>
              </a:rPr>
              <a:t>Blur</a:t>
            </a:r>
            <a:r>
              <a:rPr lang="en-US" noProof="0" dirty="0">
                <a:latin typeface="Arial" panose="020B0604020202020204" pitchFamily="34" charset="0"/>
                <a:cs typeface="Arial" panose="020B0604020202020204" pitchFamily="34" charset="0"/>
              </a:rPr>
              <a:t> and </a:t>
            </a:r>
            <a:r>
              <a:rPr lang="en-US" b="1" noProof="0" dirty="0" err="1">
                <a:latin typeface="Arial" panose="020B0604020202020204" pitchFamily="34" charset="0"/>
                <a:cs typeface="Arial" panose="020B0604020202020204" pitchFamily="34" charset="0"/>
              </a:rPr>
              <a:t>Equiv</a:t>
            </a:r>
            <a:r>
              <a:rPr lang="en-US" noProof="0" dirty="0">
                <a:latin typeface="Arial" panose="020B0604020202020204" pitchFamily="34" charset="0"/>
                <a:cs typeface="Arial" panose="020B0604020202020204" pitchFamily="34" charset="0"/>
              </a:rPr>
              <a:t> are documented only for best codes.</a:t>
            </a:r>
          </a:p>
        </p:txBody>
      </p:sp>
    </p:spTree>
    <p:extLst>
      <p:ext uri="{BB962C8B-B14F-4D97-AF65-F5344CB8AC3E}">
        <p14:creationId xmlns:p14="http://schemas.microsoft.com/office/powerpoint/2010/main" val="400551777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1F5A8F-53C4-68EF-A012-843C43CF5F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671CCDB-9668-E17F-C978-85BC1AF473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/>
              <a:t>Interpreting the reverse map : Blur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99CE5782-4F8F-2565-FED8-F01ADBA96D69}"/>
              </a:ext>
            </a:extLst>
          </p:cNvPr>
          <p:cNvSpPr txBox="1"/>
          <p:nvPr/>
        </p:nvSpPr>
        <p:spPr>
          <a:xfrm>
            <a:off x="640079" y="1561672"/>
            <a:ext cx="10538204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noProof="0" dirty="0">
                <a:latin typeface="Arial" panose="020B0604020202020204" pitchFamily="34" charset="0"/>
                <a:cs typeface="Arial" panose="020B0604020202020204" pitchFamily="34" charset="0"/>
              </a:rPr>
              <a:t>For a best code, </a:t>
            </a:r>
            <a:r>
              <a:rPr lang="en-US" b="1" noProof="0" dirty="0">
                <a:latin typeface="Arial" panose="020B0604020202020204" pitchFamily="34" charset="0"/>
                <a:cs typeface="Arial" panose="020B0604020202020204" pitchFamily="34" charset="0"/>
              </a:rPr>
              <a:t>Blur</a:t>
            </a:r>
            <a:r>
              <a:rPr lang="en-US" noProof="0" dirty="0">
                <a:latin typeface="Arial" panose="020B0604020202020204" pitchFamily="34" charset="0"/>
                <a:cs typeface="Arial" panose="020B0604020202020204" pitchFamily="34" charset="0"/>
              </a:rPr>
              <a:t> is the number of NUVA concepts that cannot be discriminated within this code after the optimal repartition.</a:t>
            </a:r>
          </a:p>
          <a:p>
            <a:endParaRPr lang="en-US" noProof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noProof="0" dirty="0">
                <a:latin typeface="Arial" panose="020B0604020202020204" pitchFamily="34" charset="0"/>
                <a:cs typeface="Arial" panose="020B0604020202020204" pitchFamily="34" charset="0"/>
              </a:rPr>
              <a:t>Example</a:t>
            </a:r>
          </a:p>
          <a:p>
            <a:r>
              <a:rPr lang="en-US" noProof="0" dirty="0">
                <a:latin typeface="Arial" panose="020B0604020202020204" pitchFamily="34" charset="0"/>
                <a:cs typeface="Arial" panose="020B0604020202020204" pitchFamily="34" charset="0"/>
              </a:rPr>
              <a:t>CVX-16 : Inactivated whole influenza vaccine, unspecified, is the best option for: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noProof="0" dirty="0">
                <a:latin typeface="Arial" panose="020B0604020202020204" pitchFamily="34" charset="0"/>
                <a:cs typeface="Arial" panose="020B0604020202020204" pitchFamily="34" charset="0"/>
              </a:rPr>
              <a:t>FLUOGEN,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noProof="0" dirty="0">
                <a:latin typeface="Arial" panose="020B0604020202020204" pitchFamily="34" charset="0"/>
                <a:cs typeface="Arial" panose="020B0604020202020204" pitchFamily="34" charset="0"/>
              </a:rPr>
              <a:t>FLUBRON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noProof="0" dirty="0">
                <a:latin typeface="Arial" panose="020B0604020202020204" pitchFamily="34" charset="0"/>
                <a:cs typeface="Arial" panose="020B0604020202020204" pitchFamily="34" charset="0"/>
              </a:rPr>
              <a:t>The generic inactivated whole influenza vaccine, unspecified. </a:t>
            </a:r>
          </a:p>
          <a:p>
            <a:endParaRPr lang="en-US" noProof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noProof="0" dirty="0">
                <a:latin typeface="Arial" panose="020B0604020202020204" pitchFamily="34" charset="0"/>
                <a:cs typeface="Arial" panose="020B0604020202020204" pitchFamily="34" charset="0"/>
              </a:rPr>
              <a:t>Its 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b="1" noProof="0" dirty="0">
                <a:latin typeface="Arial" panose="020B0604020202020204" pitchFamily="34" charset="0"/>
                <a:cs typeface="Arial" panose="020B0604020202020204" pitchFamily="34" charset="0"/>
              </a:rPr>
              <a:t>lur</a:t>
            </a:r>
            <a:r>
              <a:rPr lang="en-US" noProof="0" dirty="0">
                <a:latin typeface="Arial" panose="020B0604020202020204" pitchFamily="34" charset="0"/>
                <a:cs typeface="Arial" panose="020B0604020202020204" pitchFamily="34" charset="0"/>
              </a:rPr>
              <a:t> is thus 3.</a:t>
            </a:r>
          </a:p>
          <a:p>
            <a:endParaRPr lang="en-US" noProof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181986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6CC858-5BA7-5432-ACEC-E4C1E3F7A4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189C57D-D832-A8F8-C2C8-A59A806B1C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/>
              <a:t>Interpreting the reverse map : </a:t>
            </a:r>
            <a:r>
              <a:rPr lang="en-US" noProof="0" dirty="0" err="1"/>
              <a:t>Equiv</a:t>
            </a:r>
            <a:endParaRPr lang="en-US" noProof="0" dirty="0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942A656F-27E3-6EB8-324F-FE6CBEC8D9DB}"/>
              </a:ext>
            </a:extLst>
          </p:cNvPr>
          <p:cNvSpPr txBox="1"/>
          <p:nvPr/>
        </p:nvSpPr>
        <p:spPr>
          <a:xfrm>
            <a:off x="640079" y="1325367"/>
            <a:ext cx="10538204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noProof="0" dirty="0">
                <a:latin typeface="Arial" panose="020B0604020202020204" pitchFamily="34" charset="0"/>
                <a:cs typeface="Arial" panose="020B0604020202020204" pitchFamily="34" charset="0"/>
              </a:rPr>
              <a:t>If a NUVA code matches exactly one or several CVX codes, </a:t>
            </a:r>
            <a:r>
              <a:rPr lang="en-US" b="1" noProof="0" dirty="0" err="1">
                <a:latin typeface="Arial" panose="020B0604020202020204" pitchFamily="34" charset="0"/>
                <a:cs typeface="Arial" panose="020B0604020202020204" pitchFamily="34" charset="0"/>
              </a:rPr>
              <a:t>Equiv</a:t>
            </a:r>
            <a:r>
              <a:rPr lang="en-US" b="1" noProof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noProof="0" dirty="0">
                <a:latin typeface="Arial" panose="020B0604020202020204" pitchFamily="34" charset="0"/>
                <a:cs typeface="Arial" panose="020B0604020202020204" pitchFamily="34" charset="0"/>
              </a:rPr>
              <a:t>is the number of these codes.</a:t>
            </a:r>
          </a:p>
          <a:p>
            <a:r>
              <a:rPr lang="en-US" noProof="0" dirty="0">
                <a:latin typeface="Arial" panose="020B0604020202020204" pitchFamily="34" charset="0"/>
                <a:cs typeface="Arial" panose="020B0604020202020204" pitchFamily="34" charset="0"/>
              </a:rPr>
              <a:t>This can happen: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noProof="0" dirty="0">
                <a:latin typeface="Arial" panose="020B0604020202020204" pitchFamily="34" charset="0"/>
                <a:cs typeface="Arial" panose="020B0604020202020204" pitchFamily="34" charset="0"/>
              </a:rPr>
              <a:t>With deprecated codes, that may still exist in historical records.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noProof="0" dirty="0">
                <a:latin typeface="Arial" panose="020B0604020202020204" pitchFamily="34" charset="0"/>
                <a:cs typeface="Arial" panose="020B0604020202020204" pitchFamily="34" charset="0"/>
              </a:rPr>
              <a:t>With codes that differentiates by a characteristic not relevant for NUVA.</a:t>
            </a:r>
          </a:p>
          <a:p>
            <a:endParaRPr lang="en-US" noProof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noProof="0" dirty="0">
                <a:latin typeface="Arial" panose="020B0604020202020204" pitchFamily="34" charset="0"/>
                <a:cs typeface="Arial" panose="020B0604020202020204" pitchFamily="34" charset="0"/>
              </a:rPr>
              <a:t>Example: NUVA VAC0111 – Yellow fever vaccine, unspecified matches (knowing that only live vaccines exist) 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noProof="0" dirty="0">
                <a:latin typeface="Arial" panose="020B0604020202020204" pitchFamily="34" charset="0"/>
                <a:cs typeface="Arial" panose="020B0604020202020204" pitchFamily="34" charset="0"/>
              </a:rPr>
              <a:t>CVX-37 – Yellow fever live vaccine, available in the US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noProof="0" dirty="0">
                <a:latin typeface="Arial" panose="020B0604020202020204" pitchFamily="34" charset="0"/>
                <a:cs typeface="Arial" panose="020B0604020202020204" pitchFamily="34" charset="0"/>
              </a:rPr>
              <a:t>CVX-183 – Yellow fever live vaccine, not available in the US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noProof="0" dirty="0">
                <a:latin typeface="Arial" panose="020B0604020202020204" pitchFamily="34" charset="0"/>
                <a:cs typeface="Arial" panose="020B0604020202020204" pitchFamily="34" charset="0"/>
              </a:rPr>
              <a:t>CVX-184 – Yellow fever vaccine, unspecified formulation, deprecated</a:t>
            </a:r>
          </a:p>
        </p:txBody>
      </p:sp>
    </p:spTree>
    <p:extLst>
      <p:ext uri="{BB962C8B-B14F-4D97-AF65-F5344CB8AC3E}">
        <p14:creationId xmlns:p14="http://schemas.microsoft.com/office/powerpoint/2010/main" val="266396872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D0E1398-AE90-80CB-357B-79A44DE9CB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/>
              <a:t>Using the maps to convert across code systems</a:t>
            </a:r>
          </a:p>
        </p:txBody>
      </p:sp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1BB2514D-74AB-7DA3-3879-1A50342742C8}"/>
              </a:ext>
            </a:extLst>
          </p:cNvPr>
          <p:cNvGraphicFramePr/>
          <p:nvPr/>
        </p:nvGraphicFramePr>
        <p:xfrm>
          <a:off x="565079" y="1160979"/>
          <a:ext cx="6471578" cy="415542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DD181E71-F028-E1F3-05E5-BDE30714D8E5}"/>
              </a:ext>
            </a:extLst>
          </p:cNvPr>
          <p:cNvSpPr txBox="1"/>
          <p:nvPr/>
        </p:nvSpPr>
        <p:spPr>
          <a:xfrm>
            <a:off x="8082316" y="1571945"/>
            <a:ext cx="3448692" cy="3139321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In SNOMED-CT</a:t>
            </a:r>
            <a:endParaRPr lang="en-GB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836385002</a:t>
            </a:r>
            <a:b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Vaccine product containing Yellow fever virus antigen</a:t>
            </a:r>
          </a:p>
          <a:p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871717007</a:t>
            </a:r>
            <a:b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Vaccine product containing only Yellow fever virus antigen </a:t>
            </a:r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1121000221106</a:t>
            </a:r>
            <a:b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Vaccine product containing only live attenuated Yellow fever virus antigen</a:t>
            </a:r>
          </a:p>
        </p:txBody>
      </p:sp>
    </p:spTree>
    <p:extLst>
      <p:ext uri="{BB962C8B-B14F-4D97-AF65-F5344CB8AC3E}">
        <p14:creationId xmlns:p14="http://schemas.microsoft.com/office/powerpoint/2010/main" val="388898969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A65FD9-A838-E6FF-A79C-E41CA3A3BC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Thank You!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F34E69-07D5-1AA5-6DA1-7614415D12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079" y="1736823"/>
            <a:ext cx="7810501" cy="3566160"/>
          </a:xfrm>
        </p:spPr>
        <p:txBody>
          <a:bodyPr/>
          <a:lstStyle/>
          <a:p>
            <a:r>
              <a:rPr lang="en-US" dirty="0"/>
              <a:t>The work you are doing is so important. </a:t>
            </a:r>
          </a:p>
          <a:p>
            <a:r>
              <a:rPr lang="en-US" dirty="0"/>
              <a:t>Thank you for taking time to help move this project forward. </a:t>
            </a:r>
          </a:p>
          <a:p>
            <a:r>
              <a:rPr lang="en-US" dirty="0"/>
              <a:t>Next Meeting</a:t>
            </a:r>
          </a:p>
          <a:p>
            <a:pPr lvl="1"/>
            <a:r>
              <a:rPr lang="en-US" dirty="0"/>
              <a:t>14 January 2026</a:t>
            </a:r>
          </a:p>
          <a:p>
            <a:pPr lvl="1"/>
            <a:r>
              <a:rPr lang="en-US" dirty="0"/>
              <a:t>Topic:</a:t>
            </a:r>
          </a:p>
          <a:p>
            <a:pPr lvl="2"/>
            <a:r>
              <a:rPr lang="en-US" dirty="0"/>
              <a:t>Supporting Meningococcal B vaccinations</a:t>
            </a:r>
          </a:p>
        </p:txBody>
      </p:sp>
    </p:spTree>
    <p:extLst>
      <p:ext uri="{BB962C8B-B14F-4D97-AF65-F5344CB8AC3E}">
        <p14:creationId xmlns:p14="http://schemas.microsoft.com/office/powerpoint/2010/main" val="42748631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D6097E-1626-1365-5C6D-F40280045E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Agenda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46038D-9D12-AA25-B4B0-D8940B343D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079" y="1736822"/>
            <a:ext cx="6042661" cy="4222017"/>
          </a:xfrm>
        </p:spPr>
        <p:txBody>
          <a:bodyPr/>
          <a:lstStyle/>
          <a:p>
            <a:r>
              <a:rPr lang="en-US" dirty="0"/>
              <a:t>Updates and Events</a:t>
            </a:r>
          </a:p>
          <a:p>
            <a:r>
              <a:rPr lang="en-US" dirty="0"/>
              <a:t>Vaccination Information Sheets</a:t>
            </a:r>
          </a:p>
          <a:p>
            <a:r>
              <a:rPr lang="en-US" dirty="0"/>
              <a:t>Country Interview Process</a:t>
            </a:r>
          </a:p>
          <a:p>
            <a:r>
              <a:rPr lang="en-US" dirty="0"/>
              <a:t>Publications and Mappings</a:t>
            </a:r>
          </a:p>
          <a:p>
            <a:r>
              <a:rPr lang="en-US" dirty="0"/>
              <a:t>Next Steps, Wrap Up</a:t>
            </a:r>
          </a:p>
        </p:txBody>
      </p:sp>
      <p:pic>
        <p:nvPicPr>
          <p:cNvPr id="5" name="Picture 4" descr="Conference room table">
            <a:extLst>
              <a:ext uri="{FF2B5EF4-FFF2-40B4-BE49-F238E27FC236}">
                <a16:creationId xmlns:a16="http://schemas.microsoft.com/office/drawing/2014/main" id="{615FDC4D-5C19-AABD-5F64-8DC944F4373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455"/>
          <a:stretch>
            <a:fillRect/>
          </a:stretch>
        </p:blipFill>
        <p:spPr>
          <a:xfrm>
            <a:off x="7383780" y="0"/>
            <a:ext cx="480822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35266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F58288-AE80-FF17-9845-2777A9F9EF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Upcoming Interoperability Meetings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489C27-1892-8396-2469-694FA16E729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13-15 January – HL7 FHIR Connectathon Virtual</a:t>
            </a:r>
          </a:p>
          <a:p>
            <a:r>
              <a:rPr lang="en-US" dirty="0"/>
              <a:t>26-30 January – Working Group Meeting Virtual</a:t>
            </a:r>
          </a:p>
          <a:p>
            <a:r>
              <a:rPr lang="en-US" dirty="0"/>
              <a:t>March – IHE-Europe Connectathon – Brussels</a:t>
            </a:r>
          </a:p>
          <a:p>
            <a:r>
              <a:rPr lang="en-US" dirty="0"/>
              <a:t>9-12 March - HIMSS – IHE showcase – Las Vegas </a:t>
            </a:r>
          </a:p>
          <a:p>
            <a:r>
              <a:rPr lang="en-US" dirty="0"/>
              <a:t>16-22 May – HL7 Connectathon and Working Group Meeting – SS Rotterdam Netherlands</a:t>
            </a:r>
          </a:p>
          <a:p>
            <a:r>
              <a:rPr lang="en-US" dirty="0"/>
              <a:t>15-18 June – FHIR </a:t>
            </a:r>
            <a:r>
              <a:rPr lang="en-US" dirty="0" err="1"/>
              <a:t>DevDays</a:t>
            </a:r>
            <a:r>
              <a:rPr lang="en-US" dirty="0"/>
              <a:t> – </a:t>
            </a:r>
            <a:r>
              <a:rPr lang="en-US" dirty="0" err="1"/>
              <a:t>Minneappolis</a:t>
            </a:r>
            <a:r>
              <a:rPr lang="en-US" dirty="0"/>
              <a:t> Minnesota</a:t>
            </a:r>
          </a:p>
          <a:p>
            <a:r>
              <a:rPr lang="en-US" dirty="0"/>
              <a:t>19-25 September – Working Group Meeting and HL7 FHIR Connectathon – Rockville Maryland</a:t>
            </a:r>
          </a:p>
        </p:txBody>
      </p:sp>
    </p:spTree>
    <p:extLst>
      <p:ext uri="{BB962C8B-B14F-4D97-AF65-F5344CB8AC3E}">
        <p14:creationId xmlns:p14="http://schemas.microsoft.com/office/powerpoint/2010/main" val="2161616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D505B6-00ED-30BC-178B-7E08D4D4DD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Immunization Focus Group (IFG)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E524E7-0EBB-4FCA-9265-5BEDC08BF2C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International standards for immunizations</a:t>
            </a:r>
          </a:p>
          <a:p>
            <a:pPr lvl="1"/>
            <a:r>
              <a:rPr lang="en-US" dirty="0"/>
              <a:t>Fast Healthcare Interoperability Resources (FHIR)</a:t>
            </a:r>
          </a:p>
          <a:p>
            <a:r>
              <a:rPr lang="en-US" dirty="0"/>
              <a:t>Organized under the Public Health Work Group</a:t>
            </a:r>
          </a:p>
          <a:p>
            <a:pPr lvl="1"/>
            <a:r>
              <a:rPr lang="en-US" dirty="0"/>
              <a:t>Meeting every two weeks</a:t>
            </a:r>
          </a:p>
          <a:p>
            <a:pPr lvl="1"/>
            <a:r>
              <a:rPr lang="en-US" dirty="0"/>
              <a:t>Next meeting: Friday, December 19 at 11am US ET / 5pm Paris/Berlin time</a:t>
            </a:r>
          </a:p>
          <a:p>
            <a:r>
              <a:rPr lang="en-US" dirty="0"/>
              <a:t>Current topics</a:t>
            </a:r>
          </a:p>
          <a:p>
            <a:pPr lvl="1"/>
            <a:r>
              <a:rPr lang="en-US" dirty="0"/>
              <a:t>Immunization Decision Support + Health, Age, Lifestyle, Occupation (</a:t>
            </a:r>
            <a:r>
              <a:rPr lang="en-US" dirty="0" err="1"/>
              <a:t>ImmDS</a:t>
            </a:r>
            <a:r>
              <a:rPr lang="en-US" dirty="0"/>
              <a:t> + HALO)</a:t>
            </a:r>
          </a:p>
          <a:p>
            <a:pPr lvl="1"/>
            <a:r>
              <a:rPr lang="en-US" dirty="0"/>
              <a:t>Future standards for Immunizations</a:t>
            </a:r>
          </a:p>
        </p:txBody>
      </p:sp>
    </p:spTree>
    <p:extLst>
      <p:ext uri="{BB962C8B-B14F-4D97-AF65-F5344CB8AC3E}">
        <p14:creationId xmlns:p14="http://schemas.microsoft.com/office/powerpoint/2010/main" val="29971178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FC4AEA-D38F-4B42-F16B-B6277879D1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74DCC51F-A854-C0CD-BF40-BCF12842B63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noProof="0" dirty="0"/>
              <a:t>Vaccination Information Sheets</a:t>
            </a:r>
          </a:p>
        </p:txBody>
      </p:sp>
      <p:sp>
        <p:nvSpPr>
          <p:cNvPr id="4" name="Sous-titre 3">
            <a:extLst>
              <a:ext uri="{FF2B5EF4-FFF2-40B4-BE49-F238E27FC236}">
                <a16:creationId xmlns:a16="http://schemas.microsoft.com/office/drawing/2014/main" id="{CB6C25D0-0A51-DAF5-3F72-FBE1CC1F18D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noProof="0" dirty="0"/>
              <a:t>IVCI workgroup </a:t>
            </a:r>
            <a:r>
              <a:rPr lang="en-US" noProof="0"/>
              <a:t>– 10 </a:t>
            </a:r>
            <a:r>
              <a:rPr lang="en-US" noProof="0" dirty="0"/>
              <a:t>DEC. 2025</a:t>
            </a:r>
          </a:p>
        </p:txBody>
      </p:sp>
    </p:spTree>
    <p:extLst>
      <p:ext uri="{BB962C8B-B14F-4D97-AF65-F5344CB8AC3E}">
        <p14:creationId xmlns:p14="http://schemas.microsoft.com/office/powerpoint/2010/main" val="18317647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FDDBC8-BF92-3C06-58BC-9135FC3C07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A8CD7A-81CC-F530-5398-D2369383953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Country Interviews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BDBA5F3-21BE-07A4-3960-D4F6305FBDA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International Vaccine Codes (IVC) Initiative</a:t>
            </a:r>
          </a:p>
        </p:txBody>
      </p:sp>
    </p:spTree>
    <p:extLst>
      <p:ext uri="{BB962C8B-B14F-4D97-AF65-F5344CB8AC3E}">
        <p14:creationId xmlns:p14="http://schemas.microsoft.com/office/powerpoint/2010/main" val="37804367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8DB37E1F-BA0B-7ABA-C09A-CF6D7AE2CC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Country Interviews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A4C64F2C-6FC1-57F2-6818-154A961411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Idea for Project</a:t>
            </a:r>
          </a:p>
          <a:p>
            <a:pPr lvl="1"/>
            <a:r>
              <a:rPr lang="en-US" dirty="0"/>
              <a:t>Bordeaux: Needs to be a repeatable process</a:t>
            </a:r>
          </a:p>
          <a:p>
            <a:pPr lvl="1"/>
            <a:r>
              <a:rPr lang="en-US" dirty="0"/>
              <a:t>Need to “clone” interview work to scale</a:t>
            </a:r>
          </a:p>
          <a:p>
            <a:r>
              <a:rPr lang="en-US" dirty="0"/>
              <a:t>The Opportunity</a:t>
            </a:r>
          </a:p>
          <a:p>
            <a:pPr lvl="1"/>
            <a:r>
              <a:rPr lang="en-US" dirty="0"/>
              <a:t>Students from University of California – Long Beach</a:t>
            </a:r>
          </a:p>
          <a:p>
            <a:pPr lvl="1"/>
            <a:r>
              <a:rPr lang="en-US" dirty="0"/>
              <a:t>Practical engine for gathering information</a:t>
            </a:r>
          </a:p>
          <a:p>
            <a:r>
              <a:rPr lang="en-US" dirty="0"/>
              <a:t>The Principle</a:t>
            </a:r>
          </a:p>
          <a:p>
            <a:pPr lvl="1"/>
            <a:r>
              <a:rPr lang="en-US" dirty="0"/>
              <a:t>A structured, lightweight documentation of public information</a:t>
            </a:r>
          </a:p>
          <a:p>
            <a:pPr lvl="1"/>
            <a:r>
              <a:rPr lang="en-US" dirty="0"/>
              <a:t>Aimed at building relationships</a:t>
            </a:r>
          </a:p>
          <a:p>
            <a:pPr lvl="1"/>
            <a:endParaRPr lang="en-US" dirty="0"/>
          </a:p>
        </p:txBody>
      </p:sp>
      <p:pic>
        <p:nvPicPr>
          <p:cNvPr id="6" name="Picture 5" descr="A group of people sitting at tables&#10;&#10;AI-generated content may be incorrect.">
            <a:extLst>
              <a:ext uri="{FF2B5EF4-FFF2-40B4-BE49-F238E27FC236}">
                <a16:creationId xmlns:a16="http://schemas.microsoft.com/office/drawing/2014/main" id="{514C93AA-4B93-9077-2CE6-04DAAD59FBB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345" r="56982" b="15204"/>
          <a:stretch>
            <a:fillRect/>
          </a:stretch>
        </p:blipFill>
        <p:spPr>
          <a:xfrm>
            <a:off x="8252870" y="365125"/>
            <a:ext cx="3355550" cy="277951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7098386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ED5EBE-8BD7-5894-1520-F94F341C5A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We Will Ask About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FBD6676-02EA-222A-48DE-BC230978D747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Health system context</a:t>
            </a:r>
          </a:p>
          <a:p>
            <a:r>
              <a:rPr lang="en-US" dirty="0"/>
              <a:t>Immunization program structure</a:t>
            </a:r>
          </a:p>
          <a:p>
            <a:r>
              <a:rPr lang="en-US" dirty="0"/>
              <a:t>Data collection workflows &amp; system architecture</a:t>
            </a:r>
          </a:p>
          <a:p>
            <a:r>
              <a:rPr lang="en-US" dirty="0"/>
              <a:t>Vaccine coding systems and mapping practices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4B30E6EB-4165-86C1-570A-BC2AEF5EC7C6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en-US" dirty="0"/>
              <a:t>Standards and interoperability (HL7, FHIR, IPS, NUVA, national APIs)</a:t>
            </a:r>
          </a:p>
          <a:p>
            <a:r>
              <a:rPr lang="en-US" dirty="0"/>
              <a:t>Aspirations, challenges, constraints</a:t>
            </a:r>
          </a:p>
          <a:p>
            <a:r>
              <a:rPr lang="en-US" dirty="0"/>
              <a:t>Community-building questions (who else to talk to, willingness to join meetings, review drafts, etc.)</a:t>
            </a:r>
          </a:p>
          <a:p>
            <a:endParaRPr lang="en-US" dirty="0"/>
          </a:p>
        </p:txBody>
      </p:sp>
      <p:pic>
        <p:nvPicPr>
          <p:cNvPr id="7" name="Graphic 6" descr="Badge Question Mark with solid fill">
            <a:extLst>
              <a:ext uri="{FF2B5EF4-FFF2-40B4-BE49-F238E27FC236}">
                <a16:creationId xmlns:a16="http://schemas.microsoft.com/office/drawing/2014/main" id="{47F1690B-C18D-4B66-183D-94BECFD7B25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48261" y="183198"/>
            <a:ext cx="1689415" cy="16894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7630423"/>
      </p:ext>
    </p:extLst>
  </p:cSld>
  <p:clrMapOvr>
    <a:masterClrMapping/>
  </p:clrMapOvr>
</p:sld>
</file>

<file path=ppt/theme/theme1.xml><?xml version="1.0" encoding="utf-8"?>
<a:theme xmlns:a="http://schemas.openxmlformats.org/drawingml/2006/main" name="DashVTI">
  <a:themeElements>
    <a:clrScheme name="Custom 6">
      <a:dk1>
        <a:sysClr val="windowText" lastClr="000000"/>
      </a:dk1>
      <a:lt1>
        <a:sysClr val="window" lastClr="FFFFFF"/>
      </a:lt1>
      <a:dk2>
        <a:srgbClr val="0D1C3B"/>
      </a:dk2>
      <a:lt2>
        <a:srgbClr val="F5F2F9"/>
      </a:lt2>
      <a:accent1>
        <a:srgbClr val="1973EB"/>
      </a:accent1>
      <a:accent2>
        <a:srgbClr val="25C8A2"/>
      </a:accent2>
      <a:accent3>
        <a:srgbClr val="BF8ED1"/>
      </a:accent3>
      <a:accent4>
        <a:srgbClr val="FE733C"/>
      </a:accent4>
      <a:accent5>
        <a:srgbClr val="FE5A5A"/>
      </a:accent5>
      <a:accent6>
        <a:srgbClr val="1AC16E"/>
      </a:accent6>
      <a:hlink>
        <a:srgbClr val="1AC16E"/>
      </a:hlink>
      <a:folHlink>
        <a:srgbClr val="00B0F0"/>
      </a:folHlink>
    </a:clrScheme>
    <a:fontScheme name="grandview display">
      <a:majorFont>
        <a:latin typeface="Grandview Display"/>
        <a:ea typeface=""/>
        <a:cs typeface=""/>
      </a:majorFont>
      <a:minorFont>
        <a:latin typeface="Grandview Display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ésentation5" id="{679E763D-5218-C44E-8FDD-39C595A96E21}" vid="{CC479144-96A4-1E40-948C-52C9C1CC443D}"/>
    </a:ext>
  </a:extLst>
</a:theme>
</file>

<file path=ppt/theme/theme2.xml><?xml version="1.0" encoding="utf-8"?>
<a:theme xmlns:a="http://schemas.openxmlformats.org/drawingml/2006/main" name="Green">
  <a:themeElements>
    <a:clrScheme name="AIRA Color Palette 1">
      <a:dk1>
        <a:sysClr val="windowText" lastClr="000000"/>
      </a:dk1>
      <a:lt1>
        <a:sysClr val="window" lastClr="FFFFFF"/>
      </a:lt1>
      <a:dk2>
        <a:srgbClr val="1C3C50"/>
      </a:dk2>
      <a:lt2>
        <a:srgbClr val="CCCCCB"/>
      </a:lt2>
      <a:accent1>
        <a:srgbClr val="629F44"/>
      </a:accent1>
      <a:accent2>
        <a:srgbClr val="1C3C50"/>
      </a:accent2>
      <a:accent3>
        <a:srgbClr val="8098A4"/>
      </a:accent3>
      <a:accent4>
        <a:srgbClr val="C9E2CA"/>
      </a:accent4>
      <a:accent5>
        <a:srgbClr val="ECBC0A"/>
      </a:accent5>
      <a:accent6>
        <a:srgbClr val="CCCCCB"/>
      </a:accent6>
      <a:hlink>
        <a:srgbClr val="1C3C50"/>
      </a:hlink>
      <a:folHlink>
        <a:srgbClr val="6F6E70"/>
      </a:folHlink>
    </a:clrScheme>
    <a:fontScheme name="AIRA Main">
      <a:majorFont>
        <a:latin typeface="Open Sans Light"/>
        <a:ea typeface=""/>
        <a:cs typeface=""/>
      </a:majorFont>
      <a:minorFont>
        <a:latin typeface="Ope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Template IVC</Template>
  <TotalTime>2237</TotalTime>
  <Words>1589</Words>
  <Application>Microsoft Office PowerPoint</Application>
  <PresentationFormat>Widescreen</PresentationFormat>
  <Paragraphs>379</Paragraphs>
  <Slides>24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24</vt:i4>
      </vt:variant>
    </vt:vector>
  </HeadingPairs>
  <TitlesOfParts>
    <vt:vector size="32" baseType="lpstr">
      <vt:lpstr>Aptos</vt:lpstr>
      <vt:lpstr>Arial</vt:lpstr>
      <vt:lpstr>Grandview Display</vt:lpstr>
      <vt:lpstr>Open Sans</vt:lpstr>
      <vt:lpstr>Open Sans Light</vt:lpstr>
      <vt:lpstr>Roboto</vt:lpstr>
      <vt:lpstr>DashVTI</vt:lpstr>
      <vt:lpstr>Green</vt:lpstr>
      <vt:lpstr>International Vaccine Codes (IVC) Initiative</vt:lpstr>
      <vt:lpstr>Welcome and Introductions</vt:lpstr>
      <vt:lpstr>Agenda</vt:lpstr>
      <vt:lpstr>Upcoming Interoperability Meetings</vt:lpstr>
      <vt:lpstr>Immunization Focus Group (IFG)</vt:lpstr>
      <vt:lpstr>Vaccination Information Sheets</vt:lpstr>
      <vt:lpstr>Country Interviews</vt:lpstr>
      <vt:lpstr>Country Interviews</vt:lpstr>
      <vt:lpstr>What We Will Ask About</vt:lpstr>
      <vt:lpstr>Who We Will Interview</vt:lpstr>
      <vt:lpstr>How the Process Works</vt:lpstr>
      <vt:lpstr>What We Will Produce</vt:lpstr>
      <vt:lpstr>How We Will Scale</vt:lpstr>
      <vt:lpstr>Questions for You</vt:lpstr>
      <vt:lpstr>NUVA releases Alignment files</vt:lpstr>
      <vt:lpstr>Improving NUVA delivery</vt:lpstr>
      <vt:lpstr>Generated maps</vt:lpstr>
      <vt:lpstr>Direct map: CVX2nuva.CSV</vt:lpstr>
      <vt:lpstr>Reverse map: nuva2CVX.csv</vt:lpstr>
      <vt:lpstr>Interpreting the reverse map : Best</vt:lpstr>
      <vt:lpstr>Interpreting the reverse map : Blur</vt:lpstr>
      <vt:lpstr>Interpreting the reverse map : Equiv</vt:lpstr>
      <vt:lpstr>Using the maps to convert across code systems</vt:lpstr>
      <vt:lpstr>Thank You!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Nathan Bunker</dc:creator>
  <cp:lastModifiedBy>Nathan Bunker</cp:lastModifiedBy>
  <cp:revision>43</cp:revision>
  <dcterms:created xsi:type="dcterms:W3CDTF">2025-05-02T13:42:20Z</dcterms:created>
  <dcterms:modified xsi:type="dcterms:W3CDTF">2025-12-10T15:57:07Z</dcterms:modified>
</cp:coreProperties>
</file>