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</p:sldMasterIdLst>
  <p:notesMasterIdLst>
    <p:notesMasterId r:id="rId27"/>
  </p:notesMasterIdLst>
  <p:handoutMasterIdLst>
    <p:handoutMasterId r:id="rId28"/>
  </p:handoutMasterIdLst>
  <p:sldIdLst>
    <p:sldId id="256" r:id="rId3"/>
    <p:sldId id="3461" r:id="rId4"/>
    <p:sldId id="3462" r:id="rId5"/>
    <p:sldId id="3481" r:id="rId6"/>
    <p:sldId id="3488" r:id="rId7"/>
    <p:sldId id="2145707214" r:id="rId8"/>
    <p:sldId id="2145707205" r:id="rId9"/>
    <p:sldId id="2145707206" r:id="rId10"/>
    <p:sldId id="2145707207" r:id="rId11"/>
    <p:sldId id="2145707208" r:id="rId12"/>
    <p:sldId id="2145707209" r:id="rId13"/>
    <p:sldId id="2145707211" r:id="rId14"/>
    <p:sldId id="2145707212" r:id="rId15"/>
    <p:sldId id="2145707213" r:id="rId16"/>
    <p:sldId id="263" r:id="rId17"/>
    <p:sldId id="290" r:id="rId18"/>
    <p:sldId id="3489" r:id="rId19"/>
    <p:sldId id="3463" r:id="rId20"/>
    <p:sldId id="3464" r:id="rId21"/>
    <p:sldId id="3465" r:id="rId22"/>
    <p:sldId id="3466" r:id="rId23"/>
    <p:sldId id="3467" r:id="rId24"/>
    <p:sldId id="3468" r:id="rId25"/>
    <p:sldId id="35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EC916-17D3-A56F-09F2-A83B0C1DE6C9}" name="Nathan Bunker" initials="NB" userId="S::nbunker@immregistries.org::3a818436-2ac6-41ce-ab68-359f70705be3" providerId="AD"/>
  <p188:author id="{BA70ED78-5BE3-0EAD-8BBE-A5D4B0A8FD85}" name="Arias, Alejandra" initials="AA" userId="S::Alejandra.Arias@ct.gov::117c8a20-8a0f-436d-adf4-3303ac9021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B452"/>
    <a:srgbClr val="02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58"/>
  </p:normalViewPr>
  <p:slideViewPr>
    <p:cSldViewPr snapToGrid="0">
      <p:cViewPr varScale="1">
        <p:scale>
          <a:sx n="88" d="100"/>
          <a:sy n="88" d="100"/>
        </p:scale>
        <p:origin x="114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888E9-67D7-4DAB-AA51-C264140D85A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E37A82-6B69-4C06-85A7-DEB5F669711B}">
      <dgm:prSet phldrT="[Texte]" phldr="0" custT="1"/>
      <dgm:spPr/>
      <dgm:t>
        <a:bodyPr/>
        <a:lstStyle/>
        <a:p>
          <a:r>
            <a:rPr lang="en-US" sz="2400" b="0" noProof="0" dirty="0">
              <a:latin typeface="Arial" panose="020B0604020202020204" pitchFamily="34" charset="0"/>
              <a:cs typeface="Arial" panose="020B0604020202020204" pitchFamily="34" charset="0"/>
            </a:rPr>
            <a:t>CVX-37</a:t>
          </a:r>
          <a:endParaRPr lang="en-US" sz="20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1F78B-8B49-4872-BBED-99229545D9D8}" type="parTrans" cxnId="{607D3BEC-DB2D-4BE9-84D9-6F59CA24450F}">
      <dgm:prSet/>
      <dgm:spPr/>
      <dgm:t>
        <a:bodyPr/>
        <a:lstStyle/>
        <a:p>
          <a:endParaRPr lang="en-GB"/>
        </a:p>
      </dgm:t>
    </dgm:pt>
    <dgm:pt modelId="{A0EBF082-55DF-4137-A78E-326EACCC98DD}" type="sibTrans" cxnId="{607D3BEC-DB2D-4BE9-84D9-6F59CA24450F}">
      <dgm:prSet/>
      <dgm:spPr/>
      <dgm:t>
        <a:bodyPr/>
        <a:lstStyle/>
        <a:p>
          <a:endParaRPr lang="en-GB"/>
        </a:p>
      </dgm:t>
    </dgm:pt>
    <dgm:pt modelId="{4180B575-F2E5-4395-81BF-8B809F82CF06}">
      <dgm:prSet phldrT="[Texte]" phldr="0" custT="1"/>
      <dgm:spPr/>
      <dgm:t>
        <a:bodyPr/>
        <a:lstStyle/>
        <a:p>
          <a:r>
            <a:rPr lang="en-US" sz="2000" noProof="0" dirty="0">
              <a:latin typeface="Arial" panose="020B0604020202020204" pitchFamily="34" charset="0"/>
              <a:cs typeface="Arial" panose="020B0604020202020204" pitchFamily="34" charset="0"/>
            </a:rPr>
            <a:t>CVX2nuva</a:t>
          </a:r>
          <a:endParaRPr lang="en-US" sz="3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3E881-FDD2-48F8-B1C2-86BEB0C38661}" type="parTrans" cxnId="{1DD660EE-708B-48A2-A885-251C9FC8BB95}">
      <dgm:prSet/>
      <dgm:spPr/>
      <dgm:t>
        <a:bodyPr/>
        <a:lstStyle/>
        <a:p>
          <a:endParaRPr lang="en-GB"/>
        </a:p>
      </dgm:t>
    </dgm:pt>
    <dgm:pt modelId="{1CB501A4-8032-47E3-BCC9-9FFAF0EA0983}" type="sibTrans" cxnId="{1DD660EE-708B-48A2-A885-251C9FC8BB95}">
      <dgm:prSet/>
      <dgm:spPr/>
      <dgm:t>
        <a:bodyPr/>
        <a:lstStyle/>
        <a:p>
          <a:endParaRPr lang="en-GB"/>
        </a:p>
      </dgm:t>
    </dgm:pt>
    <dgm:pt modelId="{7234A8DF-9194-4FD5-81AE-49517FD70E8A}">
      <dgm:prSet phldrT="[Texte]" phldr="0" custT="1"/>
      <dgm:spPr/>
      <dgm:t>
        <a:bodyPr/>
        <a:lstStyle/>
        <a:p>
          <a:r>
            <a:rPr lang="en-US" sz="2400" noProof="0" dirty="0">
              <a:latin typeface="Arial" panose="020B0604020202020204" pitchFamily="34" charset="0"/>
              <a:cs typeface="Arial" panose="020B0604020202020204" pitchFamily="34" charset="0"/>
            </a:rPr>
            <a:t>VAC0111</a:t>
          </a:r>
        </a:p>
      </dgm:t>
    </dgm:pt>
    <dgm:pt modelId="{825A141A-4FF4-48C8-A2BD-61312099CC0B}" type="parTrans" cxnId="{488AB9D1-6128-4C59-98A8-CDB51D593682}">
      <dgm:prSet/>
      <dgm:spPr/>
      <dgm:t>
        <a:bodyPr/>
        <a:lstStyle/>
        <a:p>
          <a:endParaRPr lang="en-GB"/>
        </a:p>
      </dgm:t>
    </dgm:pt>
    <dgm:pt modelId="{84B3E9CE-B611-43E4-A23D-D72E1CB7F0B1}" type="sibTrans" cxnId="{488AB9D1-6128-4C59-98A8-CDB51D593682}">
      <dgm:prSet/>
      <dgm:spPr/>
      <dgm:t>
        <a:bodyPr/>
        <a:lstStyle/>
        <a:p>
          <a:endParaRPr lang="en-GB"/>
        </a:p>
      </dgm:t>
    </dgm:pt>
    <dgm:pt modelId="{AA74652C-99E4-47B1-80FA-A97C8B665ACA}">
      <dgm:prSet phldrT="[Texte]" phldr="0" custT="1"/>
      <dgm:spPr/>
      <dgm:t>
        <a:bodyPr/>
        <a:lstStyle/>
        <a:p>
          <a:r>
            <a:rPr lang="en-US" sz="2000" noProof="0" dirty="0">
              <a:latin typeface="Arial" panose="020B0604020202020204" pitchFamily="34" charset="0"/>
              <a:cs typeface="Arial" panose="020B0604020202020204" pitchFamily="34" charset="0"/>
            </a:rPr>
            <a:t>nuva2SNOMED-CT</a:t>
          </a:r>
          <a:endParaRPr lang="en-US" sz="3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CA32A-55CA-4087-8217-57960022A512}" type="parTrans" cxnId="{F9109A5A-BCC3-4C8E-AAA4-74E06A55FD78}">
      <dgm:prSet/>
      <dgm:spPr/>
      <dgm:t>
        <a:bodyPr/>
        <a:lstStyle/>
        <a:p>
          <a:endParaRPr lang="en-GB"/>
        </a:p>
      </dgm:t>
    </dgm:pt>
    <dgm:pt modelId="{79535313-21C7-40A5-BBCF-2B243CE96677}" type="sibTrans" cxnId="{F9109A5A-BCC3-4C8E-AAA4-74E06A55FD78}">
      <dgm:prSet/>
      <dgm:spPr/>
      <dgm:t>
        <a:bodyPr/>
        <a:lstStyle/>
        <a:p>
          <a:endParaRPr lang="en-GB"/>
        </a:p>
      </dgm:t>
    </dgm:pt>
    <dgm:pt modelId="{025AF493-105D-4D8A-9CB7-502A14E9C0A6}">
      <dgm:prSet phldrT="[Texte]" phldr="0" custT="1"/>
      <dgm:spPr/>
      <dgm:t>
        <a:bodyPr/>
        <a:lstStyle/>
        <a:p>
          <a:r>
            <a:rPr lang="en-US" sz="2400" noProof="0" dirty="0">
              <a:latin typeface="Arial" panose="020B0604020202020204" pitchFamily="34" charset="0"/>
              <a:cs typeface="Arial" panose="020B0604020202020204" pitchFamily="34" charset="0"/>
            </a:rPr>
            <a:t>SNOMED-CT-836385002</a:t>
          </a:r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FD7AF-D737-465F-81A6-8B31C50EC7E6}" type="parTrans" cxnId="{6A319F04-29A4-492D-8DCF-1EB9A398B499}">
      <dgm:prSet/>
      <dgm:spPr/>
      <dgm:t>
        <a:bodyPr/>
        <a:lstStyle/>
        <a:p>
          <a:endParaRPr lang="en-GB"/>
        </a:p>
      </dgm:t>
    </dgm:pt>
    <dgm:pt modelId="{FC996A13-F69C-4CE1-A9F9-A4B05E6AA965}" type="sibTrans" cxnId="{6A319F04-29A4-492D-8DCF-1EB9A398B499}">
      <dgm:prSet/>
      <dgm:spPr/>
      <dgm:t>
        <a:bodyPr/>
        <a:lstStyle/>
        <a:p>
          <a:endParaRPr lang="en-GB"/>
        </a:p>
      </dgm:t>
    </dgm:pt>
    <dgm:pt modelId="{1758AB6D-7E30-4DD4-93B8-7D2F246D8958}">
      <dgm:prSet phldrT="[Texte]" phldr="0" custT="1"/>
      <dgm:spPr/>
      <dgm:t>
        <a:bodyPr/>
        <a:lstStyle/>
        <a:p>
          <a:r>
            <a:rPr lang="en-US" sz="2000" noProof="0" dirty="0">
              <a:latin typeface="Arial" panose="020B0604020202020204" pitchFamily="34" charset="0"/>
              <a:cs typeface="Arial" panose="020B0604020202020204" pitchFamily="34" charset="0"/>
            </a:rPr>
            <a:t>Or 2 other Best options for VAC0111</a:t>
          </a:r>
          <a:endParaRPr lang="en-US" sz="3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61275-9D2A-4185-A286-2CE11E5B4C33}" type="sibTrans" cxnId="{5496C50F-F1B4-4C71-A2BD-45195C277E03}">
      <dgm:prSet/>
      <dgm:spPr/>
      <dgm:t>
        <a:bodyPr/>
        <a:lstStyle/>
        <a:p>
          <a:endParaRPr lang="en-GB"/>
        </a:p>
      </dgm:t>
    </dgm:pt>
    <dgm:pt modelId="{45E44A26-AA86-41DE-91DF-30C32816906F}" type="parTrans" cxnId="{5496C50F-F1B4-4C71-A2BD-45195C277E03}">
      <dgm:prSet/>
      <dgm:spPr/>
      <dgm:t>
        <a:bodyPr/>
        <a:lstStyle/>
        <a:p>
          <a:endParaRPr lang="en-GB"/>
        </a:p>
      </dgm:t>
    </dgm:pt>
    <dgm:pt modelId="{CF0715BF-D674-494D-85F8-22E1520075D3}" type="pres">
      <dgm:prSet presAssocID="{DD2888E9-67D7-4DAB-AA51-C264140D85A6}" presName="Name0" presStyleCnt="0">
        <dgm:presLayoutVars>
          <dgm:dir/>
          <dgm:animLvl val="lvl"/>
          <dgm:resizeHandles val="exact"/>
        </dgm:presLayoutVars>
      </dgm:prSet>
      <dgm:spPr/>
    </dgm:pt>
    <dgm:pt modelId="{DFF65F54-B32C-4A41-B809-783B835F5878}" type="pres">
      <dgm:prSet presAssocID="{025AF493-105D-4D8A-9CB7-502A14E9C0A6}" presName="boxAndChildren" presStyleCnt="0"/>
      <dgm:spPr/>
    </dgm:pt>
    <dgm:pt modelId="{5387A373-047C-4FBF-A72D-617285706512}" type="pres">
      <dgm:prSet presAssocID="{025AF493-105D-4D8A-9CB7-502A14E9C0A6}" presName="parentTextBox" presStyleLbl="node1" presStyleIdx="0" presStyleCnt="3"/>
      <dgm:spPr/>
    </dgm:pt>
    <dgm:pt modelId="{1C8C64B1-D0EF-473D-9D74-1882DCAB7C48}" type="pres">
      <dgm:prSet presAssocID="{025AF493-105D-4D8A-9CB7-502A14E9C0A6}" presName="entireBox" presStyleLbl="node1" presStyleIdx="0" presStyleCnt="3"/>
      <dgm:spPr/>
    </dgm:pt>
    <dgm:pt modelId="{BADA4C1D-AEA9-48D6-8943-DFEF63898979}" type="pres">
      <dgm:prSet presAssocID="{025AF493-105D-4D8A-9CB7-502A14E9C0A6}" presName="descendantBox" presStyleCnt="0"/>
      <dgm:spPr/>
    </dgm:pt>
    <dgm:pt modelId="{702FE8D0-6555-4D3A-9A8A-2B3F1D7C3EE5}" type="pres">
      <dgm:prSet presAssocID="{1758AB6D-7E30-4DD4-93B8-7D2F246D8958}" presName="childTextBox" presStyleLbl="fgAccFollowNode1" presStyleIdx="0" presStyleCnt="3">
        <dgm:presLayoutVars>
          <dgm:bulletEnabled val="1"/>
        </dgm:presLayoutVars>
      </dgm:prSet>
      <dgm:spPr/>
    </dgm:pt>
    <dgm:pt modelId="{DF6BB407-6BFE-4E61-A166-0E7B283AB0EE}" type="pres">
      <dgm:prSet presAssocID="{84B3E9CE-B611-43E4-A23D-D72E1CB7F0B1}" presName="sp" presStyleCnt="0"/>
      <dgm:spPr/>
    </dgm:pt>
    <dgm:pt modelId="{FE0A3B56-6F4D-41EA-8A27-B622540BA769}" type="pres">
      <dgm:prSet presAssocID="{7234A8DF-9194-4FD5-81AE-49517FD70E8A}" presName="arrowAndChildren" presStyleCnt="0"/>
      <dgm:spPr/>
    </dgm:pt>
    <dgm:pt modelId="{FB13D2F0-961A-482B-8B7B-3D9B3A833714}" type="pres">
      <dgm:prSet presAssocID="{7234A8DF-9194-4FD5-81AE-49517FD70E8A}" presName="parentTextArrow" presStyleLbl="node1" presStyleIdx="0" presStyleCnt="3"/>
      <dgm:spPr/>
    </dgm:pt>
    <dgm:pt modelId="{EA5963BB-7417-43CA-A0B2-F9DC86935FDB}" type="pres">
      <dgm:prSet presAssocID="{7234A8DF-9194-4FD5-81AE-49517FD70E8A}" presName="arrow" presStyleLbl="node1" presStyleIdx="1" presStyleCnt="3"/>
      <dgm:spPr/>
    </dgm:pt>
    <dgm:pt modelId="{F54BA94D-8856-4420-97E4-A51D5DFDC918}" type="pres">
      <dgm:prSet presAssocID="{7234A8DF-9194-4FD5-81AE-49517FD70E8A}" presName="descendantArrow" presStyleCnt="0"/>
      <dgm:spPr/>
    </dgm:pt>
    <dgm:pt modelId="{AECEA75A-6235-4DEE-AF24-0F7A2EFA4E17}" type="pres">
      <dgm:prSet presAssocID="{AA74652C-99E4-47B1-80FA-A97C8B665ACA}" presName="childTextArrow" presStyleLbl="fgAccFollowNode1" presStyleIdx="1" presStyleCnt="3">
        <dgm:presLayoutVars>
          <dgm:bulletEnabled val="1"/>
        </dgm:presLayoutVars>
      </dgm:prSet>
      <dgm:spPr/>
    </dgm:pt>
    <dgm:pt modelId="{529A6FDE-A52B-4A83-A005-77D718E5E50C}" type="pres">
      <dgm:prSet presAssocID="{A0EBF082-55DF-4137-A78E-326EACCC98DD}" presName="sp" presStyleCnt="0"/>
      <dgm:spPr/>
    </dgm:pt>
    <dgm:pt modelId="{44CD08AF-888D-4477-9090-7C23EB7045C3}" type="pres">
      <dgm:prSet presAssocID="{81E37A82-6B69-4C06-85A7-DEB5F669711B}" presName="arrowAndChildren" presStyleCnt="0"/>
      <dgm:spPr/>
    </dgm:pt>
    <dgm:pt modelId="{10E42D41-083E-44D1-B867-A7325C7D6A4F}" type="pres">
      <dgm:prSet presAssocID="{81E37A82-6B69-4C06-85A7-DEB5F669711B}" presName="parentTextArrow" presStyleLbl="node1" presStyleIdx="1" presStyleCnt="3"/>
      <dgm:spPr/>
    </dgm:pt>
    <dgm:pt modelId="{F74BCE8C-0920-4D38-9CE0-2891BAE3A6DE}" type="pres">
      <dgm:prSet presAssocID="{81E37A82-6B69-4C06-85A7-DEB5F669711B}" presName="arrow" presStyleLbl="node1" presStyleIdx="2" presStyleCnt="3" custLinFactNeighborX="-33339" custLinFactNeighborY="604"/>
      <dgm:spPr/>
    </dgm:pt>
    <dgm:pt modelId="{6D6B7546-40E2-42BD-BF16-DAD7857B2EB5}" type="pres">
      <dgm:prSet presAssocID="{81E37A82-6B69-4C06-85A7-DEB5F669711B}" presName="descendantArrow" presStyleCnt="0"/>
      <dgm:spPr/>
    </dgm:pt>
    <dgm:pt modelId="{A7F46534-7EBC-4FD1-BDF0-CF43E45E7219}" type="pres">
      <dgm:prSet presAssocID="{4180B575-F2E5-4395-81BF-8B809F82CF06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6A319F04-29A4-492D-8DCF-1EB9A398B499}" srcId="{DD2888E9-67D7-4DAB-AA51-C264140D85A6}" destId="{025AF493-105D-4D8A-9CB7-502A14E9C0A6}" srcOrd="2" destOrd="0" parTransId="{E72FD7AF-D737-465F-81A6-8B31C50EC7E6}" sibTransId="{FC996A13-F69C-4CE1-A9F9-A4B05E6AA965}"/>
    <dgm:cxn modelId="{FF84E305-5E16-4FF2-A6B0-F3863D80B085}" type="presOf" srcId="{025AF493-105D-4D8A-9CB7-502A14E9C0A6}" destId="{5387A373-047C-4FBF-A72D-617285706512}" srcOrd="0" destOrd="0" presId="urn:microsoft.com/office/officeart/2005/8/layout/process4"/>
    <dgm:cxn modelId="{5496C50F-F1B4-4C71-A2BD-45195C277E03}" srcId="{025AF493-105D-4D8A-9CB7-502A14E9C0A6}" destId="{1758AB6D-7E30-4DD4-93B8-7D2F246D8958}" srcOrd="0" destOrd="0" parTransId="{45E44A26-AA86-41DE-91DF-30C32816906F}" sibTransId="{C9F61275-9D2A-4185-A286-2CE11E5B4C33}"/>
    <dgm:cxn modelId="{EBD3BE11-56F6-4CEC-B27F-C47A054C14C2}" type="presOf" srcId="{DD2888E9-67D7-4DAB-AA51-C264140D85A6}" destId="{CF0715BF-D674-494D-85F8-22E1520075D3}" srcOrd="0" destOrd="0" presId="urn:microsoft.com/office/officeart/2005/8/layout/process4"/>
    <dgm:cxn modelId="{D308413D-76D4-4906-B747-A0579AD50A36}" type="presOf" srcId="{81E37A82-6B69-4C06-85A7-DEB5F669711B}" destId="{10E42D41-083E-44D1-B867-A7325C7D6A4F}" srcOrd="0" destOrd="0" presId="urn:microsoft.com/office/officeart/2005/8/layout/process4"/>
    <dgm:cxn modelId="{7C46CC63-1778-4511-B060-914D6C3ADEB1}" type="presOf" srcId="{1758AB6D-7E30-4DD4-93B8-7D2F246D8958}" destId="{702FE8D0-6555-4D3A-9A8A-2B3F1D7C3EE5}" srcOrd="0" destOrd="0" presId="urn:microsoft.com/office/officeart/2005/8/layout/process4"/>
    <dgm:cxn modelId="{2E08C864-3DA8-4A06-A6D1-69B3800D20A7}" type="presOf" srcId="{7234A8DF-9194-4FD5-81AE-49517FD70E8A}" destId="{EA5963BB-7417-43CA-A0B2-F9DC86935FDB}" srcOrd="1" destOrd="0" presId="urn:microsoft.com/office/officeart/2005/8/layout/process4"/>
    <dgm:cxn modelId="{49124E48-7CC9-4F6C-8B6A-B9DFDC83CB77}" type="presOf" srcId="{AA74652C-99E4-47B1-80FA-A97C8B665ACA}" destId="{AECEA75A-6235-4DEE-AF24-0F7A2EFA4E17}" srcOrd="0" destOrd="0" presId="urn:microsoft.com/office/officeart/2005/8/layout/process4"/>
    <dgm:cxn modelId="{F9109A5A-BCC3-4C8E-AAA4-74E06A55FD78}" srcId="{7234A8DF-9194-4FD5-81AE-49517FD70E8A}" destId="{AA74652C-99E4-47B1-80FA-A97C8B665ACA}" srcOrd="0" destOrd="0" parTransId="{E95CA32A-55CA-4087-8217-57960022A512}" sibTransId="{79535313-21C7-40A5-BBCF-2B243CE96677}"/>
    <dgm:cxn modelId="{5814F487-56F2-49D4-99D8-CF6F314C5751}" type="presOf" srcId="{025AF493-105D-4D8A-9CB7-502A14E9C0A6}" destId="{1C8C64B1-D0EF-473D-9D74-1882DCAB7C48}" srcOrd="1" destOrd="0" presId="urn:microsoft.com/office/officeart/2005/8/layout/process4"/>
    <dgm:cxn modelId="{B96832A4-4E1D-4EE8-A167-29E8010BC67E}" type="presOf" srcId="{7234A8DF-9194-4FD5-81AE-49517FD70E8A}" destId="{FB13D2F0-961A-482B-8B7B-3D9B3A833714}" srcOrd="0" destOrd="0" presId="urn:microsoft.com/office/officeart/2005/8/layout/process4"/>
    <dgm:cxn modelId="{2E3858AD-24FB-4459-88EE-F78FF257358B}" type="presOf" srcId="{4180B575-F2E5-4395-81BF-8B809F82CF06}" destId="{A7F46534-7EBC-4FD1-BDF0-CF43E45E7219}" srcOrd="0" destOrd="0" presId="urn:microsoft.com/office/officeart/2005/8/layout/process4"/>
    <dgm:cxn modelId="{F5B75DB3-15FC-4A74-BDDD-BE6742EC3645}" type="presOf" srcId="{81E37A82-6B69-4C06-85A7-DEB5F669711B}" destId="{F74BCE8C-0920-4D38-9CE0-2891BAE3A6DE}" srcOrd="1" destOrd="0" presId="urn:microsoft.com/office/officeart/2005/8/layout/process4"/>
    <dgm:cxn modelId="{488AB9D1-6128-4C59-98A8-CDB51D593682}" srcId="{DD2888E9-67D7-4DAB-AA51-C264140D85A6}" destId="{7234A8DF-9194-4FD5-81AE-49517FD70E8A}" srcOrd="1" destOrd="0" parTransId="{825A141A-4FF4-48C8-A2BD-61312099CC0B}" sibTransId="{84B3E9CE-B611-43E4-A23D-D72E1CB7F0B1}"/>
    <dgm:cxn modelId="{607D3BEC-DB2D-4BE9-84D9-6F59CA24450F}" srcId="{DD2888E9-67D7-4DAB-AA51-C264140D85A6}" destId="{81E37A82-6B69-4C06-85A7-DEB5F669711B}" srcOrd="0" destOrd="0" parTransId="{2A41F78B-8B49-4872-BBED-99229545D9D8}" sibTransId="{A0EBF082-55DF-4137-A78E-326EACCC98DD}"/>
    <dgm:cxn modelId="{1DD660EE-708B-48A2-A885-251C9FC8BB95}" srcId="{81E37A82-6B69-4C06-85A7-DEB5F669711B}" destId="{4180B575-F2E5-4395-81BF-8B809F82CF06}" srcOrd="0" destOrd="0" parTransId="{9DF3E881-FDD2-48F8-B1C2-86BEB0C38661}" sibTransId="{1CB501A4-8032-47E3-BCC9-9FFAF0EA0983}"/>
    <dgm:cxn modelId="{455FB9A9-A5BD-4785-AC23-4F6A42365E55}" type="presParOf" srcId="{CF0715BF-D674-494D-85F8-22E1520075D3}" destId="{DFF65F54-B32C-4A41-B809-783B835F5878}" srcOrd="0" destOrd="0" presId="urn:microsoft.com/office/officeart/2005/8/layout/process4"/>
    <dgm:cxn modelId="{89618DED-2096-4109-B94A-9E3428792FDF}" type="presParOf" srcId="{DFF65F54-B32C-4A41-B809-783B835F5878}" destId="{5387A373-047C-4FBF-A72D-617285706512}" srcOrd="0" destOrd="0" presId="urn:microsoft.com/office/officeart/2005/8/layout/process4"/>
    <dgm:cxn modelId="{7988A128-3321-4568-9C24-065D6BF493FF}" type="presParOf" srcId="{DFF65F54-B32C-4A41-B809-783B835F5878}" destId="{1C8C64B1-D0EF-473D-9D74-1882DCAB7C48}" srcOrd="1" destOrd="0" presId="urn:microsoft.com/office/officeart/2005/8/layout/process4"/>
    <dgm:cxn modelId="{09D8351A-6BE6-4135-B469-A1755443AE01}" type="presParOf" srcId="{DFF65F54-B32C-4A41-B809-783B835F5878}" destId="{BADA4C1D-AEA9-48D6-8943-DFEF63898979}" srcOrd="2" destOrd="0" presId="urn:microsoft.com/office/officeart/2005/8/layout/process4"/>
    <dgm:cxn modelId="{2D00501D-E01E-4E77-8DD4-767D89962936}" type="presParOf" srcId="{BADA4C1D-AEA9-48D6-8943-DFEF63898979}" destId="{702FE8D0-6555-4D3A-9A8A-2B3F1D7C3EE5}" srcOrd="0" destOrd="0" presId="urn:microsoft.com/office/officeart/2005/8/layout/process4"/>
    <dgm:cxn modelId="{F84723FE-67B0-4FCF-AD5D-3F8E7106F69C}" type="presParOf" srcId="{CF0715BF-D674-494D-85F8-22E1520075D3}" destId="{DF6BB407-6BFE-4E61-A166-0E7B283AB0EE}" srcOrd="1" destOrd="0" presId="urn:microsoft.com/office/officeart/2005/8/layout/process4"/>
    <dgm:cxn modelId="{35D3D32A-5E14-43A4-886F-A06F702B1C04}" type="presParOf" srcId="{CF0715BF-D674-494D-85F8-22E1520075D3}" destId="{FE0A3B56-6F4D-41EA-8A27-B622540BA769}" srcOrd="2" destOrd="0" presId="urn:microsoft.com/office/officeart/2005/8/layout/process4"/>
    <dgm:cxn modelId="{55795BCC-8EC8-4908-98C7-62ECCAA07210}" type="presParOf" srcId="{FE0A3B56-6F4D-41EA-8A27-B622540BA769}" destId="{FB13D2F0-961A-482B-8B7B-3D9B3A833714}" srcOrd="0" destOrd="0" presId="urn:microsoft.com/office/officeart/2005/8/layout/process4"/>
    <dgm:cxn modelId="{71AE1501-2C06-44B6-8D6B-10C937B8B0A2}" type="presParOf" srcId="{FE0A3B56-6F4D-41EA-8A27-B622540BA769}" destId="{EA5963BB-7417-43CA-A0B2-F9DC86935FDB}" srcOrd="1" destOrd="0" presId="urn:microsoft.com/office/officeart/2005/8/layout/process4"/>
    <dgm:cxn modelId="{6923C1CC-0BE6-4BDA-8E33-E48E8424F2E4}" type="presParOf" srcId="{FE0A3B56-6F4D-41EA-8A27-B622540BA769}" destId="{F54BA94D-8856-4420-97E4-A51D5DFDC918}" srcOrd="2" destOrd="0" presId="urn:microsoft.com/office/officeart/2005/8/layout/process4"/>
    <dgm:cxn modelId="{0EEB32D3-79CD-4E62-9CC0-8BA0AA8F0FF0}" type="presParOf" srcId="{F54BA94D-8856-4420-97E4-A51D5DFDC918}" destId="{AECEA75A-6235-4DEE-AF24-0F7A2EFA4E17}" srcOrd="0" destOrd="0" presId="urn:microsoft.com/office/officeart/2005/8/layout/process4"/>
    <dgm:cxn modelId="{9210812D-1166-48FF-8D9A-B6F6C6CAEAF3}" type="presParOf" srcId="{CF0715BF-D674-494D-85F8-22E1520075D3}" destId="{529A6FDE-A52B-4A83-A005-77D718E5E50C}" srcOrd="3" destOrd="0" presId="urn:microsoft.com/office/officeart/2005/8/layout/process4"/>
    <dgm:cxn modelId="{B62459F4-FF32-4E35-87B0-0A2D76A263CA}" type="presParOf" srcId="{CF0715BF-D674-494D-85F8-22E1520075D3}" destId="{44CD08AF-888D-4477-9090-7C23EB7045C3}" srcOrd="4" destOrd="0" presId="urn:microsoft.com/office/officeart/2005/8/layout/process4"/>
    <dgm:cxn modelId="{BB504A47-FEE9-4423-9795-CAB977BE4396}" type="presParOf" srcId="{44CD08AF-888D-4477-9090-7C23EB7045C3}" destId="{10E42D41-083E-44D1-B867-A7325C7D6A4F}" srcOrd="0" destOrd="0" presId="urn:microsoft.com/office/officeart/2005/8/layout/process4"/>
    <dgm:cxn modelId="{8B66578B-FC05-4BCE-A243-C2F9171148C9}" type="presParOf" srcId="{44CD08AF-888D-4477-9090-7C23EB7045C3}" destId="{F74BCE8C-0920-4D38-9CE0-2891BAE3A6DE}" srcOrd="1" destOrd="0" presId="urn:microsoft.com/office/officeart/2005/8/layout/process4"/>
    <dgm:cxn modelId="{83E4D763-501E-429C-9602-BDCD94DA1062}" type="presParOf" srcId="{44CD08AF-888D-4477-9090-7C23EB7045C3}" destId="{6D6B7546-40E2-42BD-BF16-DAD7857B2EB5}" srcOrd="2" destOrd="0" presId="urn:microsoft.com/office/officeart/2005/8/layout/process4"/>
    <dgm:cxn modelId="{CE34E26D-B904-454E-A8F6-C5294656A7A2}" type="presParOf" srcId="{6D6B7546-40E2-42BD-BF16-DAD7857B2EB5}" destId="{A7F46534-7EBC-4FD1-BDF0-CF43E45E72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C64B1-D0EF-473D-9D74-1882DCAB7C48}">
      <dsp:nvSpPr>
        <dsp:cNvPr id="0" name=""/>
        <dsp:cNvSpPr/>
      </dsp:nvSpPr>
      <dsp:spPr>
        <a:xfrm>
          <a:off x="0" y="3128005"/>
          <a:ext cx="6471578" cy="1026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Arial" panose="020B0604020202020204" pitchFamily="34" charset="0"/>
              <a:cs typeface="Arial" panose="020B0604020202020204" pitchFamily="34" charset="0"/>
            </a:rPr>
            <a:t>SNOMED-CT-836385002</a:t>
          </a:r>
          <a:endParaRPr lang="en-U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28005"/>
        <a:ext cx="6471578" cy="554407"/>
      </dsp:txXfrm>
    </dsp:sp>
    <dsp:sp modelId="{702FE8D0-6555-4D3A-9A8A-2B3F1D7C3EE5}">
      <dsp:nvSpPr>
        <dsp:cNvPr id="0" name=""/>
        <dsp:cNvSpPr/>
      </dsp:nvSpPr>
      <dsp:spPr>
        <a:xfrm>
          <a:off x="0" y="3661879"/>
          <a:ext cx="6471578" cy="472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Or 2 other Best options for VAC0111</a:t>
          </a:r>
          <a:endParaRPr lang="en-US" sz="3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61879"/>
        <a:ext cx="6471578" cy="472273"/>
      </dsp:txXfrm>
    </dsp:sp>
    <dsp:sp modelId="{EA5963BB-7417-43CA-A0B2-F9DC86935FDB}">
      <dsp:nvSpPr>
        <dsp:cNvPr id="0" name=""/>
        <dsp:cNvSpPr/>
      </dsp:nvSpPr>
      <dsp:spPr>
        <a:xfrm rot="10800000">
          <a:off x="0" y="1564369"/>
          <a:ext cx="6471578" cy="15790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>
              <a:latin typeface="Arial" panose="020B0604020202020204" pitchFamily="34" charset="0"/>
              <a:cs typeface="Arial" panose="020B0604020202020204" pitchFamily="34" charset="0"/>
            </a:rPr>
            <a:t>VAC0111</a:t>
          </a:r>
        </a:p>
      </dsp:txBody>
      <dsp:txXfrm rot="-10800000">
        <a:off x="0" y="1564369"/>
        <a:ext cx="6471578" cy="554241"/>
      </dsp:txXfrm>
    </dsp:sp>
    <dsp:sp modelId="{AECEA75A-6235-4DEE-AF24-0F7A2EFA4E17}">
      <dsp:nvSpPr>
        <dsp:cNvPr id="0" name=""/>
        <dsp:cNvSpPr/>
      </dsp:nvSpPr>
      <dsp:spPr>
        <a:xfrm>
          <a:off x="0" y="2118611"/>
          <a:ext cx="6471578" cy="472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nuva2SNOMED-CT</a:t>
          </a:r>
          <a:endParaRPr lang="en-US" sz="3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18611"/>
        <a:ext cx="6471578" cy="472131"/>
      </dsp:txXfrm>
    </dsp:sp>
    <dsp:sp modelId="{F74BCE8C-0920-4D38-9CE0-2891BAE3A6DE}">
      <dsp:nvSpPr>
        <dsp:cNvPr id="0" name=""/>
        <dsp:cNvSpPr/>
      </dsp:nvSpPr>
      <dsp:spPr>
        <a:xfrm rot="10800000">
          <a:off x="0" y="10271"/>
          <a:ext cx="6471578" cy="15790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noProof="0" dirty="0">
              <a:latin typeface="Arial" panose="020B0604020202020204" pitchFamily="34" charset="0"/>
              <a:cs typeface="Arial" panose="020B0604020202020204" pitchFamily="34" charset="0"/>
            </a:rPr>
            <a:t>CVX-37</a:t>
          </a:r>
          <a:endParaRPr lang="en-US" sz="20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0271"/>
        <a:ext cx="6471578" cy="554241"/>
      </dsp:txXfrm>
    </dsp:sp>
    <dsp:sp modelId="{A7F46534-7EBC-4FD1-BDF0-CF43E45E7219}">
      <dsp:nvSpPr>
        <dsp:cNvPr id="0" name=""/>
        <dsp:cNvSpPr/>
      </dsp:nvSpPr>
      <dsp:spPr>
        <a:xfrm>
          <a:off x="0" y="554976"/>
          <a:ext cx="6471578" cy="472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CVX2nuva</a:t>
          </a:r>
          <a:endParaRPr lang="en-US" sz="3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4976"/>
        <a:ext cx="6471578" cy="47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4B533-8B82-1B6E-19ED-907AE13E9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F5547-B931-F292-58B9-3E44CBE66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1105-DD45-4D4E-B469-9CB524AB3422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A3BC-3561-D031-36C8-8B194E987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54164-BD0E-4E72-B52F-E469751A0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1958-89B1-443E-97F0-48D2D83D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6FA0-6D44-446C-9327-16D66EC567E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7A25-CC8B-47A3-B56E-87CADF15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>
          <a:extLst>
            <a:ext uri="{FF2B5EF4-FFF2-40B4-BE49-F238E27FC236}">
              <a16:creationId xmlns:a16="http://schemas.microsoft.com/office/drawing/2014/main" id="{F642A404-C3FC-AC51-585C-29D4CD594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ecde3a9f96_9_134:notes">
            <a:extLst>
              <a:ext uri="{FF2B5EF4-FFF2-40B4-BE49-F238E27FC236}">
                <a16:creationId xmlns:a16="http://schemas.microsoft.com/office/drawing/2014/main" id="{C797A021-6336-8DC3-6311-B0ED01B4C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ecde3a9f96_9_134:notes">
            <a:extLst>
              <a:ext uri="{FF2B5EF4-FFF2-40B4-BE49-F238E27FC236}">
                <a16:creationId xmlns:a16="http://schemas.microsoft.com/office/drawing/2014/main" id="{22EC01B4-2682-24D9-148D-0E71C103B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99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03285-A284-478A-BA98-EFCC1871095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2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9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2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F676CC0-B6CC-ACA0-4D1B-2E8477BE0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19536" y="-1282148"/>
            <a:ext cx="6407082" cy="8879250"/>
            <a:chOff x="0" y="0"/>
            <a:chExt cx="3230879" cy="447751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71885F9-4534-DC07-8FB0-D0FF525E6FEA}"/>
                </a:ext>
              </a:extLst>
            </p:cNvPr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893A09B-C46F-3BF0-47AD-43657705F0B9}"/>
                </a:ext>
              </a:extLst>
            </p:cNvPr>
            <p:cNvSpPr/>
            <p:nvPr/>
          </p:nvSpPr>
          <p:spPr>
            <a:xfrm flipH="1">
              <a:off x="26513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944759" y="3209045"/>
                  </a:moveTo>
                  <a:cubicBezTo>
                    <a:pt x="962510" y="3125350"/>
                    <a:pt x="970537" y="3041472"/>
                    <a:pt x="954621" y="2956701"/>
                  </a:cubicBezTo>
                  <a:cubicBezTo>
                    <a:pt x="904942" y="2692083"/>
                    <a:pt x="610089" y="2525080"/>
                    <a:pt x="438026" y="2347165"/>
                  </a:cubicBezTo>
                  <a:cubicBezTo>
                    <a:pt x="136237" y="2035119"/>
                    <a:pt x="0" y="1571340"/>
                    <a:pt x="85075" y="1145649"/>
                  </a:cubicBezTo>
                  <a:cubicBezTo>
                    <a:pt x="170150" y="719956"/>
                    <a:pt x="474174" y="344166"/>
                    <a:pt x="872715" y="172082"/>
                  </a:cubicBezTo>
                  <a:cubicBezTo>
                    <a:pt x="1271257" y="0"/>
                    <a:pt x="1753254" y="36399"/>
                    <a:pt x="2121432" y="266385"/>
                  </a:cubicBezTo>
                  <a:cubicBezTo>
                    <a:pt x="2452428" y="473146"/>
                    <a:pt x="2679861" y="816601"/>
                    <a:pt x="2817762" y="1181695"/>
                  </a:cubicBezTo>
                  <a:cubicBezTo>
                    <a:pt x="2955662" y="1546790"/>
                    <a:pt x="3012585" y="1936581"/>
                    <a:pt x="3068608" y="2322809"/>
                  </a:cubicBezTo>
                  <a:cubicBezTo>
                    <a:pt x="3125635" y="2715948"/>
                    <a:pt x="3179243" y="3135087"/>
                    <a:pt x="3012587" y="3495690"/>
                  </a:cubicBezTo>
                  <a:cubicBezTo>
                    <a:pt x="2817998" y="3916734"/>
                    <a:pt x="2367431" y="4157209"/>
                    <a:pt x="1925126" y="4296871"/>
                  </a:cubicBezTo>
                  <a:cubicBezTo>
                    <a:pt x="1706164" y="4366010"/>
                    <a:pt x="1464372" y="4416994"/>
                    <a:pt x="1251111" y="4331881"/>
                  </a:cubicBezTo>
                  <a:cubicBezTo>
                    <a:pt x="1049948" y="4251595"/>
                    <a:pt x="908383" y="4057760"/>
                    <a:pt x="852518" y="3848482"/>
                  </a:cubicBezTo>
                  <a:cubicBezTo>
                    <a:pt x="793923" y="3628956"/>
                    <a:pt x="900106" y="3419580"/>
                    <a:pt x="944759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111695" r="-3846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837" y="206911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837" y="3157477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05EF2E7-2F80-7A4A-33B5-928806F9E0CD}"/>
              </a:ext>
            </a:extLst>
          </p:cNvPr>
          <p:cNvSpPr/>
          <p:nvPr userDrawn="1"/>
        </p:nvSpPr>
        <p:spPr>
          <a:xfrm>
            <a:off x="640080" y="-216158"/>
            <a:ext cx="2090546" cy="1863213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BBA1970-6973-A38D-E239-60B7ABF4C143}"/>
              </a:ext>
            </a:extLst>
          </p:cNvPr>
          <p:cNvSpPr/>
          <p:nvPr userDrawn="1"/>
        </p:nvSpPr>
        <p:spPr>
          <a:xfrm rot="145708">
            <a:off x="-2144809" y="5501027"/>
            <a:ext cx="15470644" cy="1029675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0"/>
                </a:moveTo>
                <a:lnTo>
                  <a:pt x="21984173" y="0"/>
                </a:lnTo>
                <a:lnTo>
                  <a:pt x="21984173" y="1896135"/>
                </a:lnTo>
                <a:lnTo>
                  <a:pt x="0" y="1896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B995117-101E-88F3-7639-7A63D408CF35}"/>
              </a:ext>
            </a:extLst>
          </p:cNvPr>
          <p:cNvSpPr/>
          <p:nvPr userDrawn="1"/>
        </p:nvSpPr>
        <p:spPr>
          <a:xfrm rot="80784" flipV="1">
            <a:off x="-694791" y="6369506"/>
            <a:ext cx="12570608" cy="829156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1896135"/>
                </a:moveTo>
                <a:lnTo>
                  <a:pt x="21984174" y="1896135"/>
                </a:lnTo>
                <a:lnTo>
                  <a:pt x="21984174" y="0"/>
                </a:lnTo>
                <a:lnTo>
                  <a:pt x="0" y="0"/>
                </a:lnTo>
                <a:lnTo>
                  <a:pt x="0" y="1896135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9C6DED8-BAB6-6F25-3D76-DF96F964B163}"/>
              </a:ext>
            </a:extLst>
          </p:cNvPr>
          <p:cNvSpPr/>
          <p:nvPr userDrawn="1"/>
        </p:nvSpPr>
        <p:spPr>
          <a:xfrm flipH="1" flipV="1">
            <a:off x="1019274" y="6119714"/>
            <a:ext cx="11496695" cy="1328740"/>
          </a:xfrm>
          <a:custGeom>
            <a:avLst/>
            <a:gdLst/>
            <a:ahLst/>
            <a:cxnLst/>
            <a:rect l="l" t="t" r="r" b="b"/>
            <a:pathLst>
              <a:path w="19317561" h="1666140">
                <a:moveTo>
                  <a:pt x="19317561" y="1666139"/>
                </a:moveTo>
                <a:lnTo>
                  <a:pt x="0" y="1666139"/>
                </a:lnTo>
                <a:lnTo>
                  <a:pt x="0" y="0"/>
                </a:lnTo>
                <a:lnTo>
                  <a:pt x="19317561" y="0"/>
                </a:lnTo>
                <a:lnTo>
                  <a:pt x="19317561" y="1666139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84B1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3B452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8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0284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5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13B4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ECEB2-0AFC-0CEF-0728-3A6E8B1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C7721-79F6-33B9-5A62-69C203E7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2329-06D9-E53B-3928-7DCE86D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6E8A-618A-47B6-926A-F61D1C2906B6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D1354-83D7-2039-8B34-52C2E63C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F5F9-718A-FB8E-DA6E-AF9EE54A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DFA0-F9CE-4830-94AC-1C7F46D9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1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736823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EA35333-4943-AB9E-BC08-BF8A0AAD44C9}"/>
              </a:ext>
            </a:extLst>
          </p:cNvPr>
          <p:cNvSpPr/>
          <p:nvPr userDrawn="1"/>
        </p:nvSpPr>
        <p:spPr>
          <a:xfrm>
            <a:off x="198782" y="5574778"/>
            <a:ext cx="1272209" cy="1249707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0" r:id="rId3"/>
    <p:sldLayoutId id="2147483666" r:id="rId4"/>
    <p:sldLayoutId id="2147483672" r:id="rId5"/>
    <p:sldLayoutId id="2147483668" r:id="rId6"/>
    <p:sldLayoutId id="2147483673" r:id="rId7"/>
    <p:sldLayoutId id="2147483678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EF448B-E4E3-44D5-8D52-3831DABE9B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20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VC-NUVA/NUV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sted.weblate.org/projects/ivci/nuva_label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99889-8B4D-8E00-E694-D312356B2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 (IVC) Initiative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24EBDE-F0E6-170D-9936-9D4FEFF4A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December 2025</a:t>
            </a:r>
          </a:p>
          <a:p>
            <a:br>
              <a:rPr lang="en-US" dirty="0"/>
            </a:br>
            <a:r>
              <a:rPr lang="en-US" dirty="0"/>
              <a:t>Making Progress</a:t>
            </a:r>
          </a:p>
        </p:txBody>
      </p:sp>
    </p:spTree>
    <p:extLst>
      <p:ext uri="{BB962C8B-B14F-4D97-AF65-F5344CB8AC3E}">
        <p14:creationId xmlns:p14="http://schemas.microsoft.com/office/powerpoint/2010/main" val="472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5480-E83B-186B-0D88-CE588DD4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Will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CDF4-70FC-6C7B-43D2-AAC85534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roles:</a:t>
            </a:r>
          </a:p>
          <a:p>
            <a:pPr lvl="1"/>
            <a:r>
              <a:rPr lang="en-US" dirty="0"/>
              <a:t>National immunization or EPI leadership</a:t>
            </a:r>
          </a:p>
          <a:p>
            <a:pPr lvl="1"/>
            <a:r>
              <a:rPr lang="en-US" dirty="0"/>
              <a:t>National terminology or standards experts</a:t>
            </a:r>
          </a:p>
          <a:p>
            <a:pPr lvl="1"/>
            <a:r>
              <a:rPr lang="en-US" dirty="0"/>
              <a:t>Implementers of IIS, CHIS, DHIS2, or other eHealth platforms</a:t>
            </a:r>
          </a:p>
          <a:p>
            <a:pPr lvl="1"/>
            <a:r>
              <a:rPr lang="en-US" dirty="0"/>
              <a:t>Partners involved in system rollouts </a:t>
            </a:r>
            <a:br>
              <a:rPr lang="en-US" dirty="0"/>
            </a:br>
            <a:r>
              <a:rPr lang="en-US" dirty="0"/>
              <a:t>(vendors, HISP groups, university partners)</a:t>
            </a:r>
          </a:p>
          <a:p>
            <a:r>
              <a:rPr lang="en-US" dirty="0"/>
              <a:t>Interviews remain light-weight and conversational, focused on understanding.</a:t>
            </a:r>
          </a:p>
          <a:p>
            <a:endParaRPr lang="en-US" dirty="0"/>
          </a:p>
        </p:txBody>
      </p:sp>
      <p:pic>
        <p:nvPicPr>
          <p:cNvPr id="6" name="Picture 5" descr="A person standing at a podium with a group of people sitting in chairs&#10;&#10;AI-generated content may be incorrect.">
            <a:extLst>
              <a:ext uri="{FF2B5EF4-FFF2-40B4-BE49-F238E27FC236}">
                <a16:creationId xmlns:a16="http://schemas.microsoft.com/office/drawing/2014/main" id="{4D7D87DA-8397-6D2C-CB7D-06E8B55D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4911">
            <a:off x="8473439" y="601609"/>
            <a:ext cx="3013167" cy="2178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622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2ADC-EFFF-5CB1-7BCE-D1C909BF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Process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9FB8B-8B4C-3AE6-6D2E-38AE307AA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Pre-Interview Preparation</a:t>
            </a:r>
          </a:p>
          <a:p>
            <a:pPr lvl="1"/>
            <a:r>
              <a:rPr lang="en-US" dirty="0"/>
              <a:t>Desk research</a:t>
            </a:r>
          </a:p>
          <a:p>
            <a:pPr lvl="1"/>
            <a:r>
              <a:rPr lang="en-US" dirty="0"/>
              <a:t>Create preliminary </a:t>
            </a:r>
            <a:br>
              <a:rPr lang="en-US" dirty="0"/>
            </a:br>
            <a:r>
              <a:rPr lang="en-US" dirty="0"/>
              <a:t>country brief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Structured Interview</a:t>
            </a:r>
          </a:p>
          <a:p>
            <a:pPr lvl="1"/>
            <a:r>
              <a:rPr lang="en-US" dirty="0"/>
              <a:t>Guided conversation</a:t>
            </a:r>
          </a:p>
          <a:p>
            <a:pPr lvl="1"/>
            <a:r>
              <a:rPr lang="en-US" dirty="0"/>
              <a:t>Consistent template to support comparability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5DE23F-2F83-0FCB-C97F-D08AFAAB6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20983"/>
            <a:ext cx="5181600" cy="37559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Post-Interview Processing</a:t>
            </a:r>
          </a:p>
          <a:p>
            <a:pPr lvl="1"/>
            <a:r>
              <a:rPr lang="en-US" dirty="0"/>
              <a:t>Drafting outputs</a:t>
            </a:r>
          </a:p>
          <a:p>
            <a:pPr lvl="1"/>
            <a:r>
              <a:rPr lang="en-US" dirty="0"/>
              <a:t>Capturing unknowns and next steps</a:t>
            </a:r>
          </a:p>
          <a:p>
            <a:pPr lvl="1"/>
            <a:r>
              <a:rPr lang="en-US" dirty="0"/>
              <a:t>Sharing with the country for factual review and correction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Community Review</a:t>
            </a:r>
          </a:p>
          <a:p>
            <a:pPr lvl="1"/>
            <a:r>
              <a:rPr lang="en-US" dirty="0"/>
              <a:t>Final check for suitability for posting on HL7 Confluence</a:t>
            </a:r>
          </a:p>
          <a:p>
            <a:endParaRPr lang="en-US" dirty="0"/>
          </a:p>
        </p:txBody>
      </p:sp>
      <p:pic>
        <p:nvPicPr>
          <p:cNvPr id="7" name="Picture 6" descr="A group of people cleaning leaves&#10;&#10;AI-generated content may be incorrect.">
            <a:extLst>
              <a:ext uri="{FF2B5EF4-FFF2-40B4-BE49-F238E27FC236}">
                <a16:creationId xmlns:a16="http://schemas.microsoft.com/office/drawing/2014/main" id="{219FE599-FEDA-2ED1-7B5A-14B3CCF1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017" y="365125"/>
            <a:ext cx="2425337" cy="1815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435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5C2FF-F3F0-7780-7017-4E6107F7B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BBC3-CDA9-EB9F-CBF2-30709E9A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Produce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B83E3-50D0-2CD5-6D3B-A0D7BE348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Outputs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9413F-3FEA-7D9E-9A6D-D5D9120D23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Country Profile Document </a:t>
            </a:r>
          </a:p>
          <a:p>
            <a:pPr lvl="1"/>
            <a:r>
              <a:rPr lang="en-US" dirty="0"/>
              <a:t>Long-form, versioned PDF, stable reference</a:t>
            </a:r>
          </a:p>
          <a:p>
            <a:r>
              <a:rPr lang="en-US" dirty="0"/>
              <a:t>Confluence Landing Page</a:t>
            </a:r>
          </a:p>
          <a:p>
            <a:pPr lvl="1"/>
            <a:r>
              <a:rPr lang="en-US" dirty="0"/>
              <a:t>Short-form summary</a:t>
            </a:r>
          </a:p>
          <a:p>
            <a:pPr lvl="1"/>
            <a:r>
              <a:rPr lang="en-US" dirty="0"/>
              <a:t>Link to PDF</a:t>
            </a:r>
          </a:p>
          <a:p>
            <a:r>
              <a:rPr lang="en-US" dirty="0"/>
              <a:t>Two Presentations:</a:t>
            </a:r>
          </a:p>
          <a:p>
            <a:pPr lvl="1"/>
            <a:r>
              <a:rPr lang="en-US" dirty="0"/>
              <a:t>Long (20–40 min) for deep dives</a:t>
            </a:r>
          </a:p>
          <a:p>
            <a:pPr lvl="1"/>
            <a:r>
              <a:rPr lang="en-US" dirty="0"/>
              <a:t>Short (2–5 min) for briefings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9DEFF-7C2B-1BA2-B534-E3C25BF7E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47221"/>
            <a:ext cx="5183188" cy="823912"/>
          </a:xfrm>
        </p:spPr>
        <p:txBody>
          <a:bodyPr/>
          <a:lstStyle/>
          <a:p>
            <a:r>
              <a:rPr lang="en-US" dirty="0"/>
              <a:t>Private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BD83EE-DFAB-37FD-1749-B22CB10A8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8629"/>
            <a:ext cx="5183188" cy="3011034"/>
          </a:xfrm>
        </p:spPr>
        <p:txBody>
          <a:bodyPr>
            <a:normAutofit fontScale="92500"/>
          </a:bodyPr>
          <a:lstStyle/>
          <a:p>
            <a:r>
              <a:rPr lang="en-US" dirty="0"/>
              <a:t>Expert Contact Record</a:t>
            </a:r>
          </a:p>
          <a:p>
            <a:pPr lvl="1"/>
            <a:r>
              <a:rPr lang="en-US" dirty="0"/>
              <a:t>Not published, kept by project for future follow-up</a:t>
            </a:r>
          </a:p>
          <a:p>
            <a:pPr lvl="1"/>
            <a:r>
              <a:rPr lang="en-US" dirty="0"/>
              <a:t>Relationship notes</a:t>
            </a:r>
          </a:p>
          <a:p>
            <a:r>
              <a:rPr lang="en-US" dirty="0"/>
              <a:t>Open questions</a:t>
            </a:r>
          </a:p>
          <a:p>
            <a:r>
              <a:rPr lang="en-US" dirty="0"/>
              <a:t>Next steps for future interviews</a:t>
            </a:r>
          </a:p>
          <a:p>
            <a:endParaRPr lang="en-US" dirty="0"/>
          </a:p>
        </p:txBody>
      </p:sp>
      <p:pic>
        <p:nvPicPr>
          <p:cNvPr id="10" name="Picture 9" descr="A garden with a stop sign&#10;&#10;AI-generated content may be incorrect.">
            <a:extLst>
              <a:ext uri="{FF2B5EF4-FFF2-40B4-BE49-F238E27FC236}">
                <a16:creationId xmlns:a16="http://schemas.microsoft.com/office/drawing/2014/main" id="{F218EA0B-E466-0C1A-213D-A91B78E8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0095">
            <a:off x="8604068" y="719439"/>
            <a:ext cx="2859016" cy="2142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61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2E8D-4AB9-21B4-23CF-9194FBB0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Will Scale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AA8106-935A-04F9-800A-6F3D90E6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Continuity and durability:</a:t>
            </a:r>
          </a:p>
          <a:p>
            <a:pPr lvl="1"/>
            <a:r>
              <a:rPr lang="en-US" dirty="0"/>
              <a:t>A documented workflow that volunteers can follow.</a:t>
            </a:r>
          </a:p>
          <a:p>
            <a:pPr lvl="1"/>
            <a:r>
              <a:rPr lang="en-US" dirty="0"/>
              <a:t>Standardized questions, templates, and review points.</a:t>
            </a:r>
          </a:p>
          <a:p>
            <a:r>
              <a:rPr lang="en-US" dirty="0"/>
              <a:t>Built-in resiliency:</a:t>
            </a:r>
          </a:p>
          <a:p>
            <a:pPr lvl="1"/>
            <a:r>
              <a:rPr lang="en-US" dirty="0"/>
              <a:t>Profiles can be published even with partial information.</a:t>
            </a:r>
          </a:p>
          <a:p>
            <a:pPr lvl="1"/>
            <a:r>
              <a:rPr lang="en-US" dirty="0"/>
              <a:t>Future interviewers can pick up exactly where work stopped.</a:t>
            </a:r>
          </a:p>
          <a:p>
            <a:pPr lvl="1"/>
            <a:r>
              <a:rPr lang="en-US" dirty="0"/>
              <a:t>Countries can be revisited and profiles updated without starting over.</a:t>
            </a:r>
          </a:p>
          <a:p>
            <a:r>
              <a:rPr lang="en-US" dirty="0"/>
              <a:t>The system improves over time as more profiles accumulate.</a:t>
            </a:r>
          </a:p>
        </p:txBody>
      </p:sp>
      <p:pic>
        <p:nvPicPr>
          <p:cNvPr id="11" name="Picture 10" descr="A person standing in a cave&#10;&#10;AI-generated content may be incorrect.">
            <a:extLst>
              <a:ext uri="{FF2B5EF4-FFF2-40B4-BE49-F238E27FC236}">
                <a16:creationId xmlns:a16="http://schemas.microsoft.com/office/drawing/2014/main" id="{6F58FBDF-1415-DA8B-0667-DEFBEE1AE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3155">
            <a:off x="9499846" y="167452"/>
            <a:ext cx="2126097" cy="3181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278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4E47-0A81-8B3F-2B20-D31B4F0F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A70-590F-1CBF-AE77-D7ADC89A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questions matter most?</a:t>
            </a:r>
          </a:p>
          <a:p>
            <a:pPr lvl="1"/>
            <a:r>
              <a:rPr lang="en-US" dirty="0"/>
              <a:t>What would you want to know about other countries’ systems?</a:t>
            </a:r>
          </a:p>
          <a:p>
            <a:pPr marL="0" indent="0">
              <a:buNone/>
            </a:pPr>
            <a:r>
              <a:rPr lang="en-US" dirty="0"/>
              <a:t>Where should we look for additional contacts?</a:t>
            </a:r>
          </a:p>
          <a:p>
            <a:pPr lvl="1"/>
            <a:r>
              <a:rPr lang="en-US" dirty="0"/>
              <a:t>In your country? In neighboring regions? </a:t>
            </a:r>
            <a:br>
              <a:rPr lang="en-US" dirty="0"/>
            </a:br>
            <a:r>
              <a:rPr lang="en-US" dirty="0"/>
              <a:t>In communities you are connected to?</a:t>
            </a:r>
          </a:p>
          <a:p>
            <a:pPr marL="0" indent="0">
              <a:buNone/>
            </a:pPr>
            <a:r>
              <a:rPr lang="en-US" dirty="0"/>
              <a:t>Which outputs would be most valuable to you?</a:t>
            </a:r>
          </a:p>
          <a:p>
            <a:pPr lvl="1"/>
            <a:r>
              <a:rPr lang="en-US" dirty="0"/>
              <a:t>Profiles, comparisons, coding summaries, architecture diagrams</a:t>
            </a:r>
          </a:p>
          <a:p>
            <a:pPr marL="0" indent="0">
              <a:buNone/>
            </a:pPr>
            <a:r>
              <a:rPr lang="en-US" dirty="0"/>
              <a:t>Who wants to help?</a:t>
            </a:r>
          </a:p>
          <a:p>
            <a:pPr lvl="1"/>
            <a:r>
              <a:rPr lang="en-US" dirty="0"/>
              <a:t>We need</a:t>
            </a:r>
            <a:r>
              <a:rPr lang="en-US" i="1" dirty="0"/>
              <a:t> Country Liaisons</a:t>
            </a:r>
            <a:r>
              <a:rPr lang="en-US" dirty="0"/>
              <a:t> who can guide students, </a:t>
            </a:r>
            <a:br>
              <a:rPr lang="en-US" dirty="0"/>
            </a:br>
            <a:r>
              <a:rPr lang="en-US" dirty="0"/>
              <a:t>open doors, or review draft profiles.</a:t>
            </a: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0C387B88-BE83-B16A-78EE-ECF15B7D0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8261" y="183198"/>
            <a:ext cx="1689415" cy="16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0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7E13D9A-56B6-7F26-5CDC-AF524014C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NUVA releases</a:t>
            </a:r>
            <a:br>
              <a:rPr lang="en-US" noProof="0" dirty="0"/>
            </a:br>
            <a:r>
              <a:rPr lang="en-US" noProof="0" dirty="0"/>
              <a:t>Alignment files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2401E10-D591-FAA0-09FD-89CB55358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IVCI workgroup </a:t>
            </a:r>
            <a:r>
              <a:rPr lang="en-US" noProof="0"/>
              <a:t>– 10 </a:t>
            </a:r>
            <a:r>
              <a:rPr lang="en-US" noProof="0" dirty="0"/>
              <a:t>DEC. 2025</a:t>
            </a:r>
          </a:p>
        </p:txBody>
      </p:sp>
    </p:spTree>
    <p:extLst>
      <p:ext uri="{BB962C8B-B14F-4D97-AF65-F5344CB8AC3E}">
        <p14:creationId xmlns:p14="http://schemas.microsoft.com/office/powerpoint/2010/main" val="318735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>
          <a:extLst>
            <a:ext uri="{FF2B5EF4-FFF2-40B4-BE49-F238E27FC236}">
              <a16:creationId xmlns:a16="http://schemas.microsoft.com/office/drawing/2014/main" id="{F010D261-E18C-194F-FA9D-3662538E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4;p37">
            <a:extLst>
              <a:ext uri="{FF2B5EF4-FFF2-40B4-BE49-F238E27FC236}">
                <a16:creationId xmlns:a16="http://schemas.microsoft.com/office/drawing/2014/main" id="{51A99802-B983-43D9-A2FF-385FD1A4AA4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4400" noProof="0" dirty="0"/>
              <a:t>Improving NUVA delivery</a:t>
            </a:r>
          </a:p>
        </p:txBody>
      </p:sp>
      <p:sp>
        <p:nvSpPr>
          <p:cNvPr id="4" name="Google Shape;505;p37">
            <a:extLst>
              <a:ext uri="{FF2B5EF4-FFF2-40B4-BE49-F238E27FC236}">
                <a16:creationId xmlns:a16="http://schemas.microsoft.com/office/drawing/2014/main" id="{F980BF81-5C43-04C2-EE96-1F2B8BD827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95800" y="1749484"/>
            <a:ext cx="7696200" cy="3998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Work in progress.</a:t>
            </a:r>
          </a:p>
          <a:p>
            <a:pPr marL="285750" indent="-2857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GitHub repository at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https://github.com/IVC-NUVA/NUVA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Intended to facilitate collaboration and tracking</a:t>
            </a:r>
          </a:p>
          <a:p>
            <a:pPr marL="285750" indent="-2857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Unit files for each concept (vaccines, valences, diseases)</a:t>
            </a:r>
          </a:p>
          <a:p>
            <a:pPr marL="285750" indent="-2857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Collaborative translation with the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Weblate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platform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Built-in generation procedures to create artifacts</a:t>
            </a:r>
          </a:p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Among the artifacts, direct and reverse maps for code systems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7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8AC87E7-FFAF-93E6-1B70-8E481175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Generated maps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B0D6B4-94B9-1653-5BC4-49C04975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65028"/>
            <a:ext cx="5667956" cy="32103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65CB6C2-2F58-D102-3EE5-57A3F4F8ABEC}"/>
              </a:ext>
            </a:extLst>
          </p:cNvPr>
          <p:cNvSpPr txBox="1"/>
          <p:nvPr/>
        </p:nvSpPr>
        <p:spPr>
          <a:xfrm>
            <a:off x="6446314" y="1821990"/>
            <a:ext cx="468551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Direct map : CVX2nuva.csv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Single NUVA code for each CVX code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Reverse map: nuva2CVX.csv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All possible CVX codes for a NUVA code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Metrics_CVX.txt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NUVA based metrics on CVX code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4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2572A-05F6-255E-0652-738CF8E6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Direct map: CVX2nuva.CSV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9ABA36E-8937-1E84-C1BD-93A963D8360E}"/>
              </a:ext>
            </a:extLst>
          </p:cNvPr>
          <p:cNvGraphicFramePr>
            <a:graphicFrameLocks noGrp="1"/>
          </p:cNvGraphicFramePr>
          <p:nvPr/>
        </p:nvGraphicFramePr>
        <p:xfrm>
          <a:off x="640079" y="1260837"/>
          <a:ext cx="7214447" cy="3469508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887439">
                  <a:extLst>
                    <a:ext uri="{9D8B030D-6E8A-4147-A177-3AD203B41FA5}">
                      <a16:colId xmlns:a16="http://schemas.microsoft.com/office/drawing/2014/main" val="2047537308"/>
                    </a:ext>
                  </a:extLst>
                </a:gridCol>
                <a:gridCol w="916776">
                  <a:extLst>
                    <a:ext uri="{9D8B030D-6E8A-4147-A177-3AD203B41FA5}">
                      <a16:colId xmlns:a16="http://schemas.microsoft.com/office/drawing/2014/main" val="3717482177"/>
                    </a:ext>
                  </a:extLst>
                </a:gridCol>
                <a:gridCol w="5410232">
                  <a:extLst>
                    <a:ext uri="{9D8B030D-6E8A-4147-A177-3AD203B41FA5}">
                      <a16:colId xmlns:a16="http://schemas.microsoft.com/office/drawing/2014/main" val="2490914297"/>
                    </a:ext>
                  </a:extLst>
                </a:gridCol>
              </a:tblGrid>
              <a:tr h="796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NUVA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908152964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CVX-123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VAC0084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H5N1 pre-pandemic influenza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1753968835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CVX-160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VAC0084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H5N1 pre-pandemic influenza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2920114733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CVX-195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VAC0088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DTIPV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3299880209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CVX-45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VAC0101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Hepatitis B vaccine, recombinant,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2821211261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CVX-85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VAC0102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hepatitis A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1668119764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CVX-88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292319284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CVX-183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fever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4187662254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CVX-184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fever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3692335172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CVX-37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fever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3004654784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CVX-91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VAC0112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Typhoid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1002193010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CVX-06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VAC0113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vaccine, live attenuated,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54504098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CVX-05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VAC0114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attenuated measles vaccine,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1141081636"/>
                  </a:ext>
                </a:extLst>
              </a:tr>
              <a:tr h="2447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CVX-03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VAC0130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MMR vaccine, live attenuated, unspecified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82" marR="3982" marT="3982" marB="0" anchor="b"/>
                </a:tc>
                <a:extLst>
                  <a:ext uri="{0D108BD9-81ED-4DB2-BD59-A6C34878D82A}">
                    <a16:rowId xmlns:a16="http://schemas.microsoft.com/office/drawing/2014/main" val="72669633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0E42DB1-E009-E63D-C89D-24700E5DD341}"/>
              </a:ext>
            </a:extLst>
          </p:cNvPr>
          <p:cNvSpPr txBox="1"/>
          <p:nvPr/>
        </p:nvSpPr>
        <p:spPr>
          <a:xfrm>
            <a:off x="640079" y="4884457"/>
            <a:ext cx="6284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260 rows, fed from Unit files for vaccines.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320F78-1A61-6708-0324-040C62C6CFFE}"/>
              </a:ext>
            </a:extLst>
          </p:cNvPr>
          <p:cNvSpPr txBox="1"/>
          <p:nvPr/>
        </p:nvSpPr>
        <p:spPr>
          <a:xfrm>
            <a:off x="7931649" y="1227130"/>
            <a:ext cx="3985431" cy="46166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Unit file VAC0088.yml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abstract: true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label: DTIPV vaccine, unspecified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comment: Diphtheria toxoid (standard dose), tetanus toxoid and inactivated polio (trivalent)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vaccine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created: '2021-07-19'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modified: '2025-03-03'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codes: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CVC: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- '7901000087103'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CVX: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- '195'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NUVACode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- 0088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SCT_NUVA: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- '1701002000102'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valences: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VAL056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VAL067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 VAL097</a:t>
            </a:r>
          </a:p>
        </p:txBody>
      </p:sp>
    </p:spTree>
    <p:extLst>
      <p:ext uri="{BB962C8B-B14F-4D97-AF65-F5344CB8AC3E}">
        <p14:creationId xmlns:p14="http://schemas.microsoft.com/office/powerpoint/2010/main" val="161537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FB082-4149-F58D-94E4-A93204E1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Reverse map: nuva2CVX.csv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A17C318-7E80-074E-E495-92DFB760E4E2}"/>
              </a:ext>
            </a:extLst>
          </p:cNvPr>
          <p:cNvGraphicFramePr>
            <a:graphicFrameLocks noGrp="1"/>
          </p:cNvGraphicFramePr>
          <p:nvPr/>
        </p:nvGraphicFramePr>
        <p:xfrm>
          <a:off x="660992" y="1112594"/>
          <a:ext cx="10777013" cy="3546954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813055">
                  <a:extLst>
                    <a:ext uri="{9D8B030D-6E8A-4147-A177-3AD203B41FA5}">
                      <a16:colId xmlns:a16="http://schemas.microsoft.com/office/drawing/2014/main" val="2897468937"/>
                    </a:ext>
                  </a:extLst>
                </a:gridCol>
                <a:gridCol w="1833691">
                  <a:extLst>
                    <a:ext uri="{9D8B030D-6E8A-4147-A177-3AD203B41FA5}">
                      <a16:colId xmlns:a16="http://schemas.microsoft.com/office/drawing/2014/main" val="1601881147"/>
                    </a:ext>
                  </a:extLst>
                </a:gridCol>
                <a:gridCol w="932626">
                  <a:extLst>
                    <a:ext uri="{9D8B030D-6E8A-4147-A177-3AD203B41FA5}">
                      <a16:colId xmlns:a16="http://schemas.microsoft.com/office/drawing/2014/main" val="788780109"/>
                    </a:ext>
                  </a:extLst>
                </a:gridCol>
                <a:gridCol w="786576">
                  <a:extLst>
                    <a:ext uri="{9D8B030D-6E8A-4147-A177-3AD203B41FA5}">
                      <a16:colId xmlns:a16="http://schemas.microsoft.com/office/drawing/2014/main" val="648699826"/>
                    </a:ext>
                  </a:extLst>
                </a:gridCol>
                <a:gridCol w="4831827">
                  <a:extLst>
                    <a:ext uri="{9D8B030D-6E8A-4147-A177-3AD203B41FA5}">
                      <a16:colId xmlns:a16="http://schemas.microsoft.com/office/drawing/2014/main" val="3554966573"/>
                    </a:ext>
                  </a:extLst>
                </a:gridCol>
                <a:gridCol w="499238">
                  <a:extLst>
                    <a:ext uri="{9D8B030D-6E8A-4147-A177-3AD203B41FA5}">
                      <a16:colId xmlns:a16="http://schemas.microsoft.com/office/drawing/2014/main" val="16758697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122183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89835259"/>
                    </a:ext>
                  </a:extLst>
                </a:gridCol>
              </a:tblGrid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NUVA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NUVA label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IsAbstract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 label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Blur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1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Equiv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2912344509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ACT-HIB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CVX-48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Hib PRP-T conjugated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860435793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ACT-HIB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Hemophilus influenzae B (or Hib)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3733229460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AGRIPPAL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CVX-168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Trivalent inactivated influenza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817744807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AGRIPPAL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CVX-331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Trivalent inactivated influenza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2475186062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AGRIPPAL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influenza vaccine, split or subunit,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2162876640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AGRIPPAL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CVX-88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732680505"/>
                  </a:ext>
                </a:extLst>
              </a:tr>
              <a:tr h="30114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AVAXIM 160 U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CVX-52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hepatitis A vaccine, adult dose,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73366690"/>
                  </a:ext>
                </a:extLst>
              </a:tr>
              <a:tr h="30114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AVAXIM 160 U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CVX-85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hepatitis A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185071058"/>
                  </a:ext>
                </a:extLst>
              </a:tr>
              <a:tr h="30114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VAC0004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D.T. POLIO MERIEUX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CVX-195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DTIPV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383513260"/>
                  </a:ext>
                </a:extLst>
              </a:tr>
              <a:tr h="33276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DUKORAL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CVX-172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Cholera vaccine containing recombinant cholera toxin B subunit and inactivated whole V. cholerae O1 bacteria,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230154605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DUKORAL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CVX-173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Inactivated whole virion oral cholera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458419637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VAC0005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DUKORAL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CVX-26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Cholera vaccine, unspecified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9" marR="8319" marT="8319" marB="0"/>
                </a:tc>
                <a:extLst>
                  <a:ext uri="{0D108BD9-81ED-4DB2-BD59-A6C34878D82A}">
                    <a16:rowId xmlns:a16="http://schemas.microsoft.com/office/drawing/2014/main" val="180340491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CA8E440-AA02-7722-661F-8D58CF4577A3}"/>
              </a:ext>
            </a:extLst>
          </p:cNvPr>
          <p:cNvSpPr txBox="1"/>
          <p:nvPr/>
        </p:nvSpPr>
        <p:spPr>
          <a:xfrm>
            <a:off x="660992" y="4696508"/>
            <a:ext cx="9980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2897 rows, computed through the valence tree.</a:t>
            </a:r>
          </a:p>
          <a:p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Some NUVA vaccines may have no CVX counterpart (e.g., TYAVAX – Typhoid + </a:t>
            </a:r>
            <a:r>
              <a:rPr lang="en-US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535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59D76-6D2D-2A9F-E803-45D8DF11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2865121" cy="2059766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2A6C1E1-528A-8622-4252-7DF7C8F541A5}"/>
              </a:ext>
            </a:extLst>
          </p:cNvPr>
          <p:cNvSpPr txBox="1">
            <a:spLocks/>
          </p:cNvSpPr>
          <p:nvPr/>
        </p:nvSpPr>
        <p:spPr>
          <a:xfrm>
            <a:off x="792480" y="2558143"/>
            <a:ext cx="2592978" cy="289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tell us:</a:t>
            </a:r>
          </a:p>
          <a:p>
            <a:pPr lvl="1"/>
            <a:r>
              <a:rPr lang="en-US" dirty="0"/>
              <a:t>Your name, </a:t>
            </a:r>
          </a:p>
          <a:p>
            <a:pPr lvl="1"/>
            <a:r>
              <a:rPr lang="en-US" dirty="0"/>
              <a:t>Your organization</a:t>
            </a:r>
          </a:p>
          <a:p>
            <a:pPr lvl="1"/>
            <a:r>
              <a:rPr lang="en-US" dirty="0"/>
              <a:t>Why you are interested in vaccine codes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9F283-F431-DA97-46B6-6921EA394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16359"/>
              </p:ext>
            </p:extLst>
          </p:nvPr>
        </p:nvGraphicFramePr>
        <p:xfrm>
          <a:off x="3708761" y="276687"/>
          <a:ext cx="4145280" cy="652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57">
                  <a:extLst>
                    <a:ext uri="{9D8B030D-6E8A-4147-A177-3AD203B41FA5}">
                      <a16:colId xmlns:a16="http://schemas.microsoft.com/office/drawing/2014/main" val="2034432431"/>
                    </a:ext>
                  </a:extLst>
                </a:gridCol>
                <a:gridCol w="2217423">
                  <a:extLst>
                    <a:ext uri="{9D8B030D-6E8A-4147-A177-3AD203B41FA5}">
                      <a16:colId xmlns:a16="http://schemas.microsoft.com/office/drawing/2014/main" val="1331199244"/>
                    </a:ext>
                  </a:extLst>
                </a:gridCol>
              </a:tblGrid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70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Nathan Bunker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183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François </a:t>
                      </a:r>
                      <a:r>
                        <a:rPr lang="en-US" sz="1600" dirty="0" err="1"/>
                        <a:t>Kaag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35100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Nicolas Crouzier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644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Clément Hennequin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525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SBB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Medical Doctor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44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Benjamin Cordebar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74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Jessie Bair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Paloma Hawry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989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Numa Bermond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Telecom 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71911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Gauthier Vignau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Telecom 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8189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Maï Vignau-Sicard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Telecom 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5356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Myriam Talantikit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Canada Health </a:t>
                      </a:r>
                      <a:r>
                        <a:rPr lang="en-US" sz="1600" dirty="0" err="1"/>
                        <a:t>Infoway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7893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Faisal 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035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Rob Snelick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9826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Jeremy Rogers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UK National Health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10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Andrew </a:t>
                      </a:r>
                      <a:r>
                        <a:rPr lang="en-US" sz="1600" dirty="0" err="1"/>
                        <a:t>MacCaffrey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31930"/>
                  </a:ext>
                </a:extLst>
              </a:tr>
            </a:tbl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B9ABC83-C7B5-0BD9-8B01-3E987DAC9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136511"/>
              </p:ext>
            </p:extLst>
          </p:nvPr>
        </p:nvGraphicFramePr>
        <p:xfrm>
          <a:off x="8046720" y="276687"/>
          <a:ext cx="4145280" cy="413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03443243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1331199244"/>
                    </a:ext>
                  </a:extLst>
                </a:gridCol>
              </a:tblGrid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70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Eduardo </a:t>
                      </a:r>
                      <a:r>
                        <a:rPr lang="en-US" sz="1600" dirty="0" err="1"/>
                        <a:t>Bellestero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Kentucky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183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Michael Faughn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35100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Tammy Seithel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HLN Consulting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644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Prageet Sachdev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Texas 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525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Tania De Castilhos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Michigan Refugee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44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Linda Parisien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Canada Health </a:t>
                      </a:r>
                      <a:r>
                        <a:rPr lang="en-US" sz="1600" dirty="0" err="1"/>
                        <a:t>Infoway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74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Bryant Karras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Washington DOH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Chrissy 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989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74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6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00BBD-6D13-E767-6111-30AA3287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Interpreting the reverse map : Best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74F1B-3FED-8D24-82C5-9A7C1D3A2A5F}"/>
              </a:ext>
            </a:extLst>
          </p:cNvPr>
          <p:cNvSpPr txBox="1"/>
          <p:nvPr/>
        </p:nvSpPr>
        <p:spPr>
          <a:xfrm>
            <a:off x="640079" y="1561672"/>
            <a:ext cx="10538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is TRUE if, after an optimal mapping of NUVA codes to CVX codes, this row is the most discriminating CVX code for the given NUVA code.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Example: for AGRIPPAL</a:t>
            </a: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CVX 168 – Trivalent inactivated influenza vaccine : Best = TRUE</a:t>
            </a: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CVX-88 Influenza vaccine, unspecified : Best = FALSE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Blur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Equiv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are documented only for best codes.</a:t>
            </a:r>
          </a:p>
        </p:txBody>
      </p:sp>
    </p:spTree>
    <p:extLst>
      <p:ext uri="{BB962C8B-B14F-4D97-AF65-F5344CB8AC3E}">
        <p14:creationId xmlns:p14="http://schemas.microsoft.com/office/powerpoint/2010/main" val="4005517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F5A8F-53C4-68EF-A012-843C43CF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1CCDB-9668-E17F-C978-85BC1AF4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Interpreting the reverse map : Blur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CE5782-4F8F-2565-FED8-F01ADBA96D69}"/>
              </a:ext>
            </a:extLst>
          </p:cNvPr>
          <p:cNvSpPr txBox="1"/>
          <p:nvPr/>
        </p:nvSpPr>
        <p:spPr>
          <a:xfrm>
            <a:off x="640079" y="1561672"/>
            <a:ext cx="10538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 a best code,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Blur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is the number of NUVA concepts that cannot be discriminated within this code after the optimal repartition.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CVX-16 : Inactivated whole influenza vaccine, unspecified, is the best option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FLUOGEN,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FLUBRON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generic inactivated whole influenza vaccine, unspecified. 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lur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is thus 3.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1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CC858-5BA7-5432-ACEC-E4C1E3F7A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9C57D-D832-A8F8-C2C8-A59A806B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Interpreting the reverse map : </a:t>
            </a:r>
            <a:r>
              <a:rPr lang="en-US" noProof="0" dirty="0" err="1"/>
              <a:t>Equiv</a:t>
            </a:r>
            <a:endParaRPr lang="en-US" noProof="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2A656F-27E3-6EB8-324F-FE6CBEC8D9DB}"/>
              </a:ext>
            </a:extLst>
          </p:cNvPr>
          <p:cNvSpPr txBox="1"/>
          <p:nvPr/>
        </p:nvSpPr>
        <p:spPr>
          <a:xfrm>
            <a:off x="640079" y="1325367"/>
            <a:ext cx="10538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If a NUVA code matches exactly one or several CVX codes, </a:t>
            </a:r>
            <a:r>
              <a:rPr lang="en-US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Equiv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is the number of these codes.</a:t>
            </a: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This can happen: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With deprecated codes, that may still exist in historical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With codes that differentiates by a characteristic not relevant for NUVA.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Example: NUVA VAC0111 – Yellow fever vaccine, unspecified matches (knowing that only live vaccines exist)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CVX-37 – Yellow fever live vaccine, available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CVX-183 – Yellow fever live vaccine, not available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CVX-184 – Yellow fever vaccine, unspecified formulation, deprecated</a:t>
            </a:r>
          </a:p>
        </p:txBody>
      </p:sp>
    </p:spTree>
    <p:extLst>
      <p:ext uri="{BB962C8B-B14F-4D97-AF65-F5344CB8AC3E}">
        <p14:creationId xmlns:p14="http://schemas.microsoft.com/office/powerpoint/2010/main" val="266396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E1398-AE90-80CB-357B-79A44DE9C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Using the maps to convert across code systems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BB2514D-74AB-7DA3-3879-1A50342742C8}"/>
              </a:ext>
            </a:extLst>
          </p:cNvPr>
          <p:cNvGraphicFramePr/>
          <p:nvPr/>
        </p:nvGraphicFramePr>
        <p:xfrm>
          <a:off x="565079" y="1160979"/>
          <a:ext cx="6471578" cy="4155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D181E71-F028-E1F3-05E5-BDE30714D8E5}"/>
              </a:ext>
            </a:extLst>
          </p:cNvPr>
          <p:cNvSpPr txBox="1"/>
          <p:nvPr/>
        </p:nvSpPr>
        <p:spPr>
          <a:xfrm>
            <a:off x="8082316" y="1571945"/>
            <a:ext cx="3448692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SNOMED-CT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836385002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Vaccine product containing Yellow fever virus antigen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871717007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Vaccine product containing only Yellow fever virus antigen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1121000221106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Vaccine product containing only live attenuated Yellow fever virus antigen</a:t>
            </a:r>
          </a:p>
        </p:txBody>
      </p:sp>
    </p:spTree>
    <p:extLst>
      <p:ext uri="{BB962C8B-B14F-4D97-AF65-F5344CB8AC3E}">
        <p14:creationId xmlns:p14="http://schemas.microsoft.com/office/powerpoint/2010/main" val="388898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5FD9-A838-E6FF-A79C-E41CA3A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4E69-07D5-1AA5-6DA1-7614415D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3"/>
            <a:ext cx="7810501" cy="3566160"/>
          </a:xfrm>
        </p:spPr>
        <p:txBody>
          <a:bodyPr/>
          <a:lstStyle/>
          <a:p>
            <a:r>
              <a:rPr lang="en-US" dirty="0"/>
              <a:t>The work you are doing is so important. </a:t>
            </a:r>
          </a:p>
          <a:p>
            <a:r>
              <a:rPr lang="en-US" dirty="0"/>
              <a:t>Thank you for taking time to help move this project forward. </a:t>
            </a:r>
          </a:p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14 January 2026</a:t>
            </a:r>
          </a:p>
          <a:p>
            <a:pPr lvl="1"/>
            <a:r>
              <a:rPr lang="en-US" dirty="0"/>
              <a:t>Topic:</a:t>
            </a:r>
          </a:p>
          <a:p>
            <a:pPr lvl="2"/>
            <a:r>
              <a:rPr lang="en-US" dirty="0"/>
              <a:t>Supporting Meningococcal B vaccinations</a:t>
            </a:r>
          </a:p>
        </p:txBody>
      </p:sp>
    </p:spTree>
    <p:extLst>
      <p:ext uri="{BB962C8B-B14F-4D97-AF65-F5344CB8AC3E}">
        <p14:creationId xmlns:p14="http://schemas.microsoft.com/office/powerpoint/2010/main" val="427486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97E-1626-1365-5C6D-F4028004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038D-9D12-AA25-B4B0-D8940B34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2"/>
            <a:ext cx="6042661" cy="4222017"/>
          </a:xfrm>
        </p:spPr>
        <p:txBody>
          <a:bodyPr/>
          <a:lstStyle/>
          <a:p>
            <a:r>
              <a:rPr lang="en-US" dirty="0"/>
              <a:t>Updates and Events</a:t>
            </a:r>
          </a:p>
          <a:p>
            <a:r>
              <a:rPr lang="en-US" dirty="0"/>
              <a:t>Vaccination Information Sheets</a:t>
            </a:r>
          </a:p>
          <a:p>
            <a:r>
              <a:rPr lang="en-US" dirty="0"/>
              <a:t>Country Interview Process</a:t>
            </a:r>
          </a:p>
          <a:p>
            <a:r>
              <a:rPr lang="en-US" dirty="0"/>
              <a:t>Publications and Mappings</a:t>
            </a:r>
          </a:p>
          <a:p>
            <a:r>
              <a:rPr lang="en-US" dirty="0"/>
              <a:t>Next Steps, Wrap Up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5FDC4D-5C19-AABD-5F64-8DC944F4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55"/>
          <a:stretch>
            <a:fillRect/>
          </a:stretch>
        </p:blipFill>
        <p:spPr>
          <a:xfrm>
            <a:off x="7383780" y="0"/>
            <a:ext cx="480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288-AE80-FF17-9845-2777A9F9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Interoperability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9C27-1892-8396-2469-694FA16E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13-15 January – HL7 FHIR Connectathon Virtual</a:t>
            </a:r>
          </a:p>
          <a:p>
            <a:r>
              <a:rPr lang="en-US" dirty="0"/>
              <a:t>26-30 January – Working Group Meeting Virtual</a:t>
            </a:r>
          </a:p>
          <a:p>
            <a:r>
              <a:rPr lang="en-US" dirty="0"/>
              <a:t>March – IHE-Europe Connectathon – Brussels</a:t>
            </a:r>
          </a:p>
          <a:p>
            <a:r>
              <a:rPr lang="en-US" dirty="0"/>
              <a:t>9-12 March - HIMSS – IHE showcase – Las Vegas </a:t>
            </a:r>
          </a:p>
          <a:p>
            <a:r>
              <a:rPr lang="en-US" dirty="0"/>
              <a:t>16-22 May – HL7 Connectathon and Working Group Meeting – SS Rotterdam Netherlands</a:t>
            </a:r>
          </a:p>
          <a:p>
            <a:r>
              <a:rPr lang="en-US" dirty="0"/>
              <a:t>15-18 June – FHIR </a:t>
            </a:r>
            <a:r>
              <a:rPr lang="en-US" dirty="0" err="1"/>
              <a:t>DevDays</a:t>
            </a:r>
            <a:r>
              <a:rPr lang="en-US" dirty="0"/>
              <a:t> – </a:t>
            </a:r>
            <a:r>
              <a:rPr lang="en-US" dirty="0" err="1"/>
              <a:t>Minneappolis</a:t>
            </a:r>
            <a:r>
              <a:rPr lang="en-US" dirty="0"/>
              <a:t> Minnesota</a:t>
            </a:r>
          </a:p>
          <a:p>
            <a:r>
              <a:rPr lang="en-US" dirty="0"/>
              <a:t>19-25 September – Working Group Meeting and HL7 FHIR Connectathon – Rockville Maryland</a:t>
            </a:r>
          </a:p>
        </p:txBody>
      </p:sp>
    </p:spTree>
    <p:extLst>
      <p:ext uri="{BB962C8B-B14F-4D97-AF65-F5344CB8AC3E}">
        <p14:creationId xmlns:p14="http://schemas.microsoft.com/office/powerpoint/2010/main" val="21616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05B6-00ED-30BC-178B-7E08D4D4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Focus Group (IFG)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24E7-0EBB-4FCA-9265-5BEDC08B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standards for immunizations</a:t>
            </a:r>
          </a:p>
          <a:p>
            <a:pPr lvl="1"/>
            <a:r>
              <a:rPr lang="en-US" dirty="0"/>
              <a:t>Fast Healthcare Interoperability Resources (FHIR)</a:t>
            </a:r>
          </a:p>
          <a:p>
            <a:r>
              <a:rPr lang="en-US" dirty="0"/>
              <a:t>Organized under the Public Health Work Group</a:t>
            </a:r>
          </a:p>
          <a:p>
            <a:pPr lvl="1"/>
            <a:r>
              <a:rPr lang="en-US" dirty="0"/>
              <a:t>Meeting every two weeks</a:t>
            </a:r>
          </a:p>
          <a:p>
            <a:pPr lvl="1"/>
            <a:r>
              <a:rPr lang="en-US" dirty="0"/>
              <a:t>Next meeting: Friday, December 19 at 11am US ET / 5pm Paris/Berlin time</a:t>
            </a:r>
          </a:p>
          <a:p>
            <a:r>
              <a:rPr lang="en-US" dirty="0"/>
              <a:t>Current topics</a:t>
            </a:r>
          </a:p>
          <a:p>
            <a:pPr lvl="1"/>
            <a:r>
              <a:rPr lang="en-US" dirty="0"/>
              <a:t>Immunization Decision Support + Health, Age, Lifestyle, Occupation (</a:t>
            </a:r>
            <a:r>
              <a:rPr lang="en-US" dirty="0" err="1"/>
              <a:t>ImmDS</a:t>
            </a:r>
            <a:r>
              <a:rPr lang="en-US" dirty="0"/>
              <a:t> + HALO)</a:t>
            </a:r>
          </a:p>
          <a:p>
            <a:pPr lvl="1"/>
            <a:r>
              <a:rPr lang="en-US" dirty="0"/>
              <a:t>Future standards for Immunizations</a:t>
            </a:r>
          </a:p>
        </p:txBody>
      </p:sp>
    </p:spTree>
    <p:extLst>
      <p:ext uri="{BB962C8B-B14F-4D97-AF65-F5344CB8AC3E}">
        <p14:creationId xmlns:p14="http://schemas.microsoft.com/office/powerpoint/2010/main" val="299711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C4AEA-D38F-4B42-F16B-B6277879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4DCC51F-A854-C0CD-BF40-BCF12842B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Vaccination Information Sheets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B6C25D0-0A51-DAF5-3F72-FBE1CC1F1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IVCI workgroup </a:t>
            </a:r>
            <a:r>
              <a:rPr lang="en-US" noProof="0"/>
              <a:t>– 10 </a:t>
            </a:r>
            <a:r>
              <a:rPr lang="en-US" noProof="0" dirty="0"/>
              <a:t>DEC. 2025</a:t>
            </a:r>
          </a:p>
        </p:txBody>
      </p:sp>
    </p:spTree>
    <p:extLst>
      <p:ext uri="{BB962C8B-B14F-4D97-AF65-F5344CB8AC3E}">
        <p14:creationId xmlns:p14="http://schemas.microsoft.com/office/powerpoint/2010/main" val="183176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DBC8-BF92-3C06-58BC-9135FC3C0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CD7A-81CC-F530-5398-D23693839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Country Interviews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BA5F3-21BE-07A4-3960-D4F6305FB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International Vaccine Codes (IVC) Initiative</a:t>
            </a:r>
          </a:p>
        </p:txBody>
      </p:sp>
    </p:spTree>
    <p:extLst>
      <p:ext uri="{BB962C8B-B14F-4D97-AF65-F5344CB8AC3E}">
        <p14:creationId xmlns:p14="http://schemas.microsoft.com/office/powerpoint/2010/main" val="37804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B37E1F-BA0B-7ABA-C09A-CF6D7AE2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Interviews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64F2C-6FC1-57F2-6818-154A9614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for Project</a:t>
            </a:r>
          </a:p>
          <a:p>
            <a:pPr lvl="1"/>
            <a:r>
              <a:rPr lang="en-US" dirty="0"/>
              <a:t>Bordeaux: Needs to be a repeatable process</a:t>
            </a:r>
          </a:p>
          <a:p>
            <a:pPr lvl="1"/>
            <a:r>
              <a:rPr lang="en-US" dirty="0"/>
              <a:t>Need to “clone” interview work to scale</a:t>
            </a:r>
          </a:p>
          <a:p>
            <a:r>
              <a:rPr lang="en-US" dirty="0"/>
              <a:t>The Opportunity</a:t>
            </a:r>
          </a:p>
          <a:p>
            <a:pPr lvl="1"/>
            <a:r>
              <a:rPr lang="en-US" dirty="0"/>
              <a:t>Students from University of California – Long Beach</a:t>
            </a:r>
          </a:p>
          <a:p>
            <a:pPr lvl="1"/>
            <a:r>
              <a:rPr lang="en-US" dirty="0"/>
              <a:t>Practical engine for gathering information</a:t>
            </a:r>
          </a:p>
          <a:p>
            <a:r>
              <a:rPr lang="en-US" dirty="0"/>
              <a:t>The Principle</a:t>
            </a:r>
          </a:p>
          <a:p>
            <a:pPr lvl="1"/>
            <a:r>
              <a:rPr lang="en-US" dirty="0"/>
              <a:t>A structured, lightweight documentation of public information</a:t>
            </a:r>
          </a:p>
          <a:p>
            <a:pPr lvl="1"/>
            <a:r>
              <a:rPr lang="en-US" dirty="0"/>
              <a:t>Aimed at building relationships</a:t>
            </a:r>
          </a:p>
          <a:p>
            <a:pPr lvl="1"/>
            <a:endParaRPr lang="en-US" dirty="0"/>
          </a:p>
        </p:txBody>
      </p:sp>
      <p:pic>
        <p:nvPicPr>
          <p:cNvPr id="6" name="Picture 5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514C93AA-4B93-9077-2CE6-04DAAD59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5" r="56982" b="15204"/>
          <a:stretch>
            <a:fillRect/>
          </a:stretch>
        </p:blipFill>
        <p:spPr>
          <a:xfrm>
            <a:off x="8252870" y="365125"/>
            <a:ext cx="3355550" cy="2779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983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5EBE-8BD7-5894-1520-F94F341C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Ask About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D6676-02EA-222A-48DE-BC230978D7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system context</a:t>
            </a:r>
          </a:p>
          <a:p>
            <a:r>
              <a:rPr lang="en-US" dirty="0"/>
              <a:t>Immunization program structure</a:t>
            </a:r>
          </a:p>
          <a:p>
            <a:r>
              <a:rPr lang="en-US" dirty="0"/>
              <a:t>Data collection workflows &amp; system architecture</a:t>
            </a:r>
          </a:p>
          <a:p>
            <a:r>
              <a:rPr lang="en-US" dirty="0"/>
              <a:t>Vaccine coding systems and mapping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0E6EB-4165-86C1-570A-BC2AEF5EC7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 and interoperability (HL7, FHIR, IPS, NUVA, national APIs)</a:t>
            </a:r>
          </a:p>
          <a:p>
            <a:r>
              <a:rPr lang="en-US" dirty="0"/>
              <a:t>Aspirations, challenges, constraints</a:t>
            </a:r>
          </a:p>
          <a:p>
            <a:r>
              <a:rPr lang="en-US" dirty="0"/>
              <a:t>Community-building questions (who else to talk to, willingness to join meetings, review drafts, etc.)</a:t>
            </a:r>
          </a:p>
          <a:p>
            <a:endParaRPr lang="en-US" dirty="0"/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47F1690B-C18D-4B66-183D-94BECFD7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8261" y="183198"/>
            <a:ext cx="1689415" cy="16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042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679E763D-5218-C44E-8FDD-39C595A96E21}" vid="{CC479144-96A4-1E40-948C-52C9C1CC443D}"/>
    </a:ext>
  </a:extLst>
</a:theme>
</file>

<file path=ppt/theme/theme2.xml><?xml version="1.0" encoding="utf-8"?>
<a:theme xmlns:a="http://schemas.openxmlformats.org/drawingml/2006/main" name="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IVC</Template>
  <TotalTime>2237</TotalTime>
  <Words>1589</Words>
  <Application>Microsoft Office PowerPoint</Application>
  <PresentationFormat>Widescreen</PresentationFormat>
  <Paragraphs>379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Grandview Display</vt:lpstr>
      <vt:lpstr>Open Sans</vt:lpstr>
      <vt:lpstr>Open Sans Light</vt:lpstr>
      <vt:lpstr>Roboto</vt:lpstr>
      <vt:lpstr>DashVTI</vt:lpstr>
      <vt:lpstr>Green</vt:lpstr>
      <vt:lpstr>International Vaccine Codes (IVC) Initiative</vt:lpstr>
      <vt:lpstr>Welcome and Introductions</vt:lpstr>
      <vt:lpstr>Agenda</vt:lpstr>
      <vt:lpstr>Upcoming Interoperability Meetings</vt:lpstr>
      <vt:lpstr>Immunization Focus Group (IFG)</vt:lpstr>
      <vt:lpstr>Vaccination Information Sheets</vt:lpstr>
      <vt:lpstr>Country Interviews</vt:lpstr>
      <vt:lpstr>Country Interviews</vt:lpstr>
      <vt:lpstr>What We Will Ask About</vt:lpstr>
      <vt:lpstr>Who We Will Interview</vt:lpstr>
      <vt:lpstr>How the Process Works</vt:lpstr>
      <vt:lpstr>What We Will Produce</vt:lpstr>
      <vt:lpstr>How We Will Scale</vt:lpstr>
      <vt:lpstr>Questions for You</vt:lpstr>
      <vt:lpstr>NUVA releases Alignment files</vt:lpstr>
      <vt:lpstr>Improving NUVA delivery</vt:lpstr>
      <vt:lpstr>Generated maps</vt:lpstr>
      <vt:lpstr>Direct map: CVX2nuva.CSV</vt:lpstr>
      <vt:lpstr>Reverse map: nuva2CVX.csv</vt:lpstr>
      <vt:lpstr>Interpreting the reverse map : Best</vt:lpstr>
      <vt:lpstr>Interpreting the reverse map : Blur</vt:lpstr>
      <vt:lpstr>Interpreting the reverse map : Equiv</vt:lpstr>
      <vt:lpstr>Using the maps to convert across code systems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Bunker</dc:creator>
  <cp:lastModifiedBy>Nathan Bunker</cp:lastModifiedBy>
  <cp:revision>43</cp:revision>
  <dcterms:created xsi:type="dcterms:W3CDTF">2025-05-02T13:42:20Z</dcterms:created>
  <dcterms:modified xsi:type="dcterms:W3CDTF">2025-12-10T15:57:07Z</dcterms:modified>
</cp:coreProperties>
</file>