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3" r:id="rId2"/>
    <p:sldId id="290" r:id="rId3"/>
    <p:sldId id="1857" r:id="rId4"/>
    <p:sldId id="3460" r:id="rId5"/>
    <p:sldId id="1858" r:id="rId6"/>
    <p:sldId id="1855" r:id="rId7"/>
    <p:sldId id="1843" r:id="rId8"/>
    <p:sldId id="1825" r:id="rId9"/>
    <p:sldId id="3461" r:id="rId10"/>
    <p:sldId id="291" r:id="rId11"/>
    <p:sldId id="1926" r:id="rId12"/>
    <p:sldId id="1927" r:id="rId13"/>
    <p:sldId id="1943" r:id="rId14"/>
    <p:sldId id="1972" r:id="rId15"/>
    <p:sldId id="1948" r:id="rId16"/>
    <p:sldId id="1828" r:id="rId17"/>
    <p:sldId id="1848" r:id="rId18"/>
    <p:sldId id="256" r:id="rId19"/>
    <p:sldId id="257" r:id="rId20"/>
    <p:sldId id="258" r:id="rId21"/>
    <p:sldId id="1854" r:id="rId22"/>
    <p:sldId id="261" r:id="rId23"/>
    <p:sldId id="262" r:id="rId24"/>
    <p:sldId id="260" r:id="rId25"/>
    <p:sldId id="1831" r:id="rId26"/>
    <p:sldId id="1830" r:id="rId27"/>
    <p:sldId id="1829" r:id="rId28"/>
    <p:sldId id="1832" r:id="rId29"/>
    <p:sldId id="1833" r:id="rId30"/>
    <p:sldId id="185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94660"/>
  </p:normalViewPr>
  <p:slideViewPr>
    <p:cSldViewPr snapToGrid="0">
      <p:cViewPr varScale="1">
        <p:scale>
          <a:sx n="85" d="100"/>
          <a:sy n="85" d="100"/>
        </p:scale>
        <p:origin x="9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4F94A-2C19-4D0E-9FCA-25A36CC671A9}"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2EB4C4CD-954C-40EC-BFC3-73C7B6B1AFBB}">
      <dgm:prSet phldrT="[Texte]" phldr="0"/>
      <dgm:spPr/>
      <dgm:t>
        <a:bodyPr/>
        <a:lstStyle/>
        <a:p>
          <a:r>
            <a:rPr lang="en-US" noProof="0" dirty="0"/>
            <a:t>2009-2015</a:t>
          </a:r>
        </a:p>
      </dgm:t>
    </dgm:pt>
    <dgm:pt modelId="{B9AB228F-EC99-4C4F-8A13-78500729AC84}" type="parTrans" cxnId="{89563BE6-2457-441A-BAD2-BCD743D9B3F9}">
      <dgm:prSet/>
      <dgm:spPr/>
      <dgm:t>
        <a:bodyPr/>
        <a:lstStyle/>
        <a:p>
          <a:endParaRPr lang="en-GB"/>
        </a:p>
      </dgm:t>
    </dgm:pt>
    <dgm:pt modelId="{ACA84B88-00E9-4D41-AE5A-1F21E5487F4C}" type="sibTrans" cxnId="{89563BE6-2457-441A-BAD2-BCD743D9B3F9}">
      <dgm:prSet/>
      <dgm:spPr/>
      <dgm:t>
        <a:bodyPr/>
        <a:lstStyle/>
        <a:p>
          <a:endParaRPr lang="en-GB"/>
        </a:p>
      </dgm:t>
    </dgm:pt>
    <dgm:pt modelId="{380D3A24-D82A-413D-B4FE-49206B4EC1B3}">
      <dgm:prSet phldrT="[Texte]" phldr="0"/>
      <dgm:spPr/>
      <dgm:t>
        <a:bodyPr/>
        <a:lstStyle/>
        <a:p>
          <a:r>
            <a:rPr lang="en-US" noProof="0" dirty="0"/>
            <a:t>Internal use</a:t>
          </a:r>
        </a:p>
      </dgm:t>
    </dgm:pt>
    <dgm:pt modelId="{F8F48791-962A-4754-B975-FB55D195A1A0}" type="parTrans" cxnId="{6FC4BAC3-C557-4E49-A8F1-4B95E1CF1066}">
      <dgm:prSet/>
      <dgm:spPr/>
      <dgm:t>
        <a:bodyPr/>
        <a:lstStyle/>
        <a:p>
          <a:endParaRPr lang="en-GB"/>
        </a:p>
      </dgm:t>
    </dgm:pt>
    <dgm:pt modelId="{FB8191CF-FB64-4BEA-9036-D7B93C46720E}" type="sibTrans" cxnId="{6FC4BAC3-C557-4E49-A8F1-4B95E1CF1066}">
      <dgm:prSet/>
      <dgm:spPr/>
      <dgm:t>
        <a:bodyPr/>
        <a:lstStyle/>
        <a:p>
          <a:endParaRPr lang="en-GB"/>
        </a:p>
      </dgm:t>
    </dgm:pt>
    <dgm:pt modelId="{52AA2ADD-2523-4FD7-AA13-AA321EA667AB}">
      <dgm:prSet phldrT="[Texte]" phldr="0"/>
      <dgm:spPr/>
      <dgm:t>
        <a:bodyPr/>
        <a:lstStyle/>
        <a:p>
          <a:r>
            <a:rPr lang="en-US" noProof="0" dirty="0"/>
            <a:t>2015-2020</a:t>
          </a:r>
        </a:p>
      </dgm:t>
    </dgm:pt>
    <dgm:pt modelId="{562A8BD3-1E2B-49DA-83CA-CEF14AC2FF27}" type="parTrans" cxnId="{4FAA4631-7F32-45F9-AB4F-864FB2AF730D}">
      <dgm:prSet/>
      <dgm:spPr/>
      <dgm:t>
        <a:bodyPr/>
        <a:lstStyle/>
        <a:p>
          <a:endParaRPr lang="en-GB"/>
        </a:p>
      </dgm:t>
    </dgm:pt>
    <dgm:pt modelId="{996572DB-7A9B-440D-A1BB-08143C7CAA21}" type="sibTrans" cxnId="{4FAA4631-7F32-45F9-AB4F-864FB2AF730D}">
      <dgm:prSet/>
      <dgm:spPr/>
      <dgm:t>
        <a:bodyPr/>
        <a:lstStyle/>
        <a:p>
          <a:endParaRPr lang="en-GB"/>
        </a:p>
      </dgm:t>
    </dgm:pt>
    <dgm:pt modelId="{A6ACABC5-88E5-4899-A734-20478659B6D3}">
      <dgm:prSet phldrT="[Texte]" phldr="0"/>
      <dgm:spPr/>
      <dgm:t>
        <a:bodyPr/>
        <a:lstStyle/>
        <a:p>
          <a:r>
            <a:rPr lang="en-US" noProof="0" dirty="0"/>
            <a:t>Interfacing with other systems</a:t>
          </a:r>
        </a:p>
      </dgm:t>
    </dgm:pt>
    <dgm:pt modelId="{3C0EEDF2-05BC-4DB0-891E-1E97AF46FD55}" type="parTrans" cxnId="{9052FF98-2334-4657-933A-E6AEB14CBB7C}">
      <dgm:prSet/>
      <dgm:spPr/>
      <dgm:t>
        <a:bodyPr/>
        <a:lstStyle/>
        <a:p>
          <a:endParaRPr lang="en-GB"/>
        </a:p>
      </dgm:t>
    </dgm:pt>
    <dgm:pt modelId="{0D84917D-9C36-4A00-906E-0121B344173A}" type="sibTrans" cxnId="{9052FF98-2334-4657-933A-E6AEB14CBB7C}">
      <dgm:prSet/>
      <dgm:spPr/>
      <dgm:t>
        <a:bodyPr/>
        <a:lstStyle/>
        <a:p>
          <a:endParaRPr lang="en-GB"/>
        </a:p>
      </dgm:t>
    </dgm:pt>
    <dgm:pt modelId="{4F0BE737-4073-4D2F-BFFA-223C81202BB4}">
      <dgm:prSet phldrT="[Texte]" phldr="0"/>
      <dgm:spPr/>
      <dgm:t>
        <a:bodyPr/>
        <a:lstStyle/>
        <a:p>
          <a:r>
            <a:rPr lang="en-US" noProof="0" dirty="0"/>
            <a:t>2020-2022</a:t>
          </a:r>
        </a:p>
      </dgm:t>
    </dgm:pt>
    <dgm:pt modelId="{1DD30706-F412-4C9C-93B0-027452D91E57}" type="parTrans" cxnId="{4C2C391F-E71D-4296-A5E8-77EF203E20EF}">
      <dgm:prSet/>
      <dgm:spPr/>
      <dgm:t>
        <a:bodyPr/>
        <a:lstStyle/>
        <a:p>
          <a:endParaRPr lang="en-GB"/>
        </a:p>
      </dgm:t>
    </dgm:pt>
    <dgm:pt modelId="{AF57706A-58A8-412B-B5C2-02DE7DF941A0}" type="sibTrans" cxnId="{4C2C391F-E71D-4296-A5E8-77EF203E20EF}">
      <dgm:prSet/>
      <dgm:spPr/>
      <dgm:t>
        <a:bodyPr/>
        <a:lstStyle/>
        <a:p>
          <a:endParaRPr lang="en-GB"/>
        </a:p>
      </dgm:t>
    </dgm:pt>
    <dgm:pt modelId="{15A9AB12-9E1E-4C7E-A567-848F980FC4E2}">
      <dgm:prSet phldrT="[Texte]" phldr="0"/>
      <dgm:spPr/>
      <dgm:t>
        <a:bodyPr/>
        <a:lstStyle/>
        <a:p>
          <a:r>
            <a:rPr lang="en-US" noProof="0" dirty="0"/>
            <a:t>Mostly paper records</a:t>
          </a:r>
        </a:p>
      </dgm:t>
    </dgm:pt>
    <dgm:pt modelId="{340DBC46-846E-4E48-8E5B-C34E1F639EA5}" type="parTrans" cxnId="{47D8C641-CFA5-4F74-8B0E-D3E1D9CB1E3C}">
      <dgm:prSet/>
      <dgm:spPr/>
      <dgm:t>
        <a:bodyPr/>
        <a:lstStyle/>
        <a:p>
          <a:endParaRPr lang="en-GB"/>
        </a:p>
      </dgm:t>
    </dgm:pt>
    <dgm:pt modelId="{8A107885-4E9E-44D6-A3B8-738FF08574F6}" type="sibTrans" cxnId="{47D8C641-CFA5-4F74-8B0E-D3E1D9CB1E3C}">
      <dgm:prSet/>
      <dgm:spPr/>
      <dgm:t>
        <a:bodyPr/>
        <a:lstStyle/>
        <a:p>
          <a:endParaRPr lang="en-GB"/>
        </a:p>
      </dgm:t>
    </dgm:pt>
    <dgm:pt modelId="{5B848D48-3FD3-4B4A-9A3B-352B3B90D0E6}">
      <dgm:prSet phldrT="[Texte]" phldr="0"/>
      <dgm:spPr/>
      <dgm:t>
        <a:bodyPr/>
        <a:lstStyle/>
        <a:p>
          <a:r>
            <a:rPr lang="en-US" noProof="0" dirty="0"/>
            <a:t>Aligning with national standards</a:t>
          </a:r>
        </a:p>
      </dgm:t>
    </dgm:pt>
    <dgm:pt modelId="{44E6ABE9-F0F1-485B-B533-0DB0B7949B3E}" type="parTrans" cxnId="{DA1B14A2-EB65-40D4-A59F-808BFF984A43}">
      <dgm:prSet/>
      <dgm:spPr/>
      <dgm:t>
        <a:bodyPr/>
        <a:lstStyle/>
        <a:p>
          <a:endParaRPr lang="en-GB"/>
        </a:p>
      </dgm:t>
    </dgm:pt>
    <dgm:pt modelId="{2EA08965-C121-460C-8895-98A7D1BF7C1B}" type="sibTrans" cxnId="{DA1B14A2-EB65-40D4-A59F-808BFF984A43}">
      <dgm:prSet/>
      <dgm:spPr/>
      <dgm:t>
        <a:bodyPr/>
        <a:lstStyle/>
        <a:p>
          <a:endParaRPr lang="en-GB"/>
        </a:p>
      </dgm:t>
    </dgm:pt>
    <dgm:pt modelId="{5211A4B2-87D0-43D3-921F-37FC2AB0CBE9}">
      <dgm:prSet phldrT="[Texte]" phldr="0"/>
      <dgm:spPr/>
      <dgm:t>
        <a:bodyPr/>
        <a:lstStyle/>
        <a:p>
          <a:r>
            <a:rPr lang="en-US" noProof="0" dirty="0"/>
            <a:t>Adopting standard format (RDF) for semantic processing</a:t>
          </a:r>
        </a:p>
      </dgm:t>
    </dgm:pt>
    <dgm:pt modelId="{381A25BF-EEB7-40F7-BE5A-2A49078CA6F3}" type="parTrans" cxnId="{9CAEA663-D21D-4B08-8542-A38D869DA89C}">
      <dgm:prSet/>
      <dgm:spPr/>
      <dgm:t>
        <a:bodyPr/>
        <a:lstStyle/>
        <a:p>
          <a:endParaRPr lang="en-GB"/>
        </a:p>
      </dgm:t>
    </dgm:pt>
    <dgm:pt modelId="{1918156B-2F77-4A07-BE6D-723ED37597EB}" type="sibTrans" cxnId="{9CAEA663-D21D-4B08-8542-A38D869DA89C}">
      <dgm:prSet/>
      <dgm:spPr/>
      <dgm:t>
        <a:bodyPr/>
        <a:lstStyle/>
        <a:p>
          <a:endParaRPr lang="en-GB"/>
        </a:p>
      </dgm:t>
    </dgm:pt>
    <dgm:pt modelId="{AC111FA1-DFDC-4DE2-9F6C-07CCC6EF23B6}">
      <dgm:prSet phldrT="[Texte]" phldr="0"/>
      <dgm:spPr/>
      <dgm:t>
        <a:bodyPr/>
        <a:lstStyle/>
        <a:p>
          <a:r>
            <a:rPr lang="en-US" noProof="0" dirty="0"/>
            <a:t>2022-Now</a:t>
          </a:r>
        </a:p>
      </dgm:t>
    </dgm:pt>
    <dgm:pt modelId="{3BD59FC0-256D-4D4A-A9EF-C89D4BD5B0C9}" type="parTrans" cxnId="{256C7DAA-97A9-4400-BD17-E31F9C31BD95}">
      <dgm:prSet/>
      <dgm:spPr/>
      <dgm:t>
        <a:bodyPr/>
        <a:lstStyle/>
        <a:p>
          <a:endParaRPr lang="en-GB"/>
        </a:p>
      </dgm:t>
    </dgm:pt>
    <dgm:pt modelId="{FD10F767-6A16-4DDA-B45B-4F9AB3C8F1FB}" type="sibTrans" cxnId="{256C7DAA-97A9-4400-BD17-E31F9C31BD95}">
      <dgm:prSet/>
      <dgm:spPr/>
      <dgm:t>
        <a:bodyPr/>
        <a:lstStyle/>
        <a:p>
          <a:endParaRPr lang="en-GB"/>
        </a:p>
      </dgm:t>
    </dgm:pt>
    <dgm:pt modelId="{3AD05CCD-E85F-4675-87BE-7381A2EA2726}">
      <dgm:prSet phldrT="[Texte]" phldr="0"/>
      <dgm:spPr/>
      <dgm:t>
        <a:bodyPr/>
        <a:lstStyle/>
        <a:p>
          <a:r>
            <a:rPr lang="en-US" noProof="0" dirty="0"/>
            <a:t>Structuring and sharing</a:t>
          </a:r>
        </a:p>
      </dgm:t>
    </dgm:pt>
    <dgm:pt modelId="{E806B98E-9247-4814-B6E2-FD7975FD9B6C}" type="parTrans" cxnId="{E0D9D4E1-029F-4F5C-B4F8-80E329774B39}">
      <dgm:prSet/>
      <dgm:spPr/>
      <dgm:t>
        <a:bodyPr/>
        <a:lstStyle/>
        <a:p>
          <a:endParaRPr lang="en-GB"/>
        </a:p>
      </dgm:t>
    </dgm:pt>
    <dgm:pt modelId="{29440042-D463-4769-AB92-175A2C416735}" type="sibTrans" cxnId="{E0D9D4E1-029F-4F5C-B4F8-80E329774B39}">
      <dgm:prSet/>
      <dgm:spPr/>
      <dgm:t>
        <a:bodyPr/>
        <a:lstStyle/>
        <a:p>
          <a:endParaRPr lang="en-GB"/>
        </a:p>
      </dgm:t>
    </dgm:pt>
    <dgm:pt modelId="{FD22DDA2-EECF-41D4-96B9-29204DC75BBD}">
      <dgm:prSet phldrT="[Texte]" phldr="0"/>
      <dgm:spPr/>
      <dgm:t>
        <a:bodyPr/>
        <a:lstStyle/>
        <a:p>
          <a:r>
            <a:rPr lang="en-US" noProof="0" dirty="0"/>
            <a:t>Using as a pivot across standards</a:t>
          </a:r>
        </a:p>
      </dgm:t>
    </dgm:pt>
    <dgm:pt modelId="{32CEE1D2-084F-4BFC-8FDF-573BEF89C8D7}" type="parTrans" cxnId="{91417253-46FD-4D5F-B8F2-8C72D4CB4B1E}">
      <dgm:prSet/>
      <dgm:spPr/>
      <dgm:t>
        <a:bodyPr/>
        <a:lstStyle/>
        <a:p>
          <a:endParaRPr lang="en-GB"/>
        </a:p>
      </dgm:t>
    </dgm:pt>
    <dgm:pt modelId="{8C4D3C21-4B5C-4F7E-8942-877D37689BDC}" type="sibTrans" cxnId="{91417253-46FD-4D5F-B8F2-8C72D4CB4B1E}">
      <dgm:prSet/>
      <dgm:spPr/>
      <dgm:t>
        <a:bodyPr/>
        <a:lstStyle/>
        <a:p>
          <a:endParaRPr lang="en-GB"/>
        </a:p>
      </dgm:t>
    </dgm:pt>
    <dgm:pt modelId="{97DAC63A-E97B-4971-AC35-4B0910631F37}">
      <dgm:prSet phldrT="[Texte]" phldr="0"/>
      <dgm:spPr/>
      <dgm:t>
        <a:bodyPr/>
        <a:lstStyle/>
        <a:p>
          <a:r>
            <a:rPr lang="en-US" noProof="0" dirty="0"/>
            <a:t>SNOMED CT community extension</a:t>
          </a:r>
        </a:p>
      </dgm:t>
    </dgm:pt>
    <dgm:pt modelId="{C99E0660-C319-4EDE-8DA0-479BFC236139}" type="parTrans" cxnId="{B3E205EA-6FDA-4037-872F-B6319BC8F168}">
      <dgm:prSet/>
      <dgm:spPr/>
      <dgm:t>
        <a:bodyPr/>
        <a:lstStyle/>
        <a:p>
          <a:endParaRPr lang="en-GB"/>
        </a:p>
      </dgm:t>
    </dgm:pt>
    <dgm:pt modelId="{0D3D227A-ACDB-48CD-B847-98DA2105F0EA}" type="sibTrans" cxnId="{B3E205EA-6FDA-4037-872F-B6319BC8F168}">
      <dgm:prSet/>
      <dgm:spPr/>
      <dgm:t>
        <a:bodyPr/>
        <a:lstStyle/>
        <a:p>
          <a:endParaRPr lang="en-GB"/>
        </a:p>
      </dgm:t>
    </dgm:pt>
    <dgm:pt modelId="{A477A183-858F-473B-9B97-24E871A4B6F4}" type="pres">
      <dgm:prSet presAssocID="{E634F94A-2C19-4D0E-9FCA-25A36CC671A9}" presName="linearFlow" presStyleCnt="0">
        <dgm:presLayoutVars>
          <dgm:dir/>
          <dgm:animLvl val="lvl"/>
          <dgm:resizeHandles val="exact"/>
        </dgm:presLayoutVars>
      </dgm:prSet>
      <dgm:spPr/>
    </dgm:pt>
    <dgm:pt modelId="{2920829D-5ABC-48FC-97C2-F74C7754BC71}" type="pres">
      <dgm:prSet presAssocID="{2EB4C4CD-954C-40EC-BFC3-73C7B6B1AFBB}" presName="composite" presStyleCnt="0"/>
      <dgm:spPr/>
    </dgm:pt>
    <dgm:pt modelId="{AC53C1CD-4660-4013-BBC5-69F381413A5B}" type="pres">
      <dgm:prSet presAssocID="{2EB4C4CD-954C-40EC-BFC3-73C7B6B1AFBB}" presName="parentText" presStyleLbl="alignNode1" presStyleIdx="0" presStyleCnt="4">
        <dgm:presLayoutVars>
          <dgm:chMax val="1"/>
          <dgm:bulletEnabled val="1"/>
        </dgm:presLayoutVars>
      </dgm:prSet>
      <dgm:spPr/>
    </dgm:pt>
    <dgm:pt modelId="{1BCEC2B6-13DC-48D0-AD2E-5E9CD8AC6D74}" type="pres">
      <dgm:prSet presAssocID="{2EB4C4CD-954C-40EC-BFC3-73C7B6B1AFBB}" presName="descendantText" presStyleLbl="alignAcc1" presStyleIdx="0" presStyleCnt="4">
        <dgm:presLayoutVars>
          <dgm:bulletEnabled val="1"/>
        </dgm:presLayoutVars>
      </dgm:prSet>
      <dgm:spPr/>
    </dgm:pt>
    <dgm:pt modelId="{76C493D8-BE3E-44B7-8710-DA64DEE691F4}" type="pres">
      <dgm:prSet presAssocID="{ACA84B88-00E9-4D41-AE5A-1F21E5487F4C}" presName="sp" presStyleCnt="0"/>
      <dgm:spPr/>
    </dgm:pt>
    <dgm:pt modelId="{BFAFEB7B-B51A-4235-949B-1E332E2DEBDC}" type="pres">
      <dgm:prSet presAssocID="{52AA2ADD-2523-4FD7-AA13-AA321EA667AB}" presName="composite" presStyleCnt="0"/>
      <dgm:spPr/>
    </dgm:pt>
    <dgm:pt modelId="{B24C44A3-039C-4FA9-939C-F6F5A7845073}" type="pres">
      <dgm:prSet presAssocID="{52AA2ADD-2523-4FD7-AA13-AA321EA667AB}" presName="parentText" presStyleLbl="alignNode1" presStyleIdx="1" presStyleCnt="4">
        <dgm:presLayoutVars>
          <dgm:chMax val="1"/>
          <dgm:bulletEnabled val="1"/>
        </dgm:presLayoutVars>
      </dgm:prSet>
      <dgm:spPr/>
    </dgm:pt>
    <dgm:pt modelId="{B27A1B57-6730-4628-ACD1-B24B2B2925C8}" type="pres">
      <dgm:prSet presAssocID="{52AA2ADD-2523-4FD7-AA13-AA321EA667AB}" presName="descendantText" presStyleLbl="alignAcc1" presStyleIdx="1" presStyleCnt="4">
        <dgm:presLayoutVars>
          <dgm:bulletEnabled val="1"/>
        </dgm:presLayoutVars>
      </dgm:prSet>
      <dgm:spPr/>
    </dgm:pt>
    <dgm:pt modelId="{66E6746C-7E7A-492C-AC77-17BC63A33958}" type="pres">
      <dgm:prSet presAssocID="{996572DB-7A9B-440D-A1BB-08143C7CAA21}" presName="sp" presStyleCnt="0"/>
      <dgm:spPr/>
    </dgm:pt>
    <dgm:pt modelId="{5E89D151-4395-4FA0-900D-292FDA665E61}" type="pres">
      <dgm:prSet presAssocID="{4F0BE737-4073-4D2F-BFFA-223C81202BB4}" presName="composite" presStyleCnt="0"/>
      <dgm:spPr/>
    </dgm:pt>
    <dgm:pt modelId="{069CC6C2-6FEF-4F26-BA37-3D08C6FE29D0}" type="pres">
      <dgm:prSet presAssocID="{4F0BE737-4073-4D2F-BFFA-223C81202BB4}" presName="parentText" presStyleLbl="alignNode1" presStyleIdx="2" presStyleCnt="4">
        <dgm:presLayoutVars>
          <dgm:chMax val="1"/>
          <dgm:bulletEnabled val="1"/>
        </dgm:presLayoutVars>
      </dgm:prSet>
      <dgm:spPr/>
    </dgm:pt>
    <dgm:pt modelId="{A17B0302-99A3-4411-B623-CDFEF5FA65D7}" type="pres">
      <dgm:prSet presAssocID="{4F0BE737-4073-4D2F-BFFA-223C81202BB4}" presName="descendantText" presStyleLbl="alignAcc1" presStyleIdx="2" presStyleCnt="4">
        <dgm:presLayoutVars>
          <dgm:bulletEnabled val="1"/>
        </dgm:presLayoutVars>
      </dgm:prSet>
      <dgm:spPr/>
    </dgm:pt>
    <dgm:pt modelId="{C0984453-CA9D-4C28-809D-E6F4C8F526DE}" type="pres">
      <dgm:prSet presAssocID="{AF57706A-58A8-412B-B5C2-02DE7DF941A0}" presName="sp" presStyleCnt="0"/>
      <dgm:spPr/>
    </dgm:pt>
    <dgm:pt modelId="{47C390B3-8812-460F-830A-961C6C33A815}" type="pres">
      <dgm:prSet presAssocID="{AC111FA1-DFDC-4DE2-9F6C-07CCC6EF23B6}" presName="composite" presStyleCnt="0"/>
      <dgm:spPr/>
    </dgm:pt>
    <dgm:pt modelId="{1B81B562-50AB-4BCD-9063-0427816114EE}" type="pres">
      <dgm:prSet presAssocID="{AC111FA1-DFDC-4DE2-9F6C-07CCC6EF23B6}" presName="parentText" presStyleLbl="alignNode1" presStyleIdx="3" presStyleCnt="4">
        <dgm:presLayoutVars>
          <dgm:chMax val="1"/>
          <dgm:bulletEnabled val="1"/>
        </dgm:presLayoutVars>
      </dgm:prSet>
      <dgm:spPr/>
    </dgm:pt>
    <dgm:pt modelId="{342287F5-A1A9-4529-85C3-4E80E53DDC8E}" type="pres">
      <dgm:prSet presAssocID="{AC111FA1-DFDC-4DE2-9F6C-07CCC6EF23B6}" presName="descendantText" presStyleLbl="alignAcc1" presStyleIdx="3" presStyleCnt="4">
        <dgm:presLayoutVars>
          <dgm:bulletEnabled val="1"/>
        </dgm:presLayoutVars>
      </dgm:prSet>
      <dgm:spPr/>
    </dgm:pt>
  </dgm:ptLst>
  <dgm:cxnLst>
    <dgm:cxn modelId="{7B2B3904-5A78-43BC-BEED-266FCACCA991}" type="presOf" srcId="{5B848D48-3FD3-4B4A-9A3B-352B3B90D0E6}" destId="{B27A1B57-6730-4628-ACD1-B24B2B2925C8}" srcOrd="0" destOrd="1" presId="urn:microsoft.com/office/officeart/2005/8/layout/chevron2"/>
    <dgm:cxn modelId="{878C410F-D828-4D38-846C-9C38B591A5A1}" type="presOf" srcId="{A6ACABC5-88E5-4899-A734-20478659B6D3}" destId="{B27A1B57-6730-4628-ACD1-B24B2B2925C8}" srcOrd="0" destOrd="0" presId="urn:microsoft.com/office/officeart/2005/8/layout/chevron2"/>
    <dgm:cxn modelId="{4C2C391F-E71D-4296-A5E8-77EF203E20EF}" srcId="{E634F94A-2C19-4D0E-9FCA-25A36CC671A9}" destId="{4F0BE737-4073-4D2F-BFFA-223C81202BB4}" srcOrd="2" destOrd="0" parTransId="{1DD30706-F412-4C9C-93B0-027452D91E57}" sibTransId="{AF57706A-58A8-412B-B5C2-02DE7DF941A0}"/>
    <dgm:cxn modelId="{4FAA4631-7F32-45F9-AB4F-864FB2AF730D}" srcId="{E634F94A-2C19-4D0E-9FCA-25A36CC671A9}" destId="{52AA2ADD-2523-4FD7-AA13-AA321EA667AB}" srcOrd="1" destOrd="0" parTransId="{562A8BD3-1E2B-49DA-83CA-CEF14AC2FF27}" sibTransId="{996572DB-7A9B-440D-A1BB-08143C7CAA21}"/>
    <dgm:cxn modelId="{47D8C641-CFA5-4F74-8B0E-D3E1D9CB1E3C}" srcId="{2EB4C4CD-954C-40EC-BFC3-73C7B6B1AFBB}" destId="{15A9AB12-9E1E-4C7E-A567-848F980FC4E2}" srcOrd="1" destOrd="0" parTransId="{340DBC46-846E-4E48-8E5B-C34E1F639EA5}" sibTransId="{8A107885-4E9E-44D6-A3B8-738FF08574F6}"/>
    <dgm:cxn modelId="{9CAEA663-D21D-4B08-8542-A38D869DA89C}" srcId="{4F0BE737-4073-4D2F-BFFA-223C81202BB4}" destId="{5211A4B2-87D0-43D3-921F-37FC2AB0CBE9}" srcOrd="0" destOrd="0" parTransId="{381A25BF-EEB7-40F7-BE5A-2A49078CA6F3}" sibTransId="{1918156B-2F77-4A07-BE6D-723ED37597EB}"/>
    <dgm:cxn modelId="{E7B2A94C-330F-432F-8424-6ACE704AB202}" type="presOf" srcId="{3AD05CCD-E85F-4675-87BE-7381A2EA2726}" destId="{342287F5-A1A9-4529-85C3-4E80E53DDC8E}" srcOrd="0" destOrd="0" presId="urn:microsoft.com/office/officeart/2005/8/layout/chevron2"/>
    <dgm:cxn modelId="{91417253-46FD-4D5F-B8F2-8C72D4CB4B1E}" srcId="{4F0BE737-4073-4D2F-BFFA-223C81202BB4}" destId="{FD22DDA2-EECF-41D4-96B9-29204DC75BBD}" srcOrd="1" destOrd="0" parTransId="{32CEE1D2-084F-4BFC-8FDF-573BEF89C8D7}" sibTransId="{8C4D3C21-4B5C-4F7E-8942-877D37689BDC}"/>
    <dgm:cxn modelId="{778D7B73-708C-4C48-926F-F289338A3DB7}" type="presOf" srcId="{4F0BE737-4073-4D2F-BFFA-223C81202BB4}" destId="{069CC6C2-6FEF-4F26-BA37-3D08C6FE29D0}" srcOrd="0" destOrd="0" presId="urn:microsoft.com/office/officeart/2005/8/layout/chevron2"/>
    <dgm:cxn modelId="{C284FB73-BDE5-4418-AECE-AFC5869EBB5F}" type="presOf" srcId="{5211A4B2-87D0-43D3-921F-37FC2AB0CBE9}" destId="{A17B0302-99A3-4411-B623-CDFEF5FA65D7}" srcOrd="0" destOrd="0" presId="urn:microsoft.com/office/officeart/2005/8/layout/chevron2"/>
    <dgm:cxn modelId="{96EFEA58-041D-4BD5-B489-BB5F72478331}" type="presOf" srcId="{FD22DDA2-EECF-41D4-96B9-29204DC75BBD}" destId="{A17B0302-99A3-4411-B623-CDFEF5FA65D7}" srcOrd="0" destOrd="1" presId="urn:microsoft.com/office/officeart/2005/8/layout/chevron2"/>
    <dgm:cxn modelId="{152E8297-D3FE-4ECD-AFBB-518C80A5BE5A}" type="presOf" srcId="{AC111FA1-DFDC-4DE2-9F6C-07CCC6EF23B6}" destId="{1B81B562-50AB-4BCD-9063-0427816114EE}" srcOrd="0" destOrd="0" presId="urn:microsoft.com/office/officeart/2005/8/layout/chevron2"/>
    <dgm:cxn modelId="{9052FF98-2334-4657-933A-E6AEB14CBB7C}" srcId="{52AA2ADD-2523-4FD7-AA13-AA321EA667AB}" destId="{A6ACABC5-88E5-4899-A734-20478659B6D3}" srcOrd="0" destOrd="0" parTransId="{3C0EEDF2-05BC-4DB0-891E-1E97AF46FD55}" sibTransId="{0D84917D-9C36-4A00-906E-0121B344173A}"/>
    <dgm:cxn modelId="{DA1B14A2-EB65-40D4-A59F-808BFF984A43}" srcId="{52AA2ADD-2523-4FD7-AA13-AA321EA667AB}" destId="{5B848D48-3FD3-4B4A-9A3B-352B3B90D0E6}" srcOrd="1" destOrd="0" parTransId="{44E6ABE9-F0F1-485B-B533-0DB0B7949B3E}" sibTransId="{2EA08965-C121-460C-8895-98A7D1BF7C1B}"/>
    <dgm:cxn modelId="{256C7DAA-97A9-4400-BD17-E31F9C31BD95}" srcId="{E634F94A-2C19-4D0E-9FCA-25A36CC671A9}" destId="{AC111FA1-DFDC-4DE2-9F6C-07CCC6EF23B6}" srcOrd="3" destOrd="0" parTransId="{3BD59FC0-256D-4D4A-A9EF-C89D4BD5B0C9}" sibTransId="{FD10F767-6A16-4DDA-B45B-4F9AB3C8F1FB}"/>
    <dgm:cxn modelId="{F2AE54C1-39AA-4962-9498-56AB3D02F7F8}" type="presOf" srcId="{97DAC63A-E97B-4971-AC35-4B0910631F37}" destId="{342287F5-A1A9-4529-85C3-4E80E53DDC8E}" srcOrd="0" destOrd="1" presId="urn:microsoft.com/office/officeart/2005/8/layout/chevron2"/>
    <dgm:cxn modelId="{6FC4BAC3-C557-4E49-A8F1-4B95E1CF1066}" srcId="{2EB4C4CD-954C-40EC-BFC3-73C7B6B1AFBB}" destId="{380D3A24-D82A-413D-B4FE-49206B4EC1B3}" srcOrd="0" destOrd="0" parTransId="{F8F48791-962A-4754-B975-FB55D195A1A0}" sibTransId="{FB8191CF-FB64-4BEA-9036-D7B93C46720E}"/>
    <dgm:cxn modelId="{C7480CCE-50A1-4A07-814B-EAB285B67129}" type="presOf" srcId="{E634F94A-2C19-4D0E-9FCA-25A36CC671A9}" destId="{A477A183-858F-473B-9B97-24E871A4B6F4}" srcOrd="0" destOrd="0" presId="urn:microsoft.com/office/officeart/2005/8/layout/chevron2"/>
    <dgm:cxn modelId="{8B8998D7-C710-4B6B-8558-83ECEA391DBB}" type="presOf" srcId="{380D3A24-D82A-413D-B4FE-49206B4EC1B3}" destId="{1BCEC2B6-13DC-48D0-AD2E-5E9CD8AC6D74}" srcOrd="0" destOrd="0" presId="urn:microsoft.com/office/officeart/2005/8/layout/chevron2"/>
    <dgm:cxn modelId="{C15C9FE1-3373-42FC-8904-ED9218CA3285}" type="presOf" srcId="{2EB4C4CD-954C-40EC-BFC3-73C7B6B1AFBB}" destId="{AC53C1CD-4660-4013-BBC5-69F381413A5B}" srcOrd="0" destOrd="0" presId="urn:microsoft.com/office/officeart/2005/8/layout/chevron2"/>
    <dgm:cxn modelId="{76CCB2E1-3B9B-4392-ADB9-9C6E17CB2EF8}" type="presOf" srcId="{15A9AB12-9E1E-4C7E-A567-848F980FC4E2}" destId="{1BCEC2B6-13DC-48D0-AD2E-5E9CD8AC6D74}" srcOrd="0" destOrd="1" presId="urn:microsoft.com/office/officeart/2005/8/layout/chevron2"/>
    <dgm:cxn modelId="{E0D9D4E1-029F-4F5C-B4F8-80E329774B39}" srcId="{AC111FA1-DFDC-4DE2-9F6C-07CCC6EF23B6}" destId="{3AD05CCD-E85F-4675-87BE-7381A2EA2726}" srcOrd="0" destOrd="0" parTransId="{E806B98E-9247-4814-B6E2-FD7975FD9B6C}" sibTransId="{29440042-D463-4769-AB92-175A2C416735}"/>
    <dgm:cxn modelId="{89563BE6-2457-441A-BAD2-BCD743D9B3F9}" srcId="{E634F94A-2C19-4D0E-9FCA-25A36CC671A9}" destId="{2EB4C4CD-954C-40EC-BFC3-73C7B6B1AFBB}" srcOrd="0" destOrd="0" parTransId="{B9AB228F-EC99-4C4F-8A13-78500729AC84}" sibTransId="{ACA84B88-00E9-4D41-AE5A-1F21E5487F4C}"/>
    <dgm:cxn modelId="{B3E205EA-6FDA-4037-872F-B6319BC8F168}" srcId="{AC111FA1-DFDC-4DE2-9F6C-07CCC6EF23B6}" destId="{97DAC63A-E97B-4971-AC35-4B0910631F37}" srcOrd="1" destOrd="0" parTransId="{C99E0660-C319-4EDE-8DA0-479BFC236139}" sibTransId="{0D3D227A-ACDB-48CD-B847-98DA2105F0EA}"/>
    <dgm:cxn modelId="{CCE126F9-5EEB-4A26-9458-1557004273E9}" type="presOf" srcId="{52AA2ADD-2523-4FD7-AA13-AA321EA667AB}" destId="{B24C44A3-039C-4FA9-939C-F6F5A7845073}" srcOrd="0" destOrd="0" presId="urn:microsoft.com/office/officeart/2005/8/layout/chevron2"/>
    <dgm:cxn modelId="{4FD69C93-7866-4626-A7E6-6CC9D623D325}" type="presParOf" srcId="{A477A183-858F-473B-9B97-24E871A4B6F4}" destId="{2920829D-5ABC-48FC-97C2-F74C7754BC71}" srcOrd="0" destOrd="0" presId="urn:microsoft.com/office/officeart/2005/8/layout/chevron2"/>
    <dgm:cxn modelId="{D0A95F5E-BE7C-4EE7-B038-33F8AE5A1BFE}" type="presParOf" srcId="{2920829D-5ABC-48FC-97C2-F74C7754BC71}" destId="{AC53C1CD-4660-4013-BBC5-69F381413A5B}" srcOrd="0" destOrd="0" presId="urn:microsoft.com/office/officeart/2005/8/layout/chevron2"/>
    <dgm:cxn modelId="{5639FF0E-AFAB-4F86-81DB-BB0374EE4A0F}" type="presParOf" srcId="{2920829D-5ABC-48FC-97C2-F74C7754BC71}" destId="{1BCEC2B6-13DC-48D0-AD2E-5E9CD8AC6D74}" srcOrd="1" destOrd="0" presId="urn:microsoft.com/office/officeart/2005/8/layout/chevron2"/>
    <dgm:cxn modelId="{AEC969C4-CCED-434E-B8EE-00900997FEBB}" type="presParOf" srcId="{A477A183-858F-473B-9B97-24E871A4B6F4}" destId="{76C493D8-BE3E-44B7-8710-DA64DEE691F4}" srcOrd="1" destOrd="0" presId="urn:microsoft.com/office/officeart/2005/8/layout/chevron2"/>
    <dgm:cxn modelId="{D41745BA-2218-4C4E-B654-33096384E94E}" type="presParOf" srcId="{A477A183-858F-473B-9B97-24E871A4B6F4}" destId="{BFAFEB7B-B51A-4235-949B-1E332E2DEBDC}" srcOrd="2" destOrd="0" presId="urn:microsoft.com/office/officeart/2005/8/layout/chevron2"/>
    <dgm:cxn modelId="{0A89F59B-90FB-464E-BB60-28BE11B5505E}" type="presParOf" srcId="{BFAFEB7B-B51A-4235-949B-1E332E2DEBDC}" destId="{B24C44A3-039C-4FA9-939C-F6F5A7845073}" srcOrd="0" destOrd="0" presId="urn:microsoft.com/office/officeart/2005/8/layout/chevron2"/>
    <dgm:cxn modelId="{3BE8A2AE-5322-4681-BE2F-8CBF751C49B5}" type="presParOf" srcId="{BFAFEB7B-B51A-4235-949B-1E332E2DEBDC}" destId="{B27A1B57-6730-4628-ACD1-B24B2B2925C8}" srcOrd="1" destOrd="0" presId="urn:microsoft.com/office/officeart/2005/8/layout/chevron2"/>
    <dgm:cxn modelId="{7ABD8699-0C0F-4C89-A057-3D086A662DE6}" type="presParOf" srcId="{A477A183-858F-473B-9B97-24E871A4B6F4}" destId="{66E6746C-7E7A-492C-AC77-17BC63A33958}" srcOrd="3" destOrd="0" presId="urn:microsoft.com/office/officeart/2005/8/layout/chevron2"/>
    <dgm:cxn modelId="{18616F43-9099-4D5B-9DAB-11A0F405DA76}" type="presParOf" srcId="{A477A183-858F-473B-9B97-24E871A4B6F4}" destId="{5E89D151-4395-4FA0-900D-292FDA665E61}" srcOrd="4" destOrd="0" presId="urn:microsoft.com/office/officeart/2005/8/layout/chevron2"/>
    <dgm:cxn modelId="{69FBC49A-C33C-4B4E-BB3F-9BAFC9C05044}" type="presParOf" srcId="{5E89D151-4395-4FA0-900D-292FDA665E61}" destId="{069CC6C2-6FEF-4F26-BA37-3D08C6FE29D0}" srcOrd="0" destOrd="0" presId="urn:microsoft.com/office/officeart/2005/8/layout/chevron2"/>
    <dgm:cxn modelId="{4F885496-2496-462F-9650-5AC9836E66C5}" type="presParOf" srcId="{5E89D151-4395-4FA0-900D-292FDA665E61}" destId="{A17B0302-99A3-4411-B623-CDFEF5FA65D7}" srcOrd="1" destOrd="0" presId="urn:microsoft.com/office/officeart/2005/8/layout/chevron2"/>
    <dgm:cxn modelId="{42472918-E7AA-400A-B1CF-8A9568A6A784}" type="presParOf" srcId="{A477A183-858F-473B-9B97-24E871A4B6F4}" destId="{C0984453-CA9D-4C28-809D-E6F4C8F526DE}" srcOrd="5" destOrd="0" presId="urn:microsoft.com/office/officeart/2005/8/layout/chevron2"/>
    <dgm:cxn modelId="{529F121B-A696-4C64-A49C-910C30660746}" type="presParOf" srcId="{A477A183-858F-473B-9B97-24E871A4B6F4}" destId="{47C390B3-8812-460F-830A-961C6C33A815}" srcOrd="6" destOrd="0" presId="urn:microsoft.com/office/officeart/2005/8/layout/chevron2"/>
    <dgm:cxn modelId="{D4BC0D88-9A75-453D-8F92-CF72E4CE6794}" type="presParOf" srcId="{47C390B3-8812-460F-830A-961C6C33A815}" destId="{1B81B562-50AB-4BCD-9063-0427816114EE}" srcOrd="0" destOrd="0" presId="urn:microsoft.com/office/officeart/2005/8/layout/chevron2"/>
    <dgm:cxn modelId="{8AA8FF2A-BFD2-4F84-8A46-DE55EC7348EC}" type="presParOf" srcId="{47C390B3-8812-460F-830A-961C6C33A815}" destId="{342287F5-A1A9-4529-85C3-4E80E53DDC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C1CD-4660-4013-BBC5-69F381413A5B}">
      <dsp:nvSpPr>
        <dsp:cNvPr id="0" name=""/>
        <dsp:cNvSpPr/>
      </dsp:nvSpPr>
      <dsp:spPr>
        <a:xfrm rot="5400000">
          <a:off x="-195161" y="195695"/>
          <a:ext cx="1301076" cy="91075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2009-2015</a:t>
          </a:r>
        </a:p>
      </dsp:txBody>
      <dsp:txXfrm rot="-5400000">
        <a:off x="1" y="455911"/>
        <a:ext cx="910753" cy="390323"/>
      </dsp:txXfrm>
    </dsp:sp>
    <dsp:sp modelId="{1BCEC2B6-13DC-48D0-AD2E-5E9CD8AC6D74}">
      <dsp:nvSpPr>
        <dsp:cNvPr id="0" name=""/>
        <dsp:cNvSpPr/>
      </dsp:nvSpPr>
      <dsp:spPr>
        <a:xfrm rot="5400000">
          <a:off x="4323539" y="-3412252"/>
          <a:ext cx="845699" cy="767127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Internal use</a:t>
          </a:r>
        </a:p>
        <a:p>
          <a:pPr marL="228600" lvl="1" indent="-228600" algn="l" defTabSz="1022350">
            <a:lnSpc>
              <a:spcPct val="90000"/>
            </a:lnSpc>
            <a:spcBef>
              <a:spcPct val="0"/>
            </a:spcBef>
            <a:spcAft>
              <a:spcPct val="15000"/>
            </a:spcAft>
            <a:buChar char="•"/>
          </a:pPr>
          <a:r>
            <a:rPr lang="en-US" sz="2300" kern="1200" noProof="0" dirty="0"/>
            <a:t>Mostly paper records</a:t>
          </a:r>
        </a:p>
      </dsp:txBody>
      <dsp:txXfrm rot="-5400000">
        <a:off x="910753" y="41818"/>
        <a:ext cx="7629988" cy="763131"/>
      </dsp:txXfrm>
    </dsp:sp>
    <dsp:sp modelId="{B24C44A3-039C-4FA9-939C-F6F5A7845073}">
      <dsp:nvSpPr>
        <dsp:cNvPr id="0" name=""/>
        <dsp:cNvSpPr/>
      </dsp:nvSpPr>
      <dsp:spPr>
        <a:xfrm rot="5400000">
          <a:off x="-195161" y="1350558"/>
          <a:ext cx="1301076" cy="910753"/>
        </a:xfrm>
        <a:prstGeom prst="chevron">
          <a:avLst/>
        </a:prstGeom>
        <a:solidFill>
          <a:schemeClr val="accent2">
            <a:hueOff val="2357366"/>
            <a:satOff val="-8879"/>
            <a:lumOff val="7451"/>
            <a:alphaOff val="0"/>
          </a:schemeClr>
        </a:solidFill>
        <a:ln w="12700" cap="flat" cmpd="sng" algn="ctr">
          <a:solidFill>
            <a:schemeClr val="accent2">
              <a:hueOff val="2357366"/>
              <a:satOff val="-8879"/>
              <a:lumOff val="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2015-2020</a:t>
          </a:r>
        </a:p>
      </dsp:txBody>
      <dsp:txXfrm rot="-5400000">
        <a:off x="1" y="1610774"/>
        <a:ext cx="910753" cy="390323"/>
      </dsp:txXfrm>
    </dsp:sp>
    <dsp:sp modelId="{B27A1B57-6730-4628-ACD1-B24B2B2925C8}">
      <dsp:nvSpPr>
        <dsp:cNvPr id="0" name=""/>
        <dsp:cNvSpPr/>
      </dsp:nvSpPr>
      <dsp:spPr>
        <a:xfrm rot="5400000">
          <a:off x="4323539" y="-2257389"/>
          <a:ext cx="845699" cy="7671272"/>
        </a:xfrm>
        <a:prstGeom prst="round2SameRect">
          <a:avLst/>
        </a:prstGeom>
        <a:solidFill>
          <a:schemeClr val="lt1">
            <a:alpha val="90000"/>
            <a:hueOff val="0"/>
            <a:satOff val="0"/>
            <a:lumOff val="0"/>
            <a:alphaOff val="0"/>
          </a:schemeClr>
        </a:solidFill>
        <a:ln w="12700" cap="flat" cmpd="sng" algn="ctr">
          <a:solidFill>
            <a:schemeClr val="accent2">
              <a:hueOff val="2357366"/>
              <a:satOff val="-8879"/>
              <a:lumOff val="7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Interfacing with other systems</a:t>
          </a:r>
        </a:p>
        <a:p>
          <a:pPr marL="228600" lvl="1" indent="-228600" algn="l" defTabSz="1022350">
            <a:lnSpc>
              <a:spcPct val="90000"/>
            </a:lnSpc>
            <a:spcBef>
              <a:spcPct val="0"/>
            </a:spcBef>
            <a:spcAft>
              <a:spcPct val="15000"/>
            </a:spcAft>
            <a:buChar char="•"/>
          </a:pPr>
          <a:r>
            <a:rPr lang="en-US" sz="2300" kern="1200" noProof="0" dirty="0"/>
            <a:t>Aligning with national standards</a:t>
          </a:r>
        </a:p>
      </dsp:txBody>
      <dsp:txXfrm rot="-5400000">
        <a:off x="910753" y="1196681"/>
        <a:ext cx="7629988" cy="763131"/>
      </dsp:txXfrm>
    </dsp:sp>
    <dsp:sp modelId="{069CC6C2-6FEF-4F26-BA37-3D08C6FE29D0}">
      <dsp:nvSpPr>
        <dsp:cNvPr id="0" name=""/>
        <dsp:cNvSpPr/>
      </dsp:nvSpPr>
      <dsp:spPr>
        <a:xfrm rot="5400000">
          <a:off x="-195161" y="2505421"/>
          <a:ext cx="1301076" cy="910753"/>
        </a:xfrm>
        <a:prstGeom prst="chevron">
          <a:avLst/>
        </a:prstGeom>
        <a:solidFill>
          <a:schemeClr val="accent2">
            <a:hueOff val="4714731"/>
            <a:satOff val="-17759"/>
            <a:lumOff val="14902"/>
            <a:alphaOff val="0"/>
          </a:schemeClr>
        </a:solidFill>
        <a:ln w="12700" cap="flat" cmpd="sng" algn="ctr">
          <a:solidFill>
            <a:schemeClr val="accent2">
              <a:hueOff val="4714731"/>
              <a:satOff val="-17759"/>
              <a:lumOff val="1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2020-2022</a:t>
          </a:r>
        </a:p>
      </dsp:txBody>
      <dsp:txXfrm rot="-5400000">
        <a:off x="1" y="2765637"/>
        <a:ext cx="910753" cy="390323"/>
      </dsp:txXfrm>
    </dsp:sp>
    <dsp:sp modelId="{A17B0302-99A3-4411-B623-CDFEF5FA65D7}">
      <dsp:nvSpPr>
        <dsp:cNvPr id="0" name=""/>
        <dsp:cNvSpPr/>
      </dsp:nvSpPr>
      <dsp:spPr>
        <a:xfrm rot="5400000">
          <a:off x="4323539" y="-1102526"/>
          <a:ext cx="845699" cy="7671272"/>
        </a:xfrm>
        <a:prstGeom prst="round2SameRect">
          <a:avLst/>
        </a:prstGeom>
        <a:solidFill>
          <a:schemeClr val="lt1">
            <a:alpha val="90000"/>
            <a:hueOff val="0"/>
            <a:satOff val="0"/>
            <a:lumOff val="0"/>
            <a:alphaOff val="0"/>
          </a:schemeClr>
        </a:solidFill>
        <a:ln w="12700" cap="flat" cmpd="sng" algn="ctr">
          <a:solidFill>
            <a:schemeClr val="accent2">
              <a:hueOff val="4714731"/>
              <a:satOff val="-17759"/>
              <a:lumOff val="1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Adopting standard format (RDF) for semantic processing</a:t>
          </a:r>
        </a:p>
        <a:p>
          <a:pPr marL="228600" lvl="1" indent="-228600" algn="l" defTabSz="1022350">
            <a:lnSpc>
              <a:spcPct val="90000"/>
            </a:lnSpc>
            <a:spcBef>
              <a:spcPct val="0"/>
            </a:spcBef>
            <a:spcAft>
              <a:spcPct val="15000"/>
            </a:spcAft>
            <a:buChar char="•"/>
          </a:pPr>
          <a:r>
            <a:rPr lang="en-US" sz="2300" kern="1200" noProof="0" dirty="0"/>
            <a:t>Using as a pivot across standards</a:t>
          </a:r>
        </a:p>
      </dsp:txBody>
      <dsp:txXfrm rot="-5400000">
        <a:off x="910753" y="2351544"/>
        <a:ext cx="7629988" cy="763131"/>
      </dsp:txXfrm>
    </dsp:sp>
    <dsp:sp modelId="{1B81B562-50AB-4BCD-9063-0427816114EE}">
      <dsp:nvSpPr>
        <dsp:cNvPr id="0" name=""/>
        <dsp:cNvSpPr/>
      </dsp:nvSpPr>
      <dsp:spPr>
        <a:xfrm rot="5400000">
          <a:off x="-195161" y="3660283"/>
          <a:ext cx="1301076" cy="910753"/>
        </a:xfrm>
        <a:prstGeom prst="chevron">
          <a:avLst/>
        </a:prstGeom>
        <a:solidFill>
          <a:schemeClr val="accent2">
            <a:hueOff val="7072097"/>
            <a:satOff val="-26638"/>
            <a:lumOff val="22353"/>
            <a:alphaOff val="0"/>
          </a:schemeClr>
        </a:solidFill>
        <a:ln w="12700" cap="flat" cmpd="sng" algn="ctr">
          <a:solidFill>
            <a:schemeClr val="accent2">
              <a:hueOff val="7072097"/>
              <a:satOff val="-26638"/>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2022-Now</a:t>
          </a:r>
        </a:p>
      </dsp:txBody>
      <dsp:txXfrm rot="-5400000">
        <a:off x="1" y="3920499"/>
        <a:ext cx="910753" cy="390323"/>
      </dsp:txXfrm>
    </dsp:sp>
    <dsp:sp modelId="{342287F5-A1A9-4529-85C3-4E80E53DDC8E}">
      <dsp:nvSpPr>
        <dsp:cNvPr id="0" name=""/>
        <dsp:cNvSpPr/>
      </dsp:nvSpPr>
      <dsp:spPr>
        <a:xfrm rot="5400000">
          <a:off x="4323539" y="52335"/>
          <a:ext cx="845699" cy="7671272"/>
        </a:xfrm>
        <a:prstGeom prst="round2SameRect">
          <a:avLst/>
        </a:prstGeom>
        <a:solidFill>
          <a:schemeClr val="lt1">
            <a:alpha val="90000"/>
            <a:hueOff val="0"/>
            <a:satOff val="0"/>
            <a:lumOff val="0"/>
            <a:alphaOff val="0"/>
          </a:schemeClr>
        </a:solidFill>
        <a:ln w="12700" cap="flat" cmpd="sng" algn="ctr">
          <a:solidFill>
            <a:schemeClr val="accent2">
              <a:hueOff val="7072097"/>
              <a:satOff val="-26638"/>
              <a:lumOff val="2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noProof="0" dirty="0"/>
            <a:t>Structuring and sharing</a:t>
          </a:r>
        </a:p>
        <a:p>
          <a:pPr marL="228600" lvl="1" indent="-228600" algn="l" defTabSz="1022350">
            <a:lnSpc>
              <a:spcPct val="90000"/>
            </a:lnSpc>
            <a:spcBef>
              <a:spcPct val="0"/>
            </a:spcBef>
            <a:spcAft>
              <a:spcPct val="15000"/>
            </a:spcAft>
            <a:buChar char="•"/>
          </a:pPr>
          <a:r>
            <a:rPr lang="en-US" sz="2300" kern="1200" noProof="0" dirty="0"/>
            <a:t>SNOMED CT community extension</a:t>
          </a:r>
        </a:p>
      </dsp:txBody>
      <dsp:txXfrm rot="-5400000">
        <a:off x="910753" y="3506405"/>
        <a:ext cx="7629988" cy="7631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1FAB1-B543-464E-B76D-5914B7F3FAC8}" type="datetimeFigureOut">
              <a:rPr lang="en-GB" smtClean="0"/>
              <a:t>12/11/2025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03285-A284-478A-BA98-EFCC18710950}" type="slidenum">
              <a:rPr lang="en-GB" smtClean="0"/>
              <a:t>‹N°›</a:t>
            </a:fld>
            <a:endParaRPr lang="en-GB"/>
          </a:p>
        </p:txBody>
      </p:sp>
    </p:spTree>
    <p:extLst>
      <p:ext uri="{BB962C8B-B14F-4D97-AF65-F5344CB8AC3E}">
        <p14:creationId xmlns:p14="http://schemas.microsoft.com/office/powerpoint/2010/main" val="92459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a:extLst>
            <a:ext uri="{FF2B5EF4-FFF2-40B4-BE49-F238E27FC236}">
              <a16:creationId xmlns:a16="http://schemas.microsoft.com/office/drawing/2014/main" id="{F642A404-C3FC-AC51-585C-29D4CD594731}"/>
            </a:ext>
          </a:extLst>
        </p:cNvPr>
        <p:cNvGrpSpPr/>
        <p:nvPr/>
      </p:nvGrpSpPr>
      <p:grpSpPr>
        <a:xfrm>
          <a:off x="0" y="0"/>
          <a:ext cx="0" cy="0"/>
          <a:chOff x="0" y="0"/>
          <a:chExt cx="0" cy="0"/>
        </a:xfrm>
      </p:grpSpPr>
      <p:sp>
        <p:nvSpPr>
          <p:cNvPr id="509" name="Google Shape;509;g2ecde3a9f96_9_134:notes">
            <a:extLst>
              <a:ext uri="{FF2B5EF4-FFF2-40B4-BE49-F238E27FC236}">
                <a16:creationId xmlns:a16="http://schemas.microsoft.com/office/drawing/2014/main" id="{C797A021-6336-8DC3-6311-B0ED01B4C2BD}"/>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ecde3a9f96_9_134:notes">
            <a:extLst>
              <a:ext uri="{FF2B5EF4-FFF2-40B4-BE49-F238E27FC236}">
                <a16:creationId xmlns:a16="http://schemas.microsoft.com/office/drawing/2014/main" id="{22EC01B4-2682-24D9-148D-0E71C103B6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99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ecde3a9f96_9_14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ecde3a9f96_9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buNone/>
            </a:pPr>
            <a:r>
              <a:rPr lang="fr-FR" sz="1200" b="0" i="0" u="none" strike="noStrike" dirty="0">
                <a:solidFill>
                  <a:srgbClr val="000000"/>
                </a:solidFill>
                <a:effectLst/>
                <a:latin typeface="Arial" panose="020B0604020202020204" pitchFamily="34" charset="0"/>
              </a:rPr>
              <a:t>An </a:t>
            </a:r>
            <a:r>
              <a:rPr lang="fr-FR" sz="1200" b="0" i="0" u="none" strike="noStrike" dirty="0" err="1">
                <a:solidFill>
                  <a:srgbClr val="000000"/>
                </a:solidFill>
                <a:effectLst/>
                <a:latin typeface="Arial" panose="020B0604020202020204" pitchFamily="34" charset="0"/>
              </a:rPr>
              <a:t>antigen</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is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any</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foreign</a:t>
            </a:r>
            <a:r>
              <a:rPr lang="fr-FR" sz="1200" b="0" i="0" u="none" strike="noStrike" dirty="0">
                <a:solidFill>
                  <a:srgbClr val="000000"/>
                </a:solidFill>
                <a:effectLst/>
                <a:latin typeface="Arial" panose="020B0604020202020204" pitchFamily="34" charset="0"/>
              </a:rPr>
              <a:t> substance </a:t>
            </a:r>
            <a:r>
              <a:rPr lang="fr-FR" sz="1200" b="0" i="0" u="none" strike="noStrike" dirty="0" err="1">
                <a:solidFill>
                  <a:srgbClr val="000000"/>
                </a:solidFill>
                <a:effectLst/>
                <a:latin typeface="Arial" panose="020B0604020202020204" pitchFamily="34" charset="0"/>
              </a:rPr>
              <a:t>that</a:t>
            </a:r>
            <a:r>
              <a:rPr lang="fr-FR" sz="1200" b="0" i="0" u="none" strike="noStrike" dirty="0">
                <a:solidFill>
                  <a:srgbClr val="000000"/>
                </a:solidFill>
                <a:effectLst/>
                <a:latin typeface="Arial" panose="020B0604020202020204" pitchFamily="34" charset="0"/>
              </a:rPr>
              <a:t> triggers the immune system to </a:t>
            </a:r>
            <a:r>
              <a:rPr lang="fr-FR" sz="1200" b="0" i="0" u="none" strike="noStrike" dirty="0" err="1">
                <a:solidFill>
                  <a:srgbClr val="000000"/>
                </a:solidFill>
                <a:effectLst/>
                <a:latin typeface="Arial" panose="020B0604020202020204" pitchFamily="34" charset="0"/>
              </a:rPr>
              <a:t>produce</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antibodies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which</a:t>
            </a:r>
            <a:r>
              <a:rPr lang="fr-FR" sz="1200" b="0" i="0" u="none" strike="noStrike" dirty="0">
                <a:solidFill>
                  <a:srgbClr val="000000"/>
                </a:solidFill>
                <a:effectLst/>
                <a:latin typeface="Arial" panose="020B0604020202020204" pitchFamily="34" charset="0"/>
              </a:rPr>
              <a:t> are </a:t>
            </a:r>
            <a:r>
              <a:rPr lang="fr-FR" sz="1200" b="0" i="0" u="none" strike="noStrike" dirty="0" err="1">
                <a:solidFill>
                  <a:srgbClr val="000000"/>
                </a:solidFill>
                <a:effectLst/>
                <a:latin typeface="Arial" panose="020B0604020202020204" pitchFamily="34" charset="0"/>
              </a:rPr>
              <a:t>proteins</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that</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neutralize</a:t>
            </a:r>
            <a:r>
              <a:rPr lang="fr-FR" sz="1200" b="0" i="0" u="none" strike="noStrike" dirty="0">
                <a:solidFill>
                  <a:srgbClr val="000000"/>
                </a:solidFill>
                <a:effectLst/>
                <a:latin typeface="Arial" panose="020B0604020202020204" pitchFamily="34" charset="0"/>
              </a:rPr>
              <a:t> or </a:t>
            </a:r>
            <a:r>
              <a:rPr lang="fr-FR" sz="1200" b="0" i="0" u="none" strike="noStrike" dirty="0" err="1">
                <a:solidFill>
                  <a:srgbClr val="000000"/>
                </a:solidFill>
                <a:effectLst/>
                <a:latin typeface="Arial" panose="020B0604020202020204" pitchFamily="34" charset="0"/>
              </a:rPr>
              <a:t>eliminate</a:t>
            </a:r>
            <a:r>
              <a:rPr lang="fr-FR" sz="1200" b="0" i="0" u="none" strike="noStrike" dirty="0">
                <a:solidFill>
                  <a:srgbClr val="000000"/>
                </a:solidFill>
                <a:effectLst/>
                <a:latin typeface="Arial" panose="020B0604020202020204" pitchFamily="34" charset="0"/>
              </a:rPr>
              <a:t> the </a:t>
            </a:r>
            <a:r>
              <a:rPr lang="fr-FR" sz="1200" b="0" i="0" u="none" strike="noStrike" dirty="0" err="1">
                <a:solidFill>
                  <a:srgbClr val="000000"/>
                </a:solidFill>
                <a:effectLst/>
                <a:latin typeface="Arial" panose="020B0604020202020204" pitchFamily="34" charset="0"/>
              </a:rPr>
              <a:t>threat</a:t>
            </a:r>
            <a:r>
              <a:rPr lang="fr-FR" sz="1200" b="0" i="0" u="none" strike="noStrike" dirty="0">
                <a:solidFill>
                  <a:srgbClr val="000000"/>
                </a:solidFill>
                <a:effectLst/>
                <a:latin typeface="Arial" panose="020B0604020202020204" pitchFamily="34" charset="0"/>
              </a:rPr>
              <a:t>.”</a:t>
            </a:r>
            <a:endParaRPr lang="fr-FR" dirty="0">
              <a:effectLst/>
            </a:endParaRPr>
          </a:p>
          <a:p>
            <a:pPr>
              <a:buNone/>
            </a:pPr>
            <a:br>
              <a:rPr lang="fr-FR" dirty="0"/>
            </a:br>
            <a:endParaRPr lang="en-GB" dirty="0"/>
          </a:p>
          <a:p>
            <a:endParaRPr lang="en-GB" dirty="0"/>
          </a:p>
        </p:txBody>
      </p:sp>
      <p:sp>
        <p:nvSpPr>
          <p:cNvPr id="4" name="Espace réservé du numéro de diapositive 3"/>
          <p:cNvSpPr>
            <a:spLocks noGrp="1"/>
          </p:cNvSpPr>
          <p:nvPr>
            <p:ph type="sldNum" sz="quarter" idx="5"/>
          </p:nvPr>
        </p:nvSpPr>
        <p:spPr/>
        <p:txBody>
          <a:bodyPr/>
          <a:lstStyle/>
          <a:p>
            <a:fld id="{8B9D882F-A856-EB4B-AA69-158BC79D6444}" type="slidenum">
              <a:rPr lang="fr-FR" smtClean="0"/>
              <a:t>9</a:t>
            </a:fld>
            <a:endParaRPr lang="fr-FR"/>
          </a:p>
        </p:txBody>
      </p:sp>
    </p:spTree>
    <p:extLst>
      <p:ext uri="{BB962C8B-B14F-4D97-AF65-F5344CB8AC3E}">
        <p14:creationId xmlns:p14="http://schemas.microsoft.com/office/powerpoint/2010/main" val="183953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a:t>Because precise knowledge of the 4 different antigens in this vaccine does not affect the vaccine recommendations.</a:t>
            </a:r>
            <a:endParaRPr lang="en-GB" dirty="0"/>
          </a:p>
        </p:txBody>
      </p:sp>
      <p:sp>
        <p:nvSpPr>
          <p:cNvPr id="4" name="Espace réservé du numéro de diapositive 3"/>
          <p:cNvSpPr>
            <a:spLocks noGrp="1"/>
          </p:cNvSpPr>
          <p:nvPr>
            <p:ph type="sldNum" sz="quarter" idx="5"/>
          </p:nvPr>
        </p:nvSpPr>
        <p:spPr/>
        <p:txBody>
          <a:bodyPr/>
          <a:lstStyle/>
          <a:p>
            <a:fld id="{8B9D882F-A856-EB4B-AA69-158BC79D6444}" type="slidenum">
              <a:rPr lang="fr-FR" smtClean="0"/>
              <a:t>12</a:t>
            </a:fld>
            <a:endParaRPr lang="fr-FR"/>
          </a:p>
        </p:txBody>
      </p:sp>
    </p:spTree>
    <p:extLst>
      <p:ext uri="{BB962C8B-B14F-4D97-AF65-F5344CB8AC3E}">
        <p14:creationId xmlns:p14="http://schemas.microsoft.com/office/powerpoint/2010/main" val="227552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For a </a:t>
            </a:r>
            <a:r>
              <a:rPr lang="fr-FR" dirty="0" err="1"/>
              <a:t>healthcare</a:t>
            </a:r>
            <a:r>
              <a:rPr lang="fr-FR" dirty="0"/>
              <a:t> </a:t>
            </a:r>
            <a:r>
              <a:rPr lang="fr-FR" dirty="0" err="1"/>
              <a:t>professional</a:t>
            </a:r>
            <a:r>
              <a:rPr lang="fr-FR" dirty="0"/>
              <a:t>, </a:t>
            </a:r>
            <a:r>
              <a:rPr lang="fr-FR" dirty="0" err="1"/>
              <a:t>it</a:t>
            </a:r>
            <a:r>
              <a:rPr lang="fr-FR" dirty="0"/>
              <a:t> can </a:t>
            </a:r>
            <a:r>
              <a:rPr lang="fr-FR" dirty="0" err="1"/>
              <a:t>be</a:t>
            </a:r>
            <a:r>
              <a:rPr lang="fr-FR" dirty="0"/>
              <a:t> </a:t>
            </a:r>
            <a:r>
              <a:rPr lang="fr-FR" dirty="0" err="1"/>
              <a:t>quite</a:t>
            </a:r>
            <a:r>
              <a:rPr lang="fr-FR" dirty="0"/>
              <a:t> </a:t>
            </a:r>
            <a:r>
              <a:rPr lang="fr-FR" dirty="0" err="1"/>
              <a:t>difficult</a:t>
            </a:r>
            <a:r>
              <a:rPr lang="fr-FR" dirty="0"/>
              <a:t> to </a:t>
            </a:r>
            <a:r>
              <a:rPr lang="fr-FR" dirty="0" err="1"/>
              <a:t>interpret</a:t>
            </a:r>
            <a:r>
              <a:rPr lang="fr-FR" dirty="0"/>
              <a:t> </a:t>
            </a:r>
            <a:r>
              <a:rPr lang="fr-FR" dirty="0" err="1"/>
              <a:t>these</a:t>
            </a:r>
            <a:r>
              <a:rPr lang="fr-FR" dirty="0"/>
              <a:t> </a:t>
            </a:r>
            <a:r>
              <a:rPr lang="fr-FR" dirty="0" err="1"/>
              <a:t>differences</a:t>
            </a:r>
            <a:r>
              <a:rPr lang="fr-FR" dirty="0"/>
              <a:t> — </a:t>
            </a:r>
            <a:r>
              <a:rPr lang="fr-FR" dirty="0" err="1"/>
              <a:t>especially</a:t>
            </a:r>
            <a:r>
              <a:rPr lang="fr-FR" dirty="0"/>
              <a:t> </a:t>
            </a:r>
            <a:r>
              <a:rPr lang="fr-FR" dirty="0" err="1"/>
              <a:t>when</a:t>
            </a:r>
            <a:r>
              <a:rPr lang="fr-FR" dirty="0"/>
              <a:t> the </a:t>
            </a:r>
            <a:r>
              <a:rPr lang="fr-FR" dirty="0" err="1"/>
              <a:t>antigens</a:t>
            </a:r>
            <a:r>
              <a:rPr lang="fr-FR" dirty="0"/>
              <a:t>, </a:t>
            </a:r>
            <a:r>
              <a:rPr lang="fr-FR" dirty="0" err="1"/>
              <a:t>units</a:t>
            </a:r>
            <a:r>
              <a:rPr lang="fr-FR" dirty="0"/>
              <a:t>, and dosages are not the </a:t>
            </a:r>
            <a:r>
              <a:rPr lang="fr-FR" dirty="0" err="1"/>
              <a:t>same</a:t>
            </a:r>
            <a:r>
              <a:rPr lang="fr-FR" dirty="0"/>
              <a:t>.</a:t>
            </a:r>
            <a:endParaRPr lang="en-GB" dirty="0"/>
          </a:p>
        </p:txBody>
      </p:sp>
      <p:sp>
        <p:nvSpPr>
          <p:cNvPr id="4" name="Espace réservé du numéro de diapositive 3"/>
          <p:cNvSpPr>
            <a:spLocks noGrp="1"/>
          </p:cNvSpPr>
          <p:nvPr>
            <p:ph type="sldNum" sz="quarter" idx="5"/>
          </p:nvPr>
        </p:nvSpPr>
        <p:spPr/>
        <p:txBody>
          <a:bodyPr/>
          <a:lstStyle/>
          <a:p>
            <a:fld id="{8B9D882F-A856-EB4B-AA69-158BC79D6444}" type="slidenum">
              <a:rPr lang="fr-FR" smtClean="0"/>
              <a:t>13</a:t>
            </a:fld>
            <a:endParaRPr lang="fr-FR"/>
          </a:p>
        </p:txBody>
      </p:sp>
    </p:spTree>
    <p:extLst>
      <p:ext uri="{BB962C8B-B14F-4D97-AF65-F5344CB8AC3E}">
        <p14:creationId xmlns:p14="http://schemas.microsoft.com/office/powerpoint/2010/main" val="253154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03598-03BF-1800-4AF1-BE15C50243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EF7141-E398-3780-B376-E9D4BECD17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1F3B41-B03B-5A03-D21A-C3A57B901D04}"/>
              </a:ext>
            </a:extLst>
          </p:cNvPr>
          <p:cNvSpPr>
            <a:spLocks noGrp="1"/>
          </p:cNvSpPr>
          <p:nvPr>
            <p:ph type="body" idx="1"/>
          </p:nvPr>
        </p:nvSpPr>
        <p:spPr/>
        <p:txBody>
          <a:bodyPr/>
          <a:lstStyle/>
          <a:p>
            <a:r>
              <a:rPr lang="fr-FR" dirty="0" err="1"/>
              <a:t>Comparing</a:t>
            </a:r>
            <a:r>
              <a:rPr lang="fr-FR" dirty="0"/>
              <a:t> valences </a:t>
            </a:r>
            <a:r>
              <a:rPr lang="fr-FR" dirty="0" err="1"/>
              <a:t>alows</a:t>
            </a:r>
            <a:r>
              <a:rPr lang="fr-FR" dirty="0"/>
              <a:t> us to </a:t>
            </a:r>
            <a:r>
              <a:rPr lang="fr-FR" dirty="0" err="1"/>
              <a:t>see</a:t>
            </a:r>
            <a:r>
              <a:rPr lang="fr-FR" dirty="0"/>
              <a:t> at a </a:t>
            </a:r>
            <a:r>
              <a:rPr lang="fr-FR" dirty="0" err="1"/>
              <a:t>glance</a:t>
            </a:r>
            <a:r>
              <a:rPr lang="fr-FR" dirty="0"/>
              <a:t> </a:t>
            </a:r>
            <a:r>
              <a:rPr lang="fr-FR" dirty="0" err="1"/>
              <a:t>what</a:t>
            </a:r>
            <a:r>
              <a:rPr lang="fr-FR" dirty="0"/>
              <a:t> </a:t>
            </a:r>
            <a:r>
              <a:rPr lang="fr-FR" dirty="0" err="1"/>
              <a:t>is</a:t>
            </a:r>
            <a:r>
              <a:rPr lang="fr-FR" dirty="0"/>
              <a:t> </a:t>
            </a:r>
            <a:r>
              <a:rPr lang="fr-FR" dirty="0" err="1"/>
              <a:t>identical</a:t>
            </a:r>
            <a:r>
              <a:rPr lang="fr-FR" dirty="0"/>
              <a:t> or </a:t>
            </a:r>
            <a:r>
              <a:rPr lang="fr-FR" dirty="0" err="1"/>
              <a:t>different</a:t>
            </a:r>
            <a:r>
              <a:rPr lang="fr-FR" dirty="0"/>
              <a:t> </a:t>
            </a:r>
            <a:r>
              <a:rPr lang="fr-FR" dirty="0" err="1"/>
              <a:t>from</a:t>
            </a:r>
            <a:r>
              <a:rPr lang="fr-FR" dirty="0"/>
              <a:t> a vaccination </a:t>
            </a:r>
            <a:r>
              <a:rPr lang="fr-FR" dirty="0" err="1"/>
              <a:t>recommendation</a:t>
            </a:r>
            <a:r>
              <a:rPr lang="fr-FR" dirty="0"/>
              <a:t> perspective.</a:t>
            </a:r>
            <a:endParaRPr lang="en-GB" dirty="0"/>
          </a:p>
        </p:txBody>
      </p:sp>
      <p:sp>
        <p:nvSpPr>
          <p:cNvPr id="4" name="Espace réservé du numéro de diapositive 3">
            <a:extLst>
              <a:ext uri="{FF2B5EF4-FFF2-40B4-BE49-F238E27FC236}">
                <a16:creationId xmlns:a16="http://schemas.microsoft.com/office/drawing/2014/main" id="{85BF967B-9C18-7A95-0349-9BF0914EE317}"/>
              </a:ext>
            </a:extLst>
          </p:cNvPr>
          <p:cNvSpPr>
            <a:spLocks noGrp="1"/>
          </p:cNvSpPr>
          <p:nvPr>
            <p:ph type="sldNum" sz="quarter" idx="5"/>
          </p:nvPr>
        </p:nvSpPr>
        <p:spPr/>
        <p:txBody>
          <a:bodyPr/>
          <a:lstStyle/>
          <a:p>
            <a:fld id="{8B9D882F-A856-EB4B-AA69-158BC79D6444}" type="slidenum">
              <a:rPr lang="fr-FR" smtClean="0"/>
              <a:t>14</a:t>
            </a:fld>
            <a:endParaRPr lang="fr-FR"/>
          </a:p>
        </p:txBody>
      </p:sp>
    </p:spTree>
    <p:extLst>
      <p:ext uri="{BB962C8B-B14F-4D97-AF65-F5344CB8AC3E}">
        <p14:creationId xmlns:p14="http://schemas.microsoft.com/office/powerpoint/2010/main" val="321288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a:t>
            </a:r>
            <a:r>
              <a:rPr lang="fr-FR" dirty="0" err="1"/>
              <a:t>highest</a:t>
            </a:r>
            <a:r>
              <a:rPr lang="fr-FR" dirty="0"/>
              <a:t> </a:t>
            </a:r>
            <a:r>
              <a:rPr lang="fr-FR" dirty="0" err="1"/>
              <a:t>level</a:t>
            </a:r>
            <a:r>
              <a:rPr lang="fr-FR" dirty="0"/>
              <a:t> of </a:t>
            </a:r>
            <a:r>
              <a:rPr lang="fr-FR" dirty="0" err="1"/>
              <a:t>precision</a:t>
            </a:r>
            <a:r>
              <a:rPr lang="fr-FR" dirty="0"/>
              <a:t> </a:t>
            </a:r>
            <a:r>
              <a:rPr lang="fr-FR" dirty="0" err="1"/>
              <a:t>is</a:t>
            </a:r>
            <a:r>
              <a:rPr lang="fr-FR" dirty="0"/>
              <a:t> </a:t>
            </a:r>
            <a:r>
              <a:rPr lang="fr-FR" dirty="0" err="1"/>
              <a:t>reached</a:t>
            </a:r>
            <a:r>
              <a:rPr lang="fr-FR" dirty="0"/>
              <a:t> at the </a:t>
            </a:r>
            <a:r>
              <a:rPr lang="fr-FR" dirty="0" err="1"/>
              <a:t>edges</a:t>
            </a:r>
            <a:r>
              <a:rPr lang="fr-FR" dirty="0"/>
              <a:t> of the valence </a:t>
            </a:r>
            <a:r>
              <a:rPr lang="fr-FR" dirty="0" err="1"/>
              <a:t>tree</a:t>
            </a:r>
            <a:r>
              <a:rPr lang="fr-FR" dirty="0"/>
              <a:t>.</a:t>
            </a:r>
          </a:p>
          <a:p>
            <a:r>
              <a:rPr lang="fr-FR" dirty="0"/>
              <a:t>The ATC code </a:t>
            </a:r>
            <a:r>
              <a:rPr lang="fr-FR" dirty="0" err="1"/>
              <a:t>offers</a:t>
            </a:r>
            <a:r>
              <a:rPr lang="fr-FR" dirty="0"/>
              <a:t> a </a:t>
            </a:r>
            <a:r>
              <a:rPr lang="fr-FR" dirty="0" err="1"/>
              <a:t>limited</a:t>
            </a:r>
            <a:r>
              <a:rPr lang="fr-FR" dirty="0"/>
              <a:t> </a:t>
            </a:r>
            <a:r>
              <a:rPr lang="fr-FR" dirty="0" err="1"/>
              <a:t>representation</a:t>
            </a:r>
            <a:r>
              <a:rPr lang="fr-FR" dirty="0"/>
              <a:t> of the </a:t>
            </a:r>
            <a:r>
              <a:rPr lang="fr-FR" dirty="0" err="1"/>
              <a:t>vaccine’s</a:t>
            </a:r>
            <a:r>
              <a:rPr lang="fr-FR" dirty="0"/>
              <a:t> </a:t>
            </a:r>
            <a:r>
              <a:rPr lang="fr-FR" dirty="0" err="1"/>
              <a:t>functional</a:t>
            </a:r>
            <a:r>
              <a:rPr lang="fr-FR" dirty="0"/>
              <a:t> content.</a:t>
            </a:r>
            <a:endParaRPr lang="en-GB" dirty="0"/>
          </a:p>
        </p:txBody>
      </p:sp>
      <p:sp>
        <p:nvSpPr>
          <p:cNvPr id="4" name="Espace réservé du numéro de diapositive 3"/>
          <p:cNvSpPr>
            <a:spLocks noGrp="1"/>
          </p:cNvSpPr>
          <p:nvPr>
            <p:ph type="sldNum" sz="quarter" idx="5"/>
          </p:nvPr>
        </p:nvSpPr>
        <p:spPr/>
        <p:txBody>
          <a:bodyPr/>
          <a:lstStyle/>
          <a:p>
            <a:fld id="{8B9D882F-A856-EB4B-AA69-158BC79D6444}" type="slidenum">
              <a:rPr lang="fr-FR" smtClean="0"/>
              <a:t>15</a:t>
            </a:fld>
            <a:endParaRPr lang="fr-FR"/>
          </a:p>
        </p:txBody>
      </p:sp>
    </p:spTree>
    <p:extLst>
      <p:ext uri="{BB962C8B-B14F-4D97-AF65-F5344CB8AC3E}">
        <p14:creationId xmlns:p14="http://schemas.microsoft.com/office/powerpoint/2010/main" val="251174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Alternative – </a:t>
            </a:r>
            <a:r>
              <a:rPr lang="fr-FR" dirty="0" err="1"/>
              <a:t>Typhoid</a:t>
            </a:r>
            <a:r>
              <a:rPr lang="fr-FR" dirty="0"/>
              <a:t>, </a:t>
            </a:r>
            <a:r>
              <a:rPr lang="fr-FR" dirty="0" err="1"/>
              <a:t>Tetanus</a:t>
            </a:r>
            <a:r>
              <a:rPr lang="fr-FR" dirty="0"/>
              <a:t>, </a:t>
            </a:r>
            <a:r>
              <a:rPr lang="fr-FR" dirty="0" err="1"/>
              <a:t>Diphtheria</a:t>
            </a:r>
            <a:r>
              <a:rPr lang="fr-FR"/>
              <a:t> (TABDT) &gt; No ATC code</a:t>
            </a:r>
          </a:p>
        </p:txBody>
      </p:sp>
      <p:sp>
        <p:nvSpPr>
          <p:cNvPr id="4" name="Espace réservé de la date 3"/>
          <p:cNvSpPr>
            <a:spLocks noGrp="1"/>
          </p:cNvSpPr>
          <p:nvPr>
            <p:ph type="dt" idx="1"/>
          </p:nvPr>
        </p:nvSpPr>
        <p:spPr/>
        <p:txBody>
          <a:bodyPr/>
          <a:lstStyle/>
          <a:p>
            <a:fld id="{986EE1CF-9F16-42BE-9983-3FE7A2E38C0A}" type="datetime1">
              <a:rPr lang="fr-FR" smtClean="0"/>
              <a:t>12/11/2025</a:t>
            </a:fld>
            <a:endParaRPr lang="fr-FR"/>
          </a:p>
        </p:txBody>
      </p:sp>
      <p:sp>
        <p:nvSpPr>
          <p:cNvPr id="5" name="Espace réservé du pied de page 4"/>
          <p:cNvSpPr>
            <a:spLocks noGrp="1"/>
          </p:cNvSpPr>
          <p:nvPr>
            <p:ph type="ftr" sz="quarter" idx="4"/>
          </p:nvPr>
        </p:nvSpPr>
        <p:spPr/>
        <p:txBody>
          <a:bodyPr/>
          <a:lstStyle/>
          <a:p>
            <a:r>
              <a:rPr lang="nl-NL"/>
              <a:t>GEP</a:t>
            </a:r>
            <a:endParaRPr lang="en-US"/>
          </a:p>
        </p:txBody>
      </p:sp>
      <p:sp>
        <p:nvSpPr>
          <p:cNvPr id="6" name="Espace réservé du numéro de diapositive 5"/>
          <p:cNvSpPr>
            <a:spLocks noGrp="1"/>
          </p:cNvSpPr>
          <p:nvPr>
            <p:ph type="sldNum" sz="quarter" idx="5"/>
          </p:nvPr>
        </p:nvSpPr>
        <p:spPr/>
        <p:txBody>
          <a:bodyPr/>
          <a:lstStyle/>
          <a:p>
            <a:fld id="{9FF6DDBF-4A59-E347-B20F-784109BCA6BD}" type="slidenum">
              <a:rPr lang="fr-FR" smtClean="0"/>
              <a:pPr/>
              <a:t>21</a:t>
            </a:fld>
            <a:endParaRPr lang="fr-FR"/>
          </a:p>
        </p:txBody>
      </p:sp>
    </p:spTree>
    <p:extLst>
      <p:ext uri="{BB962C8B-B14F-4D97-AF65-F5344CB8AC3E}">
        <p14:creationId xmlns:p14="http://schemas.microsoft.com/office/powerpoint/2010/main" val="406925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2807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err="1"/>
              <a:t>Cliquez</a:t>
            </a:r>
            <a:r>
              <a:rPr kumimoji="0" lang="en-US" noProof="0" dirty="0"/>
              <a:t> pour modifier le style du </a:t>
            </a:r>
            <a:r>
              <a:rPr kumimoji="0" lang="en-US" noProof="0" dirty="0" err="1"/>
              <a:t>titre</a:t>
            </a:r>
            <a:endParaRPr kumimoji="0" lang="en-US" noProof="0" dirty="0"/>
          </a:p>
        </p:txBody>
      </p:sp>
      <p:sp>
        <p:nvSpPr>
          <p:cNvPr id="8" name="Espace réservé de la date 7">
            <a:extLst>
              <a:ext uri="{FF2B5EF4-FFF2-40B4-BE49-F238E27FC236}">
                <a16:creationId xmlns:a16="http://schemas.microsoft.com/office/drawing/2014/main" id="{B89E9F7F-309D-F5AE-96A0-AF23F5BA4E7E}"/>
              </a:ext>
            </a:extLst>
          </p:cNvPr>
          <p:cNvSpPr>
            <a:spLocks noGrp="1"/>
          </p:cNvSpPr>
          <p:nvPr>
            <p:ph type="dt" sz="half" idx="10"/>
          </p:nvPr>
        </p:nvSpPr>
        <p:spPr/>
        <p:txBody>
          <a:bodyPr/>
          <a:lstStyle/>
          <a:p>
            <a:pPr>
              <a:buFont typeface="Symbol" charset="0"/>
              <a:buNone/>
            </a:pPr>
            <a:endParaRPr lang="en-US" dirty="0"/>
          </a:p>
        </p:txBody>
      </p:sp>
      <p:sp>
        <p:nvSpPr>
          <p:cNvPr id="9" name="Espace réservé du pied de page 8">
            <a:extLst>
              <a:ext uri="{FF2B5EF4-FFF2-40B4-BE49-F238E27FC236}">
                <a16:creationId xmlns:a16="http://schemas.microsoft.com/office/drawing/2014/main" id="{3D583211-A4B9-C27A-18BB-290BF3872D45}"/>
              </a:ext>
            </a:extLst>
          </p:cNvPr>
          <p:cNvSpPr>
            <a:spLocks noGrp="1"/>
          </p:cNvSpPr>
          <p:nvPr>
            <p:ph type="ftr" sz="quarter" idx="11"/>
          </p:nvPr>
        </p:nvSpPr>
        <p:spPr/>
        <p:txBody>
          <a:bodyPr/>
          <a:lstStyle/>
          <a:p>
            <a:pPr algn="ctr">
              <a:buFont typeface="Symbol" charset="0"/>
              <a:buNone/>
            </a:pPr>
            <a:endParaRPr lang="en-US" dirty="0"/>
          </a:p>
        </p:txBody>
      </p:sp>
      <p:sp>
        <p:nvSpPr>
          <p:cNvPr id="14" name="Espace réservé du contenu 13">
            <a:extLst>
              <a:ext uri="{FF2B5EF4-FFF2-40B4-BE49-F238E27FC236}">
                <a16:creationId xmlns:a16="http://schemas.microsoft.com/office/drawing/2014/main" id="{755D06B1-C83E-7658-7499-CAC7285E1D4E}"/>
              </a:ext>
            </a:extLst>
          </p:cNvPr>
          <p:cNvSpPr>
            <a:spLocks noGrp="1"/>
          </p:cNvSpPr>
          <p:nvPr>
            <p:ph sz="quarter" idx="13"/>
          </p:nvPr>
        </p:nvSpPr>
        <p:spPr>
          <a:xfrm>
            <a:off x="838200" y="1700237"/>
            <a:ext cx="10744200" cy="45370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90604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err="1"/>
              <a:t>Cliquez</a:t>
            </a:r>
            <a:r>
              <a:rPr kumimoji="0" lang="en-US" noProof="0" dirty="0"/>
              <a:t> pour modifier le style du </a:t>
            </a:r>
            <a:r>
              <a:rPr kumimoji="0" lang="en-US" noProof="0" dirty="0" err="1"/>
              <a:t>titre</a:t>
            </a:r>
            <a:endParaRPr kumimoji="0" lang="en-US" noProof="0" dirty="0"/>
          </a:p>
        </p:txBody>
      </p:sp>
      <p:sp>
        <p:nvSpPr>
          <p:cNvPr id="8" name="Espace réservé de la date 7">
            <a:extLst>
              <a:ext uri="{FF2B5EF4-FFF2-40B4-BE49-F238E27FC236}">
                <a16:creationId xmlns:a16="http://schemas.microsoft.com/office/drawing/2014/main" id="{B89E9F7F-309D-F5AE-96A0-AF23F5BA4E7E}"/>
              </a:ext>
            </a:extLst>
          </p:cNvPr>
          <p:cNvSpPr>
            <a:spLocks noGrp="1"/>
          </p:cNvSpPr>
          <p:nvPr>
            <p:ph type="dt" sz="half" idx="10"/>
          </p:nvPr>
        </p:nvSpPr>
        <p:spPr/>
        <p:txBody>
          <a:bodyPr/>
          <a:lstStyle/>
          <a:p>
            <a:pPr>
              <a:buFont typeface="Symbol" charset="0"/>
              <a:buNone/>
            </a:pPr>
            <a:r>
              <a:rPr lang="en-US" dirty="0"/>
              <a:t>10/26/2022</a:t>
            </a:r>
            <a:endParaRPr lang="en-GB" dirty="0"/>
          </a:p>
        </p:txBody>
      </p:sp>
      <p:sp>
        <p:nvSpPr>
          <p:cNvPr id="9" name="Espace réservé du pied de page 8">
            <a:extLst>
              <a:ext uri="{FF2B5EF4-FFF2-40B4-BE49-F238E27FC236}">
                <a16:creationId xmlns:a16="http://schemas.microsoft.com/office/drawing/2014/main" id="{3D583211-A4B9-C27A-18BB-290BF3872D45}"/>
              </a:ext>
            </a:extLst>
          </p:cNvPr>
          <p:cNvSpPr>
            <a:spLocks noGrp="1"/>
          </p:cNvSpPr>
          <p:nvPr>
            <p:ph type="ftr" sz="quarter" idx="11"/>
          </p:nvPr>
        </p:nvSpPr>
        <p:spPr/>
        <p:txBody>
          <a:bodyPr/>
          <a:lstStyle/>
          <a:p>
            <a:pPr algn="ctr">
              <a:buFont typeface="Symbol" charset="0"/>
              <a:buNone/>
            </a:pPr>
            <a:r>
              <a:rPr lang="en-US"/>
              <a:t>LOINC Conference</a:t>
            </a:r>
            <a:endParaRPr lang="en-US" dirty="0"/>
          </a:p>
        </p:txBody>
      </p:sp>
      <p:sp>
        <p:nvSpPr>
          <p:cNvPr id="10" name="Espace réservé du numéro de diapositive 9">
            <a:extLst>
              <a:ext uri="{FF2B5EF4-FFF2-40B4-BE49-F238E27FC236}">
                <a16:creationId xmlns:a16="http://schemas.microsoft.com/office/drawing/2014/main" id="{F39DC36F-E84A-B5B0-7FD7-D4F240003531}"/>
              </a:ext>
            </a:extLst>
          </p:cNvPr>
          <p:cNvSpPr>
            <a:spLocks noGrp="1"/>
          </p:cNvSpPr>
          <p:nvPr>
            <p:ph type="sldNum" sz="quarter" idx="12"/>
          </p:nvPr>
        </p:nvSpPr>
        <p:spPr/>
        <p:txBody>
          <a:bodyPr/>
          <a:lstStyle/>
          <a:p>
            <a:pPr lvl="1">
              <a:buFont typeface="Symbol" charset="0"/>
              <a:buNone/>
            </a:pPr>
            <a:fld id="{042AED99-7FB4-404E-8A97-64753DCE42EC}" type="slidenum">
              <a:rPr lang="en-US" smtClean="0"/>
              <a:pPr lvl="1">
                <a:buFont typeface="Symbol" charset="0"/>
                <a:buNone/>
              </a:pPr>
              <a:t>‹N°›</a:t>
            </a:fld>
            <a:endParaRPr lang="en-US" dirty="0">
              <a:solidFill>
                <a:schemeClr val="tx2">
                  <a:shade val="90000"/>
                </a:schemeClr>
              </a:solidFill>
            </a:endParaRPr>
          </a:p>
        </p:txBody>
      </p:sp>
      <p:sp>
        <p:nvSpPr>
          <p:cNvPr id="14" name="Espace réservé du contenu 13">
            <a:extLst>
              <a:ext uri="{FF2B5EF4-FFF2-40B4-BE49-F238E27FC236}">
                <a16:creationId xmlns:a16="http://schemas.microsoft.com/office/drawing/2014/main" id="{755D06B1-C83E-7658-7499-CAC7285E1D4E}"/>
              </a:ext>
            </a:extLst>
          </p:cNvPr>
          <p:cNvSpPr>
            <a:spLocks noGrp="1"/>
          </p:cNvSpPr>
          <p:nvPr>
            <p:ph sz="quarter" idx="13"/>
          </p:nvPr>
        </p:nvSpPr>
        <p:spPr>
          <a:xfrm>
            <a:off x="838200" y="1700237"/>
            <a:ext cx="10744200" cy="45370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77191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with Description" type="twoColTx">
  <p:cSld name="Section Title with Description">
    <p:bg>
      <p:bgRef idx="1001">
        <a:schemeClr val="bg1"/>
      </p:bgRef>
    </p:bg>
    <p:spTree>
      <p:nvGrpSpPr>
        <p:cNvPr id="1" name="Shape 24"/>
        <p:cNvGrpSpPr/>
        <p:nvPr/>
      </p:nvGrpSpPr>
      <p:grpSpPr>
        <a:xfrm>
          <a:off x="0" y="0"/>
          <a:ext cx="0" cy="0"/>
          <a:chOff x="0" y="0"/>
          <a:chExt cx="0" cy="0"/>
        </a:xfrm>
      </p:grpSpPr>
      <p:pic>
        <p:nvPicPr>
          <p:cNvPr id="6" name="Picture 5" descr="A black background with green squares&#10;&#10;AI-generated content may be incorrect.">
            <a:extLst>
              <a:ext uri="{FF2B5EF4-FFF2-40B4-BE49-F238E27FC236}">
                <a16:creationId xmlns:a16="http://schemas.microsoft.com/office/drawing/2014/main" id="{30898E20-C753-E1FB-15EF-C46C21D0058A}"/>
              </a:ext>
            </a:extLst>
          </p:cNvPr>
          <p:cNvPicPr>
            <a:picLocks noChangeAspect="1"/>
          </p:cNvPicPr>
          <p:nvPr userDrawn="1"/>
        </p:nvPicPr>
        <p:blipFill>
          <a:blip r:embed="rId2">
            <a:alphaModFix amt="39000"/>
          </a:blip>
          <a:stretch>
            <a:fillRect/>
          </a:stretch>
        </p:blipFill>
        <p:spPr>
          <a:xfrm>
            <a:off x="2384347" y="0"/>
            <a:ext cx="9796409" cy="6858000"/>
          </a:xfrm>
          <a:prstGeom prst="rect">
            <a:avLst/>
          </a:prstGeom>
        </p:spPr>
      </p:pic>
      <p:pic>
        <p:nvPicPr>
          <p:cNvPr id="5" name="Picture 4" descr="Museum aan de Stroom with a few windows&#10;&#10;AI-generated content may be incorrect.">
            <a:extLst>
              <a:ext uri="{FF2B5EF4-FFF2-40B4-BE49-F238E27FC236}">
                <a16:creationId xmlns:a16="http://schemas.microsoft.com/office/drawing/2014/main" id="{754C3523-74E3-5CB7-90C4-93E999CDFCE4}"/>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a:xfrm>
            <a:off x="0" y="-159027"/>
            <a:ext cx="3537621" cy="5656745"/>
          </a:xfrm>
          <a:prstGeom prst="rect">
            <a:avLst/>
          </a:prstGeom>
        </p:spPr>
      </p:pic>
      <p:sp>
        <p:nvSpPr>
          <p:cNvPr id="28" name="Google Shape;28;p4"/>
          <p:cNvSpPr/>
          <p:nvPr/>
        </p:nvSpPr>
        <p:spPr>
          <a:xfrm>
            <a:off x="0" y="4054641"/>
            <a:ext cx="3537621" cy="2803500"/>
          </a:xfrm>
          <a:prstGeom prst="rect">
            <a:avLst/>
          </a:prstGeom>
          <a:gradFill>
            <a:gsLst>
              <a:gs pos="0">
                <a:srgbClr val="2E2E36">
                  <a:alpha val="0"/>
                </a:srgbClr>
              </a:gs>
              <a:gs pos="52000">
                <a:schemeClr val="tx1"/>
              </a:gs>
              <a:gs pos="100000">
                <a:schemeClr val="tx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0" name="Google Shape;30;p4"/>
          <p:cNvSpPr txBox="1">
            <a:spLocks noGrp="1"/>
          </p:cNvSpPr>
          <p:nvPr>
            <p:ph type="title"/>
          </p:nvPr>
        </p:nvSpPr>
        <p:spPr>
          <a:xfrm>
            <a:off x="3750926" y="476350"/>
            <a:ext cx="8499113" cy="101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E2E36"/>
              </a:buClr>
              <a:buSzPts val="4800"/>
              <a:buNone/>
              <a:defRPr sz="4800" b="1">
                <a:solidFill>
                  <a:srgbClr val="2E2E36"/>
                </a:solidFill>
              </a:defRPr>
            </a:lvl1pPr>
            <a:lvl2pPr lvl="1" rtl="0">
              <a:spcBef>
                <a:spcPts val="0"/>
              </a:spcBef>
              <a:spcAft>
                <a:spcPts val="0"/>
              </a:spcAft>
              <a:buClr>
                <a:srgbClr val="2E2E36"/>
              </a:buClr>
              <a:buSzPts val="1400"/>
              <a:buNone/>
              <a:defRPr>
                <a:solidFill>
                  <a:srgbClr val="2E2E36"/>
                </a:solidFill>
              </a:defRPr>
            </a:lvl2pPr>
            <a:lvl3pPr lvl="2" rtl="0">
              <a:spcBef>
                <a:spcPts val="0"/>
              </a:spcBef>
              <a:spcAft>
                <a:spcPts val="0"/>
              </a:spcAft>
              <a:buClr>
                <a:srgbClr val="2E2E36"/>
              </a:buClr>
              <a:buSzPts val="1400"/>
              <a:buNone/>
              <a:defRPr>
                <a:solidFill>
                  <a:srgbClr val="2E2E36"/>
                </a:solidFill>
              </a:defRPr>
            </a:lvl3pPr>
            <a:lvl4pPr lvl="3" rtl="0">
              <a:spcBef>
                <a:spcPts val="0"/>
              </a:spcBef>
              <a:spcAft>
                <a:spcPts val="0"/>
              </a:spcAft>
              <a:buClr>
                <a:srgbClr val="2E2E36"/>
              </a:buClr>
              <a:buSzPts val="1400"/>
              <a:buNone/>
              <a:defRPr>
                <a:solidFill>
                  <a:srgbClr val="2E2E36"/>
                </a:solidFill>
              </a:defRPr>
            </a:lvl4pPr>
            <a:lvl5pPr lvl="4" rtl="0">
              <a:spcBef>
                <a:spcPts val="0"/>
              </a:spcBef>
              <a:spcAft>
                <a:spcPts val="0"/>
              </a:spcAft>
              <a:buClr>
                <a:srgbClr val="2E2E36"/>
              </a:buClr>
              <a:buSzPts val="1400"/>
              <a:buNone/>
              <a:defRPr>
                <a:solidFill>
                  <a:srgbClr val="2E2E36"/>
                </a:solidFill>
              </a:defRPr>
            </a:lvl5pPr>
            <a:lvl6pPr lvl="5" rtl="0">
              <a:spcBef>
                <a:spcPts val="0"/>
              </a:spcBef>
              <a:spcAft>
                <a:spcPts val="0"/>
              </a:spcAft>
              <a:buClr>
                <a:srgbClr val="2E2E36"/>
              </a:buClr>
              <a:buSzPts val="1400"/>
              <a:buNone/>
              <a:defRPr>
                <a:solidFill>
                  <a:srgbClr val="2E2E36"/>
                </a:solidFill>
              </a:defRPr>
            </a:lvl6pPr>
            <a:lvl7pPr lvl="6" rtl="0">
              <a:spcBef>
                <a:spcPts val="0"/>
              </a:spcBef>
              <a:spcAft>
                <a:spcPts val="0"/>
              </a:spcAft>
              <a:buClr>
                <a:srgbClr val="2E2E36"/>
              </a:buClr>
              <a:buSzPts val="1400"/>
              <a:buNone/>
              <a:defRPr>
                <a:solidFill>
                  <a:srgbClr val="2E2E36"/>
                </a:solidFill>
              </a:defRPr>
            </a:lvl7pPr>
            <a:lvl8pPr lvl="7" rtl="0">
              <a:spcBef>
                <a:spcPts val="0"/>
              </a:spcBef>
              <a:spcAft>
                <a:spcPts val="0"/>
              </a:spcAft>
              <a:buClr>
                <a:srgbClr val="2E2E36"/>
              </a:buClr>
              <a:buSzPts val="1400"/>
              <a:buNone/>
              <a:defRPr>
                <a:solidFill>
                  <a:srgbClr val="2E2E36"/>
                </a:solidFill>
              </a:defRPr>
            </a:lvl8pPr>
            <a:lvl9pPr lvl="8" rtl="0">
              <a:spcBef>
                <a:spcPts val="0"/>
              </a:spcBef>
              <a:spcAft>
                <a:spcPts val="0"/>
              </a:spcAft>
              <a:buClr>
                <a:srgbClr val="2E2E36"/>
              </a:buClr>
              <a:buSzPts val="1400"/>
              <a:buNone/>
              <a:defRPr>
                <a:solidFill>
                  <a:srgbClr val="2E2E36"/>
                </a:solidFill>
              </a:defRPr>
            </a:lvl9pPr>
          </a:lstStyle>
          <a:p>
            <a:endParaRPr/>
          </a:p>
        </p:txBody>
      </p:sp>
      <p:sp>
        <p:nvSpPr>
          <p:cNvPr id="31" name="Google Shape;31;p4"/>
          <p:cNvSpPr txBox="1">
            <a:spLocks noGrp="1"/>
          </p:cNvSpPr>
          <p:nvPr>
            <p:ph type="body" idx="1"/>
          </p:nvPr>
        </p:nvSpPr>
        <p:spPr>
          <a:xfrm>
            <a:off x="3750926" y="2196625"/>
            <a:ext cx="8306463" cy="39993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dk1"/>
              </a:buClr>
              <a:buSzPts val="1600"/>
              <a:buChar char="●"/>
              <a:defRPr sz="16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4"/>
          <p:cNvSpPr txBox="1">
            <a:spLocks noGrp="1"/>
          </p:cNvSpPr>
          <p:nvPr>
            <p:ph type="subTitle" idx="2"/>
          </p:nvPr>
        </p:nvSpPr>
        <p:spPr>
          <a:xfrm>
            <a:off x="3763904" y="1453200"/>
            <a:ext cx="6532401" cy="680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EF4841"/>
              </a:buClr>
              <a:buSzPts val="2800"/>
              <a:buNone/>
              <a:defRPr sz="2800">
                <a:solidFill>
                  <a:schemeClr val="accent4"/>
                </a:solidFill>
              </a:defRPr>
            </a:lvl1pPr>
            <a:lvl2pPr lvl="1" rtl="0">
              <a:spcBef>
                <a:spcPts val="0"/>
              </a:spcBef>
              <a:spcAft>
                <a:spcPts val="0"/>
              </a:spcAft>
              <a:buClr>
                <a:srgbClr val="EF4841"/>
              </a:buClr>
              <a:buSzPts val="1400"/>
              <a:buNone/>
              <a:defRPr>
                <a:solidFill>
                  <a:srgbClr val="EF4841"/>
                </a:solidFill>
              </a:defRPr>
            </a:lvl2pPr>
            <a:lvl3pPr lvl="2" rtl="0">
              <a:spcBef>
                <a:spcPts val="0"/>
              </a:spcBef>
              <a:spcAft>
                <a:spcPts val="0"/>
              </a:spcAft>
              <a:buClr>
                <a:srgbClr val="EF4841"/>
              </a:buClr>
              <a:buSzPts val="1400"/>
              <a:buNone/>
              <a:defRPr>
                <a:solidFill>
                  <a:srgbClr val="EF4841"/>
                </a:solidFill>
              </a:defRPr>
            </a:lvl3pPr>
            <a:lvl4pPr lvl="3" rtl="0">
              <a:spcBef>
                <a:spcPts val="0"/>
              </a:spcBef>
              <a:spcAft>
                <a:spcPts val="0"/>
              </a:spcAft>
              <a:buClr>
                <a:srgbClr val="EF4841"/>
              </a:buClr>
              <a:buSzPts val="1400"/>
              <a:buNone/>
              <a:defRPr>
                <a:solidFill>
                  <a:srgbClr val="EF4841"/>
                </a:solidFill>
              </a:defRPr>
            </a:lvl4pPr>
            <a:lvl5pPr lvl="4" rtl="0">
              <a:spcBef>
                <a:spcPts val="0"/>
              </a:spcBef>
              <a:spcAft>
                <a:spcPts val="0"/>
              </a:spcAft>
              <a:buClr>
                <a:srgbClr val="EF4841"/>
              </a:buClr>
              <a:buSzPts val="1400"/>
              <a:buNone/>
              <a:defRPr>
                <a:solidFill>
                  <a:srgbClr val="EF4841"/>
                </a:solidFill>
              </a:defRPr>
            </a:lvl5pPr>
            <a:lvl6pPr lvl="5" rtl="0">
              <a:spcBef>
                <a:spcPts val="0"/>
              </a:spcBef>
              <a:spcAft>
                <a:spcPts val="0"/>
              </a:spcAft>
              <a:buClr>
                <a:srgbClr val="EF4841"/>
              </a:buClr>
              <a:buSzPts val="1400"/>
              <a:buNone/>
              <a:defRPr>
                <a:solidFill>
                  <a:srgbClr val="EF4841"/>
                </a:solidFill>
              </a:defRPr>
            </a:lvl6pPr>
            <a:lvl7pPr lvl="6" rtl="0">
              <a:spcBef>
                <a:spcPts val="0"/>
              </a:spcBef>
              <a:spcAft>
                <a:spcPts val="0"/>
              </a:spcAft>
              <a:buClr>
                <a:srgbClr val="EF4841"/>
              </a:buClr>
              <a:buSzPts val="1400"/>
              <a:buNone/>
              <a:defRPr>
                <a:solidFill>
                  <a:srgbClr val="EF4841"/>
                </a:solidFill>
              </a:defRPr>
            </a:lvl7pPr>
            <a:lvl8pPr lvl="7" rtl="0">
              <a:spcBef>
                <a:spcPts val="0"/>
              </a:spcBef>
              <a:spcAft>
                <a:spcPts val="0"/>
              </a:spcAft>
              <a:buClr>
                <a:srgbClr val="EF4841"/>
              </a:buClr>
              <a:buSzPts val="1400"/>
              <a:buNone/>
              <a:defRPr>
                <a:solidFill>
                  <a:srgbClr val="EF4841"/>
                </a:solidFill>
              </a:defRPr>
            </a:lvl8pPr>
            <a:lvl9pPr lvl="8" rtl="0">
              <a:spcBef>
                <a:spcPts val="0"/>
              </a:spcBef>
              <a:spcAft>
                <a:spcPts val="0"/>
              </a:spcAft>
              <a:buClr>
                <a:srgbClr val="EF4841"/>
              </a:buClr>
              <a:buSzPts val="1400"/>
              <a:buNone/>
              <a:defRPr>
                <a:solidFill>
                  <a:srgbClr val="EF4841"/>
                </a:solidFill>
              </a:defRPr>
            </a:lvl9pPr>
          </a:lstStyle>
          <a:p>
            <a:endParaRPr/>
          </a:p>
        </p:txBody>
      </p:sp>
      <p:sp>
        <p:nvSpPr>
          <p:cNvPr id="33" name="Google Shape;33;p4"/>
          <p:cNvSpPr>
            <a:spLocks noGrp="1"/>
          </p:cNvSpPr>
          <p:nvPr>
            <p:ph type="pic" idx="3"/>
          </p:nvPr>
        </p:nvSpPr>
        <p:spPr>
          <a:xfrm>
            <a:off x="0" y="0"/>
            <a:ext cx="1163703" cy="1074900"/>
          </a:xfrm>
          <a:prstGeom prst="rect">
            <a:avLst/>
          </a:prstGeom>
          <a:noFill/>
          <a:ln>
            <a:noFill/>
          </a:ln>
        </p:spPr>
      </p:sp>
      <p:sp>
        <p:nvSpPr>
          <p:cNvPr id="2" name="Google Shape;25;p4">
            <a:extLst>
              <a:ext uri="{FF2B5EF4-FFF2-40B4-BE49-F238E27FC236}">
                <a16:creationId xmlns:a16="http://schemas.microsoft.com/office/drawing/2014/main" id="{0DEAA1EF-E787-3040-8C7B-71F6926E9BF3}"/>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‹N°›</a:t>
            </a:fld>
            <a:endParaRPr lang="en" sz="1800"/>
          </a:p>
        </p:txBody>
      </p:sp>
      <p:pic>
        <p:nvPicPr>
          <p:cNvPr id="3" name="Picture 2" descr="A logo with white text&#10;&#10;AI-generated content may be incorrect.">
            <a:extLst>
              <a:ext uri="{FF2B5EF4-FFF2-40B4-BE49-F238E27FC236}">
                <a16:creationId xmlns:a16="http://schemas.microsoft.com/office/drawing/2014/main" id="{712EDDEE-1518-BE95-CBDD-CEE9D254F71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75014" y="4796620"/>
            <a:ext cx="3529825" cy="2041246"/>
          </a:xfrm>
          <a:prstGeom prst="rect">
            <a:avLst/>
          </a:prstGeom>
        </p:spPr>
      </p:pic>
    </p:spTree>
    <p:extLst>
      <p:ext uri="{BB962C8B-B14F-4D97-AF65-F5344CB8AC3E}">
        <p14:creationId xmlns:p14="http://schemas.microsoft.com/office/powerpoint/2010/main" val="3417020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err="1"/>
              <a:t>Cliquez</a:t>
            </a:r>
            <a:r>
              <a:rPr kumimoji="0" lang="en-US" noProof="0" dirty="0"/>
              <a:t> pour modifier le style du </a:t>
            </a:r>
            <a:r>
              <a:rPr kumimoji="0" lang="en-US" noProof="0" dirty="0" err="1"/>
              <a:t>titre</a:t>
            </a:r>
            <a:endParaRPr kumimoji="0" lang="en-US" noProof="0" dirty="0"/>
          </a:p>
        </p:txBody>
      </p:sp>
      <p:sp>
        <p:nvSpPr>
          <p:cNvPr id="10" name="Espace réservé du numéro de diapositive 9">
            <a:extLst>
              <a:ext uri="{FF2B5EF4-FFF2-40B4-BE49-F238E27FC236}">
                <a16:creationId xmlns:a16="http://schemas.microsoft.com/office/drawing/2014/main" id="{F39DC36F-E84A-B5B0-7FD7-D4F240003531}"/>
              </a:ext>
            </a:extLst>
          </p:cNvPr>
          <p:cNvSpPr>
            <a:spLocks noGrp="1"/>
          </p:cNvSpPr>
          <p:nvPr>
            <p:ph type="sldNum" sz="quarter" idx="12"/>
          </p:nvPr>
        </p:nvSpPr>
        <p:spPr/>
        <p:txBody>
          <a:bodyPr/>
          <a:lstStyle/>
          <a:p>
            <a:pPr lvl="1">
              <a:buFont typeface="Symbol" charset="0"/>
              <a:buNone/>
            </a:pPr>
            <a:fld id="{042AED99-7FB4-404E-8A97-64753DCE42EC}" type="slidenum">
              <a:rPr lang="en-US" smtClean="0"/>
              <a:pPr lvl="1">
                <a:buFont typeface="Symbol" charset="0"/>
                <a:buNone/>
              </a:pPr>
              <a:t>‹N°›</a:t>
            </a:fld>
            <a:endParaRPr lang="en-US" dirty="0">
              <a:solidFill>
                <a:schemeClr val="tx2">
                  <a:shade val="90000"/>
                </a:schemeClr>
              </a:solidFill>
            </a:endParaRPr>
          </a:p>
        </p:txBody>
      </p:sp>
      <p:sp>
        <p:nvSpPr>
          <p:cNvPr id="14" name="Espace réservé du contenu 13">
            <a:extLst>
              <a:ext uri="{FF2B5EF4-FFF2-40B4-BE49-F238E27FC236}">
                <a16:creationId xmlns:a16="http://schemas.microsoft.com/office/drawing/2014/main" id="{755D06B1-C83E-7658-7499-CAC7285E1D4E}"/>
              </a:ext>
            </a:extLst>
          </p:cNvPr>
          <p:cNvSpPr>
            <a:spLocks noGrp="1"/>
          </p:cNvSpPr>
          <p:nvPr>
            <p:ph sz="quarter" idx="13"/>
          </p:nvPr>
        </p:nvSpPr>
        <p:spPr>
          <a:xfrm>
            <a:off x="838200" y="1700237"/>
            <a:ext cx="10744200" cy="45370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7112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err="1"/>
              <a:t>Cliquez</a:t>
            </a:r>
            <a:r>
              <a:rPr kumimoji="0" lang="en-US" noProof="0" dirty="0"/>
              <a:t> pour modifier le style du </a:t>
            </a:r>
            <a:r>
              <a:rPr kumimoji="0" lang="en-US" noProof="0" dirty="0" err="1"/>
              <a:t>titre</a:t>
            </a:r>
            <a:endParaRPr kumimoji="0" lang="en-US" noProof="0" dirty="0"/>
          </a:p>
        </p:txBody>
      </p:sp>
      <p:sp>
        <p:nvSpPr>
          <p:cNvPr id="10" name="Espace réservé du numéro de diapositive 9">
            <a:extLst>
              <a:ext uri="{FF2B5EF4-FFF2-40B4-BE49-F238E27FC236}">
                <a16:creationId xmlns:a16="http://schemas.microsoft.com/office/drawing/2014/main" id="{F39DC36F-E84A-B5B0-7FD7-D4F240003531}"/>
              </a:ext>
            </a:extLst>
          </p:cNvPr>
          <p:cNvSpPr>
            <a:spLocks noGrp="1"/>
          </p:cNvSpPr>
          <p:nvPr>
            <p:ph type="sldNum" sz="quarter" idx="12"/>
          </p:nvPr>
        </p:nvSpPr>
        <p:spPr/>
        <p:txBody>
          <a:bodyPr/>
          <a:lstStyle/>
          <a:p>
            <a:pPr lvl="1">
              <a:buFont typeface="Symbol" charset="0"/>
              <a:buNone/>
            </a:pPr>
            <a:fld id="{042AED99-7FB4-404E-8A97-64753DCE42EC}" type="slidenum">
              <a:rPr lang="en-US" smtClean="0"/>
              <a:pPr lvl="1">
                <a:buFont typeface="Symbol" charset="0"/>
                <a:buNone/>
              </a:pPr>
              <a:t>‹N°›</a:t>
            </a:fld>
            <a:endParaRPr lang="en-US" dirty="0">
              <a:solidFill>
                <a:schemeClr val="tx2">
                  <a:shade val="90000"/>
                </a:schemeClr>
              </a:solidFill>
            </a:endParaRPr>
          </a:p>
        </p:txBody>
      </p:sp>
      <p:sp>
        <p:nvSpPr>
          <p:cNvPr id="14" name="Espace réservé du contenu 13">
            <a:extLst>
              <a:ext uri="{FF2B5EF4-FFF2-40B4-BE49-F238E27FC236}">
                <a16:creationId xmlns:a16="http://schemas.microsoft.com/office/drawing/2014/main" id="{755D06B1-C83E-7658-7499-CAC7285E1D4E}"/>
              </a:ext>
            </a:extLst>
          </p:cNvPr>
          <p:cNvSpPr>
            <a:spLocks noGrp="1"/>
          </p:cNvSpPr>
          <p:nvPr>
            <p:ph sz="quarter" idx="13"/>
          </p:nvPr>
        </p:nvSpPr>
        <p:spPr>
          <a:xfrm>
            <a:off x="838200" y="1700237"/>
            <a:ext cx="10744200" cy="45370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984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3F676CC0-B6CC-ACA0-4D1B-2E8477BE0259}"/>
              </a:ext>
            </a:extLst>
          </p:cNvPr>
          <p:cNvGrpSpPr>
            <a:grpSpLocks noChangeAspect="1"/>
          </p:cNvGrpSpPr>
          <p:nvPr/>
        </p:nvGrpSpPr>
        <p:grpSpPr>
          <a:xfrm>
            <a:off x="-1819536" y="-1282148"/>
            <a:ext cx="6407082" cy="8879250"/>
            <a:chOff x="0" y="0"/>
            <a:chExt cx="3230879" cy="4477511"/>
          </a:xfrm>
        </p:grpSpPr>
        <p:sp>
          <p:nvSpPr>
            <p:cNvPr id="9" name="Freeform 3">
              <a:extLst>
                <a:ext uri="{FF2B5EF4-FFF2-40B4-BE49-F238E27FC236}">
                  <a16:creationId xmlns:a16="http://schemas.microsoft.com/office/drawing/2014/main" id="{271885F9-4534-DC07-8FB0-D0FF525E6FEA}"/>
                </a:ext>
              </a:extLst>
            </p:cNvPr>
            <p:cNvSpPr/>
            <p:nvPr/>
          </p:nvSpPr>
          <p:spPr>
            <a:xfrm>
              <a:off x="0" y="0"/>
              <a:ext cx="3230879" cy="4477511"/>
            </a:xfrm>
            <a:custGeom>
              <a:avLst/>
              <a:gdLst/>
              <a:ahLst/>
              <a:cxnLst/>
              <a:rect l="l" t="t" r="r" b="b"/>
              <a:pathLst>
                <a:path w="3230879" h="4477511">
                  <a:moveTo>
                    <a:pt x="3230879" y="4477511"/>
                  </a:moveTo>
                  <a:lnTo>
                    <a:pt x="0" y="4477511"/>
                  </a:lnTo>
                  <a:lnTo>
                    <a:pt x="0" y="0"/>
                  </a:lnTo>
                  <a:lnTo>
                    <a:pt x="3230879" y="0"/>
                  </a:lnTo>
                  <a:lnTo>
                    <a:pt x="3230879" y="4477511"/>
                  </a:lnTo>
                  <a:close/>
                </a:path>
              </a:pathLst>
            </a:custGeom>
            <a:blipFill>
              <a:blip r:embed="rId2"/>
              <a:stretch>
                <a:fillRect t="-22" b="-22"/>
              </a:stretch>
            </a:blipFill>
          </p:spPr>
          <p:txBody>
            <a:bodyPr/>
            <a:lstStyle/>
            <a:p>
              <a:endParaRPr lang="fr-FR"/>
            </a:p>
          </p:txBody>
        </p:sp>
        <p:sp>
          <p:nvSpPr>
            <p:cNvPr id="10" name="Freeform 4">
              <a:extLst>
                <a:ext uri="{FF2B5EF4-FFF2-40B4-BE49-F238E27FC236}">
                  <a16:creationId xmlns:a16="http://schemas.microsoft.com/office/drawing/2014/main" id="{C893A09B-C46F-3BF0-47AD-43657705F0B9}"/>
                </a:ext>
              </a:extLst>
            </p:cNvPr>
            <p:cNvSpPr/>
            <p:nvPr/>
          </p:nvSpPr>
          <p:spPr>
            <a:xfrm flipH="1">
              <a:off x="26513" y="-8355"/>
              <a:ext cx="3179243" cy="4416994"/>
            </a:xfrm>
            <a:custGeom>
              <a:avLst/>
              <a:gdLst/>
              <a:ahLst/>
              <a:cxnLst/>
              <a:rect l="l" t="t" r="r" b="b"/>
              <a:pathLst>
                <a:path w="3179243" h="4416994">
                  <a:moveTo>
                    <a:pt x="944759" y="3209045"/>
                  </a:moveTo>
                  <a:cubicBezTo>
                    <a:pt x="962510" y="3125350"/>
                    <a:pt x="970537" y="3041472"/>
                    <a:pt x="954621" y="2956701"/>
                  </a:cubicBezTo>
                  <a:cubicBezTo>
                    <a:pt x="904942" y="2692083"/>
                    <a:pt x="610089" y="2525080"/>
                    <a:pt x="438026" y="2347165"/>
                  </a:cubicBezTo>
                  <a:cubicBezTo>
                    <a:pt x="136237" y="2035119"/>
                    <a:pt x="0" y="1571340"/>
                    <a:pt x="85075" y="1145649"/>
                  </a:cubicBezTo>
                  <a:cubicBezTo>
                    <a:pt x="170150" y="719956"/>
                    <a:pt x="474174" y="344166"/>
                    <a:pt x="872715" y="172082"/>
                  </a:cubicBezTo>
                  <a:cubicBezTo>
                    <a:pt x="1271257" y="0"/>
                    <a:pt x="1753254" y="36399"/>
                    <a:pt x="2121432" y="266385"/>
                  </a:cubicBezTo>
                  <a:cubicBezTo>
                    <a:pt x="2452428" y="473146"/>
                    <a:pt x="2679861" y="816601"/>
                    <a:pt x="2817762" y="1181695"/>
                  </a:cubicBezTo>
                  <a:cubicBezTo>
                    <a:pt x="2955662" y="1546790"/>
                    <a:pt x="3012585" y="1936581"/>
                    <a:pt x="3068608" y="2322809"/>
                  </a:cubicBezTo>
                  <a:cubicBezTo>
                    <a:pt x="3125635" y="2715948"/>
                    <a:pt x="3179243" y="3135087"/>
                    <a:pt x="3012587" y="3495690"/>
                  </a:cubicBezTo>
                  <a:cubicBezTo>
                    <a:pt x="2817998" y="3916734"/>
                    <a:pt x="2367431" y="4157209"/>
                    <a:pt x="1925126" y="4296871"/>
                  </a:cubicBezTo>
                  <a:cubicBezTo>
                    <a:pt x="1706164" y="4366010"/>
                    <a:pt x="1464372" y="4416994"/>
                    <a:pt x="1251111" y="4331881"/>
                  </a:cubicBezTo>
                  <a:cubicBezTo>
                    <a:pt x="1049948" y="4251595"/>
                    <a:pt x="908383" y="4057760"/>
                    <a:pt x="852518" y="3848482"/>
                  </a:cubicBezTo>
                  <a:cubicBezTo>
                    <a:pt x="793923" y="3628956"/>
                    <a:pt x="900106" y="3419580"/>
                    <a:pt x="944759" y="3209045"/>
                  </a:cubicBezTo>
                  <a:close/>
                </a:path>
              </a:pathLst>
            </a:custGeom>
            <a:blipFill>
              <a:blip r:embed="rId3"/>
              <a:stretch>
                <a:fillRect l="-111695" r="-38462"/>
              </a:stretch>
            </a:blipFill>
          </p:spPr>
          <p:txBody>
            <a:bodyPr/>
            <a:lstStyle/>
            <a:p>
              <a:endParaRPr lang="fr-FR"/>
            </a:p>
          </p:txBody>
        </p:sp>
      </p:grpSp>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5251837" y="206911"/>
            <a:ext cx="6675120" cy="2951825"/>
          </a:xfrm>
        </p:spPr>
        <p:txBody>
          <a:bodyPr anchor="t">
            <a:normAutofit/>
          </a:bodyPr>
          <a:lstStyle>
            <a:lvl1pPr algn="l">
              <a:defRPr sz="5400"/>
            </a:lvl1pPr>
          </a:lstStyle>
          <a:p>
            <a:r>
              <a:rPr lang="fr-FR"/>
              <a:t>Modifiez le style du titre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5251837" y="3157477"/>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a:xfrm>
            <a:off x="640080" y="6356350"/>
            <a:ext cx="2743200" cy="365125"/>
          </a:xfrm>
          <a:prstGeom prst="rect">
            <a:avLst/>
          </a:prstGeom>
        </p:spPr>
        <p:txBody>
          <a:bodyPr/>
          <a:lstStyle/>
          <a:p>
            <a:fld id="{5A98C10B-F49D-4BC2-A71A-0908CF692436}" type="datetimeFigureOut">
              <a:rPr lang="en-GB" smtClean="0"/>
              <a:t>12/11/2025</a:t>
            </a:fld>
            <a:endParaRPr lang="en-GB"/>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a:xfrm>
            <a:off x="6767622" y="6356350"/>
            <a:ext cx="40403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a:xfrm>
            <a:off x="10807995" y="6356350"/>
            <a:ext cx="723014" cy="365125"/>
          </a:xfrm>
          <a:prstGeom prst="rect">
            <a:avLst/>
          </a:prstGeom>
        </p:spPr>
        <p:txBody>
          <a:bodyPr/>
          <a:lstStyle/>
          <a:p>
            <a:fld id="{0DB6F8F1-7941-4A20-87D6-F0CCC9A1B531}" type="slidenum">
              <a:rPr lang="en-GB" smtClean="0"/>
              <a:t>‹N°›</a:t>
            </a:fld>
            <a:endParaRPr lang="en-GB"/>
          </a:p>
        </p:txBody>
      </p:sp>
      <p:sp>
        <p:nvSpPr>
          <p:cNvPr id="11" name="Freeform 5">
            <a:extLst>
              <a:ext uri="{FF2B5EF4-FFF2-40B4-BE49-F238E27FC236}">
                <a16:creationId xmlns:a16="http://schemas.microsoft.com/office/drawing/2014/main" id="{F05EF2E7-2F80-7A4A-33B5-928806F9E0CD}"/>
              </a:ext>
            </a:extLst>
          </p:cNvPr>
          <p:cNvSpPr/>
          <p:nvPr/>
        </p:nvSpPr>
        <p:spPr>
          <a:xfrm>
            <a:off x="640080" y="-216158"/>
            <a:ext cx="2090546" cy="1863213"/>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4"/>
            <a:stretch>
              <a:fillRect/>
            </a:stretch>
          </a:blipFill>
        </p:spPr>
        <p:txBody>
          <a:bodyPr/>
          <a:lstStyle/>
          <a:p>
            <a:endParaRPr lang="fr-FR"/>
          </a:p>
        </p:txBody>
      </p:sp>
    </p:spTree>
    <p:extLst>
      <p:ext uri="{BB962C8B-B14F-4D97-AF65-F5344CB8AC3E}">
        <p14:creationId xmlns:p14="http://schemas.microsoft.com/office/powerpoint/2010/main" val="69876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fr-FR"/>
              <a:t>Modifiez le style du titre</a:t>
            </a:r>
            <a:endParaRPr lang="en-US" dirty="0"/>
          </a:p>
        </p:txBody>
      </p:sp>
      <p:sp>
        <p:nvSpPr>
          <p:cNvPr id="7" name="Freeform 3">
            <a:extLst>
              <a:ext uri="{FF2B5EF4-FFF2-40B4-BE49-F238E27FC236}">
                <a16:creationId xmlns:a16="http://schemas.microsoft.com/office/drawing/2014/main" id="{3BBA1970-6973-A38D-E239-60B7ABF4C143}"/>
              </a:ext>
            </a:extLst>
          </p:cNvPr>
          <p:cNvSpPr/>
          <p:nvPr/>
        </p:nvSpPr>
        <p:spPr>
          <a:xfrm rot="145708">
            <a:off x="-2144809" y="5501027"/>
            <a:ext cx="15470644" cy="1029675"/>
          </a:xfrm>
          <a:custGeom>
            <a:avLst/>
            <a:gdLst/>
            <a:ahLst/>
            <a:cxnLst/>
            <a:rect l="l" t="t" r="r" b="b"/>
            <a:pathLst>
              <a:path w="21984173" h="1896135">
                <a:moveTo>
                  <a:pt x="0" y="0"/>
                </a:moveTo>
                <a:lnTo>
                  <a:pt x="21984173" y="0"/>
                </a:lnTo>
                <a:lnTo>
                  <a:pt x="21984173" y="1896135"/>
                </a:lnTo>
                <a:lnTo>
                  <a:pt x="0" y="18961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8" name="Freeform 2">
            <a:extLst>
              <a:ext uri="{FF2B5EF4-FFF2-40B4-BE49-F238E27FC236}">
                <a16:creationId xmlns:a16="http://schemas.microsoft.com/office/drawing/2014/main" id="{7B995117-101E-88F3-7639-7A63D408CF35}"/>
              </a:ext>
            </a:extLst>
          </p:cNvPr>
          <p:cNvSpPr/>
          <p:nvPr/>
        </p:nvSpPr>
        <p:spPr>
          <a:xfrm rot="80784" flipV="1">
            <a:off x="-694791" y="6369506"/>
            <a:ext cx="12570608" cy="829156"/>
          </a:xfrm>
          <a:custGeom>
            <a:avLst/>
            <a:gdLst/>
            <a:ahLst/>
            <a:cxnLst/>
            <a:rect l="l" t="t" r="r" b="b"/>
            <a:pathLst>
              <a:path w="21984173" h="1896135">
                <a:moveTo>
                  <a:pt x="0" y="1896135"/>
                </a:moveTo>
                <a:lnTo>
                  <a:pt x="21984174" y="1896135"/>
                </a:lnTo>
                <a:lnTo>
                  <a:pt x="21984174" y="0"/>
                </a:lnTo>
                <a:lnTo>
                  <a:pt x="0" y="0"/>
                </a:lnTo>
                <a:lnTo>
                  <a:pt x="0" y="1896135"/>
                </a:lnTo>
                <a:close/>
              </a:path>
            </a:pathLst>
          </a:custGeom>
          <a:blipFill>
            <a:blip r:embed="rId4">
              <a:alphaModFix amt="56000"/>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Freeform 4">
            <a:extLst>
              <a:ext uri="{FF2B5EF4-FFF2-40B4-BE49-F238E27FC236}">
                <a16:creationId xmlns:a16="http://schemas.microsoft.com/office/drawing/2014/main" id="{E9C6DED8-BAB6-6F25-3D76-DF96F964B163}"/>
              </a:ext>
            </a:extLst>
          </p:cNvPr>
          <p:cNvSpPr/>
          <p:nvPr/>
        </p:nvSpPr>
        <p:spPr>
          <a:xfrm flipH="1" flipV="1">
            <a:off x="1019274" y="6119714"/>
            <a:ext cx="11496695" cy="1328740"/>
          </a:xfrm>
          <a:custGeom>
            <a:avLst/>
            <a:gdLst/>
            <a:ahLst/>
            <a:cxnLst/>
            <a:rect l="l" t="t" r="r" b="b"/>
            <a:pathLst>
              <a:path w="19317561" h="1666140">
                <a:moveTo>
                  <a:pt x="19317561" y="1666139"/>
                </a:moveTo>
                <a:lnTo>
                  <a:pt x="0" y="1666139"/>
                </a:lnTo>
                <a:lnTo>
                  <a:pt x="0" y="0"/>
                </a:lnTo>
                <a:lnTo>
                  <a:pt x="19317561" y="0"/>
                </a:lnTo>
                <a:lnTo>
                  <a:pt x="19317561" y="1666139"/>
                </a:lnTo>
                <a:close/>
              </a:path>
            </a:pathLst>
          </a:custGeom>
          <a:blipFill>
            <a:blip r:embed="rId6">
              <a:alphaModFix amt="68000"/>
              <a:extLst>
                <a:ext uri="{96DAC541-7B7A-43D3-8B79-37D633B846F1}">
                  <asvg:svgBlip xmlns:asvg="http://schemas.microsoft.com/office/drawing/2016/SVG/main" r:embed="rId7"/>
                </a:ext>
              </a:extLst>
            </a:blip>
            <a:stretch>
              <a:fillRect/>
            </a:stretch>
          </a:blipFill>
        </p:spPr>
        <p:txBody>
          <a:bodyPr/>
          <a:lstStyle/>
          <a:p>
            <a:endParaRPr lang="fr-FR"/>
          </a:p>
        </p:txBody>
      </p:sp>
    </p:spTree>
    <p:extLst>
      <p:ext uri="{BB962C8B-B14F-4D97-AF65-F5344CB8AC3E}">
        <p14:creationId xmlns:p14="http://schemas.microsoft.com/office/powerpoint/2010/main" val="395312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0DB6F8F1-7941-4A20-87D6-F0CCC9A1B531}" type="slidenum">
              <a:rPr lang="en-GB" smtClean="0"/>
              <a:t>‹N°›</a:t>
            </a:fld>
            <a:endParaRPr lang="en-GB"/>
          </a:p>
        </p:txBody>
      </p:sp>
      <p:sp>
        <p:nvSpPr>
          <p:cNvPr id="8" name="ZoneTexte 7">
            <a:extLst>
              <a:ext uri="{FF2B5EF4-FFF2-40B4-BE49-F238E27FC236}">
                <a16:creationId xmlns:a16="http://schemas.microsoft.com/office/drawing/2014/main" id="{AFFD5862-442C-93ED-F71B-12C9438DBE02}"/>
              </a:ext>
            </a:extLst>
          </p:cNvPr>
          <p:cNvSpPr txBox="1"/>
          <p:nvPr/>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0084B1"/>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90839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hasCustomPrompt="1"/>
          </p:nvPr>
        </p:nvSpPr>
        <p:spPr>
          <a:xfrm>
            <a:off x="640079" y="251460"/>
            <a:ext cx="6515101" cy="2308859"/>
          </a:xfrm>
        </p:spPr>
        <p:txBody>
          <a:bodyPr/>
          <a:lstStyle/>
          <a:p>
            <a:pPr algn="l">
              <a:lnSpc>
                <a:spcPts val="5599"/>
              </a:lnSpc>
            </a:pPr>
            <a:r>
              <a:rPr lang="en-US" sz="3999" dirty="0">
                <a:solidFill>
                  <a:srgbClr val="00132D"/>
                </a:solidFill>
                <a:latin typeface="Roboto"/>
                <a:ea typeface="Roboto"/>
                <a:cs typeface="Roboto"/>
                <a:sym typeface="Roboto"/>
              </a:rPr>
              <a:t>Lorem ipsum dolor sit </a:t>
            </a:r>
            <a:r>
              <a:rPr lang="en-US" sz="3999" dirty="0" err="1">
                <a:solidFill>
                  <a:srgbClr val="00132D"/>
                </a:solidFill>
                <a:latin typeface="Roboto"/>
                <a:ea typeface="Roboto"/>
                <a:cs typeface="Roboto"/>
                <a:sym typeface="Roboto"/>
              </a:rPr>
              <a:t>amet</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consectetur</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adipiscing</a:t>
            </a:r>
            <a:r>
              <a:rPr lang="en-US" sz="3999" dirty="0">
                <a:solidFill>
                  <a:srgbClr val="00132D"/>
                </a:solidFill>
                <a:latin typeface="Roboto"/>
                <a:ea typeface="Roboto"/>
                <a:cs typeface="Roboto"/>
                <a:sym typeface="Roboto"/>
              </a:rPr>
              <a:t> </a:t>
            </a:r>
            <a:r>
              <a:rPr lang="en-US" sz="3999" dirty="0" err="1">
                <a:solidFill>
                  <a:srgbClr val="00132D"/>
                </a:solidFill>
                <a:latin typeface="Roboto"/>
                <a:ea typeface="Roboto"/>
                <a:cs typeface="Roboto"/>
                <a:sym typeface="Roboto"/>
              </a:rPr>
              <a:t>elit</a:t>
            </a:r>
            <a:r>
              <a:rPr lang="en-US" sz="3999" dirty="0">
                <a:solidFill>
                  <a:srgbClr val="00132D"/>
                </a:solidFill>
                <a:latin typeface="Roboto"/>
                <a:ea typeface="Roboto"/>
                <a:cs typeface="Roboto"/>
                <a:sym typeface="Roboto"/>
              </a:rPr>
              <a:t>....</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a:xfrm>
            <a:off x="10807995" y="6356350"/>
            <a:ext cx="723014" cy="365125"/>
          </a:xfrm>
          <a:prstGeom prst="rect">
            <a:avLst/>
          </a:prstGeom>
        </p:spPr>
        <p:txBody>
          <a:bodyPr/>
          <a:lstStyle/>
          <a:p>
            <a:fld id="{0DB6F8F1-7941-4A20-87D6-F0CCC9A1B531}" type="slidenum">
              <a:rPr lang="en-GB" smtClean="0"/>
              <a:t>‹N°›</a:t>
            </a:fld>
            <a:endParaRPr lang="en-GB"/>
          </a:p>
        </p:txBody>
      </p:sp>
      <p:sp>
        <p:nvSpPr>
          <p:cNvPr id="8" name="ZoneTexte 7">
            <a:extLst>
              <a:ext uri="{FF2B5EF4-FFF2-40B4-BE49-F238E27FC236}">
                <a16:creationId xmlns:a16="http://schemas.microsoft.com/office/drawing/2014/main" id="{AFFD5862-442C-93ED-F71B-12C9438DBE02}"/>
              </a:ext>
            </a:extLst>
          </p:cNvPr>
          <p:cNvSpPr txBox="1"/>
          <p:nvPr/>
        </p:nvSpPr>
        <p:spPr>
          <a:xfrm>
            <a:off x="640079" y="2786368"/>
            <a:ext cx="6097904" cy="1136658"/>
          </a:xfrm>
          <a:prstGeom prst="rect">
            <a:avLst/>
          </a:prstGeom>
          <a:noFill/>
        </p:spPr>
        <p:txBody>
          <a:bodyPr wrap="square">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a:t>
            </a:r>
          </a:p>
        </p:txBody>
      </p:sp>
      <p:sp>
        <p:nvSpPr>
          <p:cNvPr id="9" name="TextBox 8">
            <a:extLst>
              <a:ext uri="{FF2B5EF4-FFF2-40B4-BE49-F238E27FC236}">
                <a16:creationId xmlns:a16="http://schemas.microsoft.com/office/drawing/2014/main" id="{0DBDE1F6-9E11-291B-BA31-CD8418757A77}"/>
              </a:ext>
            </a:extLst>
          </p:cNvPr>
          <p:cNvSpPr txBox="1"/>
          <p:nvPr/>
        </p:nvSpPr>
        <p:spPr>
          <a:xfrm>
            <a:off x="674368" y="3923026"/>
            <a:ext cx="6195062" cy="1403398"/>
          </a:xfrm>
          <a:prstGeom prst="rect">
            <a:avLst/>
          </a:prstGeom>
        </p:spPr>
        <p:txBody>
          <a:bodyPr wrap="square" lIns="0" tIns="0" rIns="0" bIns="0" rtlCol="0" anchor="t">
            <a:spAutoFit/>
          </a:bodyPr>
          <a:lstStyle/>
          <a:p>
            <a:pPr algn="l">
              <a:lnSpc>
                <a:spcPts val="2799"/>
              </a:lnSpc>
            </a:pPr>
            <a:r>
              <a:rPr lang="en-US" sz="1800" dirty="0">
                <a:solidFill>
                  <a:srgbClr val="000000"/>
                </a:solidFill>
                <a:latin typeface="Roboto"/>
                <a:ea typeface="Roboto"/>
                <a:cs typeface="Roboto"/>
                <a:sym typeface="Roboto"/>
              </a:rPr>
              <a:t>Lorem ipsum dolor sit </a:t>
            </a:r>
            <a:r>
              <a:rPr lang="en-US" sz="1800" dirty="0" err="1">
                <a:solidFill>
                  <a:srgbClr val="000000"/>
                </a:solidFill>
                <a:latin typeface="Roboto"/>
                <a:ea typeface="Roboto"/>
                <a:cs typeface="Roboto"/>
                <a:sym typeface="Roboto"/>
              </a:rPr>
              <a:t>amet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consectetur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adipiscing</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elit</a:t>
            </a:r>
            <a:r>
              <a:rPr lang="en-US" sz="1800" dirty="0">
                <a:solidFill>
                  <a:srgbClr val="000000"/>
                </a:solidFill>
                <a:latin typeface="Roboto"/>
                <a:ea typeface="Roboto"/>
                <a:cs typeface="Roboto"/>
                <a:sym typeface="Roboto"/>
              </a:rPr>
              <a:t>, sed do </a:t>
            </a:r>
            <a:r>
              <a:rPr lang="en-US" sz="1800" dirty="0" err="1">
                <a:solidFill>
                  <a:srgbClr val="000000"/>
                </a:solidFill>
                <a:latin typeface="Roboto"/>
                <a:ea typeface="Roboto"/>
                <a:cs typeface="Roboto"/>
                <a:sym typeface="Roboto"/>
              </a:rPr>
              <a:t>eiusmod</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tempor</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incididunt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labore et dolore magna </a:t>
            </a:r>
            <a:r>
              <a:rPr lang="en-US" sz="1800" dirty="0" err="1">
                <a:solidFill>
                  <a:srgbClr val="000000"/>
                </a:solidFill>
                <a:latin typeface="Roboto"/>
                <a:ea typeface="Roboto"/>
                <a:cs typeface="Roboto"/>
                <a:sym typeface="Roboto"/>
              </a:rPr>
              <a:t>aliqua</a:t>
            </a:r>
            <a:r>
              <a:rPr lang="en-US" sz="1800" dirty="0">
                <a:solidFill>
                  <a:srgbClr val="000000"/>
                </a:solidFill>
                <a:latin typeface="Roboto"/>
                <a:ea typeface="Roboto"/>
                <a:cs typeface="Roboto"/>
                <a:sym typeface="Roboto"/>
              </a:rPr>
              <a:t>. Ut </a:t>
            </a:r>
            <a:r>
              <a:rPr lang="en-US" sz="1800" dirty="0" err="1">
                <a:solidFill>
                  <a:srgbClr val="000000"/>
                </a:solidFill>
                <a:latin typeface="Roboto"/>
                <a:ea typeface="Roboto"/>
                <a:cs typeface="Roboto"/>
                <a:sym typeface="Roboto"/>
              </a:rPr>
              <a:t>enim</a:t>
            </a:r>
            <a:r>
              <a:rPr lang="en-US" sz="1800" dirty="0">
                <a:solidFill>
                  <a:srgbClr val="000000"/>
                </a:solidFill>
                <a:latin typeface="Roboto"/>
                <a:ea typeface="Roboto"/>
                <a:cs typeface="Roboto"/>
                <a:sym typeface="Roboto"/>
              </a:rPr>
              <a:t> ad minim </a:t>
            </a:r>
            <a:r>
              <a:rPr lang="en-US" sz="1800" dirty="0" err="1">
                <a:solidFill>
                  <a:srgbClr val="000000"/>
                </a:solidFill>
                <a:latin typeface="Roboto"/>
                <a:ea typeface="Roboto"/>
                <a:cs typeface="Roboto"/>
                <a:sym typeface="Roboto"/>
              </a:rPr>
              <a:t>veniam</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quis</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nostrud</a:t>
            </a:r>
            <a:r>
              <a:rPr lang="en-US" sz="1800" dirty="0">
                <a:solidFill>
                  <a:srgbClr val="000000"/>
                </a:solidFill>
                <a:latin typeface="Roboto"/>
                <a:ea typeface="Roboto"/>
                <a:cs typeface="Roboto"/>
                <a:sym typeface="Roboto"/>
              </a:rPr>
              <a:t> exercitation </a:t>
            </a:r>
            <a:r>
              <a:rPr lang="en-US" sz="1800" dirty="0" err="1">
                <a:solidFill>
                  <a:srgbClr val="000000"/>
                </a:solidFill>
                <a:latin typeface="Roboto"/>
                <a:ea typeface="Roboto"/>
                <a:cs typeface="Roboto"/>
                <a:sym typeface="Roboto"/>
              </a:rPr>
              <a:t>ullamco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laboris</a:t>
            </a:r>
            <a:r>
              <a:rPr lang="en-US" sz="1800" dirty="0">
                <a:solidFill>
                  <a:srgbClr val="000000"/>
                </a:solidFill>
                <a:latin typeface="Roboto"/>
                <a:ea typeface="Roboto"/>
                <a:cs typeface="Roboto"/>
                <a:sym typeface="Roboto"/>
              </a:rPr>
              <a:t> nisi </a:t>
            </a:r>
            <a:r>
              <a:rPr lang="en-US" sz="1800" dirty="0" err="1">
                <a:solidFill>
                  <a:srgbClr val="000000"/>
                </a:solidFill>
                <a:latin typeface="Roboto"/>
                <a:ea typeface="Roboto"/>
                <a:cs typeface="Roboto"/>
                <a:sym typeface="Roboto"/>
              </a:rPr>
              <a:t>ut</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aliquip</a:t>
            </a:r>
            <a:r>
              <a:rPr lang="en-US" sz="1800" dirty="0">
                <a:solidFill>
                  <a:srgbClr val="000000"/>
                </a:solidFill>
                <a:latin typeface="Roboto"/>
                <a:ea typeface="Roboto"/>
                <a:cs typeface="Roboto"/>
                <a:sym typeface="Roboto"/>
              </a:rPr>
              <a:t> ex </a:t>
            </a:r>
            <a:r>
              <a:rPr lang="en-US" sz="1800" dirty="0" err="1">
                <a:solidFill>
                  <a:srgbClr val="000000"/>
                </a:solidFill>
                <a:latin typeface="Roboto"/>
                <a:ea typeface="Roboto"/>
                <a:cs typeface="Roboto"/>
                <a:sym typeface="Roboto"/>
              </a:rPr>
              <a:t>ea</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commodo</a:t>
            </a:r>
            <a:r>
              <a:rPr lang="en-US" sz="1800" dirty="0">
                <a:solidFill>
                  <a:srgbClr val="000000"/>
                </a:solidFill>
                <a:latin typeface="Roboto"/>
                <a:ea typeface="Roboto"/>
                <a:cs typeface="Roboto"/>
                <a:sym typeface="Roboto"/>
              </a:rPr>
              <a:t> </a:t>
            </a:r>
            <a:r>
              <a:rPr lang="en-US" sz="1800" dirty="0" err="1">
                <a:solidFill>
                  <a:srgbClr val="000000"/>
                </a:solidFill>
                <a:latin typeface="Roboto"/>
                <a:ea typeface="Roboto"/>
                <a:cs typeface="Roboto"/>
                <a:sym typeface="Roboto"/>
              </a:rPr>
              <a:t>consequat</a:t>
            </a:r>
            <a:r>
              <a:rPr lang="en-US" sz="1800" dirty="0">
                <a:solidFill>
                  <a:srgbClr val="000000"/>
                </a:solidFill>
                <a:latin typeface="Roboto"/>
                <a:ea typeface="Roboto"/>
                <a:cs typeface="Roboto"/>
                <a:sym typeface="Roboto"/>
              </a:rPr>
              <a:t>.</a:t>
            </a:r>
          </a:p>
        </p:txBody>
      </p:sp>
      <p:sp>
        <p:nvSpPr>
          <p:cNvPr id="11" name="Freeform 3">
            <a:extLst>
              <a:ext uri="{FF2B5EF4-FFF2-40B4-BE49-F238E27FC236}">
                <a16:creationId xmlns:a16="http://schemas.microsoft.com/office/drawing/2014/main" id="{566D7F71-02B6-A1F9-864F-6BEADA6F4854}"/>
              </a:ext>
            </a:extLst>
          </p:cNvPr>
          <p:cNvSpPr/>
          <p:nvPr/>
        </p:nvSpPr>
        <p:spPr>
          <a:xfrm>
            <a:off x="9319209" y="-114300"/>
            <a:ext cx="3059481" cy="7075171"/>
          </a:xfrm>
          <a:custGeom>
            <a:avLst/>
            <a:gdLst/>
            <a:ahLst/>
            <a:cxnLst/>
            <a:rect l="l" t="t" r="r" b="b"/>
            <a:pathLst>
              <a:path w="1513239" h="2709333">
                <a:moveTo>
                  <a:pt x="0" y="0"/>
                </a:moveTo>
                <a:lnTo>
                  <a:pt x="1513239" y="0"/>
                </a:lnTo>
                <a:lnTo>
                  <a:pt x="1513239" y="2709333"/>
                </a:lnTo>
                <a:lnTo>
                  <a:pt x="0" y="2709333"/>
                </a:lnTo>
                <a:close/>
              </a:path>
            </a:pathLst>
          </a:custGeom>
          <a:solidFill>
            <a:srgbClr val="13B452"/>
          </a:solidFill>
        </p:spPr>
        <p:txBody>
          <a:bodyPr/>
          <a:lstStyle/>
          <a:p>
            <a:endParaRPr lang="fr-FR"/>
          </a:p>
        </p:txBody>
      </p:sp>
      <p:sp>
        <p:nvSpPr>
          <p:cNvPr id="13" name="Freeform 5">
            <a:extLst>
              <a:ext uri="{FF2B5EF4-FFF2-40B4-BE49-F238E27FC236}">
                <a16:creationId xmlns:a16="http://schemas.microsoft.com/office/drawing/2014/main" id="{9B64B54E-A06D-96E5-5A10-7D573A0AA513}"/>
              </a:ext>
            </a:extLst>
          </p:cNvPr>
          <p:cNvSpPr/>
          <p:nvPr/>
        </p:nvSpPr>
        <p:spPr>
          <a:xfrm>
            <a:off x="7490891" y="1144595"/>
            <a:ext cx="3919529" cy="4420203"/>
          </a:xfrm>
          <a:custGeom>
            <a:avLst/>
            <a:gdLst/>
            <a:ahLst/>
            <a:cxnLst/>
            <a:rect l="l" t="t" r="r" b="b"/>
            <a:pathLst>
              <a:path w="7374446" h="8229600">
                <a:moveTo>
                  <a:pt x="0" y="0"/>
                </a:moveTo>
                <a:lnTo>
                  <a:pt x="7374445" y="0"/>
                </a:lnTo>
                <a:lnTo>
                  <a:pt x="7374445" y="8229600"/>
                </a:lnTo>
                <a:lnTo>
                  <a:pt x="0" y="8229600"/>
                </a:lnTo>
                <a:lnTo>
                  <a:pt x="0" y="0"/>
                </a:lnTo>
                <a:close/>
              </a:path>
            </a:pathLst>
          </a:custGeom>
          <a:blipFill>
            <a:blip r:embed="rId2"/>
            <a:stretch>
              <a:fillRect t="-17122" b="-17122"/>
            </a:stretch>
          </a:blipFill>
        </p:spPr>
        <p:txBody>
          <a:bodyPr/>
          <a:lstStyle/>
          <a:p>
            <a:endParaRPr lang="fr-FR" dirty="0"/>
          </a:p>
        </p:txBody>
      </p:sp>
    </p:spTree>
    <p:extLst>
      <p:ext uri="{BB962C8B-B14F-4D97-AF65-F5344CB8AC3E}">
        <p14:creationId xmlns:p14="http://schemas.microsoft.com/office/powerpoint/2010/main" val="372039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p:nvSpPr>
        <p:spPr>
          <a:xfrm>
            <a:off x="-217170" y="-91440"/>
            <a:ext cx="12630150" cy="3566160"/>
          </a:xfrm>
          <a:prstGeom prst="rect">
            <a:avLst/>
          </a:prstGeom>
          <a:solidFill>
            <a:srgbClr val="0284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9" name="ZoneTexte 8">
            <a:extLst>
              <a:ext uri="{FF2B5EF4-FFF2-40B4-BE49-F238E27FC236}">
                <a16:creationId xmlns:a16="http://schemas.microsoft.com/office/drawing/2014/main" id="{BAE631EA-1D53-7963-ACE7-52EFF8BE7CFC}"/>
              </a:ext>
            </a:extLst>
          </p:cNvPr>
          <p:cNvSpPr txBox="1"/>
          <p:nvPr/>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293612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E01B0-C600-F6F0-CBF2-CCC75CD6BAF3}"/>
              </a:ext>
            </a:extLst>
          </p:cNvPr>
          <p:cNvSpPr/>
          <p:nvPr/>
        </p:nvSpPr>
        <p:spPr>
          <a:xfrm>
            <a:off x="-217170" y="-91440"/>
            <a:ext cx="12630150" cy="3566160"/>
          </a:xfrm>
          <a:prstGeom prst="rect">
            <a:avLst/>
          </a:prstGeom>
          <a:solidFill>
            <a:srgbClr val="13B4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a:extLst>
              <a:ext uri="{FF2B5EF4-FFF2-40B4-BE49-F238E27FC236}">
                <a16:creationId xmlns:a16="http://schemas.microsoft.com/office/drawing/2014/main" id="{CDB477A4-4D01-45B6-9563-0BF13BA72F7C}"/>
              </a:ext>
            </a:extLst>
          </p:cNvPr>
          <p:cNvSpPr>
            <a:spLocks noGrp="1"/>
          </p:cNvSpPr>
          <p:nvPr>
            <p:ph type="title" hasCustomPrompt="1"/>
          </p:nvPr>
        </p:nvSpPr>
        <p:spPr>
          <a:xfrm>
            <a:off x="650535" y="173736"/>
            <a:ext cx="10890929" cy="1097280"/>
          </a:xfrm>
        </p:spPr>
        <p:txBody>
          <a:bodyPr/>
          <a:lstStyle/>
          <a:p>
            <a:pPr algn="ctr">
              <a:lnSpc>
                <a:spcPts val="5239"/>
              </a:lnSpc>
            </a:pPr>
            <a:r>
              <a:rPr lang="en-US" sz="3999" dirty="0">
                <a:solidFill>
                  <a:srgbClr val="FFFFFF"/>
                </a:solidFill>
                <a:latin typeface="Roboto"/>
                <a:ea typeface="Roboto"/>
                <a:cs typeface="Roboto"/>
                <a:sym typeface="Roboto"/>
              </a:rPr>
              <a:t>Lorem ipsum dolor sit </a:t>
            </a:r>
            <a:r>
              <a:rPr lang="en-US" sz="3999" dirty="0" err="1">
                <a:solidFill>
                  <a:srgbClr val="FFFFFF"/>
                </a:solidFill>
                <a:latin typeface="Roboto"/>
                <a:ea typeface="Roboto"/>
                <a:cs typeface="Roboto"/>
                <a:sym typeface="Roboto"/>
              </a:rPr>
              <a:t>amet</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consectetur</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adipiscing</a:t>
            </a:r>
            <a:r>
              <a:rPr lang="en-US" sz="3999" dirty="0">
                <a:solidFill>
                  <a:srgbClr val="FFFFFF"/>
                </a:solidFill>
                <a:latin typeface="Roboto"/>
                <a:ea typeface="Roboto"/>
                <a:cs typeface="Roboto"/>
                <a:sym typeface="Roboto"/>
              </a:rPr>
              <a:t> </a:t>
            </a:r>
            <a:r>
              <a:rPr lang="en-US" sz="3999" dirty="0" err="1">
                <a:solidFill>
                  <a:srgbClr val="FFFFFF"/>
                </a:solidFill>
                <a:latin typeface="Roboto"/>
                <a:ea typeface="Roboto"/>
                <a:cs typeface="Roboto"/>
                <a:sym typeface="Roboto"/>
              </a:rPr>
              <a:t>elit</a:t>
            </a:r>
            <a:r>
              <a:rPr lang="en-US" sz="3999" dirty="0">
                <a:solidFill>
                  <a:srgbClr val="FFFFFF"/>
                </a:solidFill>
                <a:latin typeface="Roboto"/>
                <a:ea typeface="Roboto"/>
                <a:cs typeface="Roboto"/>
                <a:sym typeface="Roboto"/>
              </a:rPr>
              <a:t>....</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hasCustomPrompt="1"/>
          </p:nvPr>
        </p:nvSpPr>
        <p:spPr>
          <a:xfrm>
            <a:off x="3489959" y="1614551"/>
            <a:ext cx="5212080" cy="940562"/>
          </a:xfrm>
        </p:spPr>
        <p:txBody>
          <a:bodyPr/>
          <a:lstStyle>
            <a:lvl1pPr marL="0" indent="0" algn="ctr">
              <a:buNone/>
              <a:defRPr/>
            </a:lvl1pPr>
          </a:lstStyle>
          <a:p>
            <a:pPr marL="0" marR="0" lvl="0" indent="0" algn="l" defTabSz="914400" rtl="0" eaLnBrk="1" fontAlgn="auto" latinLnBrk="0" hangingPunct="1">
              <a:lnSpc>
                <a:spcPct val="120000"/>
              </a:lnSpc>
              <a:spcBef>
                <a:spcPts val="1000"/>
              </a:spcBef>
              <a:spcAft>
                <a:spcPts val="0"/>
              </a:spcAft>
              <a:buClrTx/>
              <a:buSzPct val="87000"/>
              <a:buFont typeface="Arial" panose="020B0604020202020204" pitchFamily="34" charset="0"/>
              <a:buNone/>
              <a:tabLst/>
              <a:defRPr/>
            </a:pPr>
            <a:r>
              <a:rPr lang="en-US" sz="2000" dirty="0">
                <a:solidFill>
                  <a:srgbClr val="FFFFFF"/>
                </a:solidFill>
                <a:latin typeface="Roboto"/>
                <a:ea typeface="Roboto"/>
                <a:cs typeface="Roboto"/>
                <a:sym typeface="Roboto"/>
              </a:rPr>
              <a:t>Lorem ipsum dolor sit </a:t>
            </a:r>
            <a:r>
              <a:rPr lang="en-US" sz="2000" dirty="0" err="1">
                <a:solidFill>
                  <a:srgbClr val="FFFFFF"/>
                </a:solidFill>
                <a:latin typeface="Roboto"/>
                <a:ea typeface="Roboto"/>
                <a:cs typeface="Roboto"/>
                <a:sym typeface="Roboto"/>
              </a:rPr>
              <a:t>amet</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consectetur</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adipiscing</a:t>
            </a:r>
            <a:r>
              <a:rPr lang="en-US" sz="2000" dirty="0">
                <a:solidFill>
                  <a:srgbClr val="FFFFFF"/>
                </a:solidFill>
                <a:latin typeface="Roboto"/>
                <a:ea typeface="Roboto"/>
                <a:cs typeface="Roboto"/>
                <a:sym typeface="Roboto"/>
              </a:rPr>
              <a:t> </a:t>
            </a:r>
            <a:r>
              <a:rPr lang="en-US" sz="2000" dirty="0" err="1">
                <a:solidFill>
                  <a:srgbClr val="FFFFFF"/>
                </a:solidFill>
                <a:latin typeface="Roboto"/>
                <a:ea typeface="Roboto"/>
                <a:cs typeface="Roboto"/>
                <a:sym typeface="Roboto"/>
              </a:rPr>
              <a:t>elit</a:t>
            </a:r>
            <a:r>
              <a:rPr lang="en-US" sz="2000" dirty="0">
                <a:solidFill>
                  <a:srgbClr val="FFFFFF"/>
                </a:solidFill>
                <a:latin typeface="Roboto"/>
                <a:ea typeface="Roboto"/>
                <a:cs typeface="Roboto"/>
                <a:sym typeface="Roboto"/>
              </a:rPr>
              <a:t>...</a:t>
            </a:r>
          </a:p>
        </p:txBody>
      </p:sp>
      <p:sp>
        <p:nvSpPr>
          <p:cNvPr id="9" name="ZoneTexte 8">
            <a:extLst>
              <a:ext uri="{FF2B5EF4-FFF2-40B4-BE49-F238E27FC236}">
                <a16:creationId xmlns:a16="http://schemas.microsoft.com/office/drawing/2014/main" id="{BAE631EA-1D53-7963-ACE7-52EFF8BE7CFC}"/>
              </a:ext>
            </a:extLst>
          </p:cNvPr>
          <p:cNvSpPr txBox="1"/>
          <p:nvPr/>
        </p:nvSpPr>
        <p:spPr>
          <a:xfrm>
            <a:off x="2548889" y="3992205"/>
            <a:ext cx="24345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0" name="ZoneTexte 9">
            <a:extLst>
              <a:ext uri="{FF2B5EF4-FFF2-40B4-BE49-F238E27FC236}">
                <a16:creationId xmlns:a16="http://schemas.microsoft.com/office/drawing/2014/main" id="{FD4AC79A-57ED-5DD3-7149-01B8355AEA8B}"/>
              </a:ext>
            </a:extLst>
          </p:cNvPr>
          <p:cNvSpPr txBox="1"/>
          <p:nvPr/>
        </p:nvSpPr>
        <p:spPr>
          <a:xfrm>
            <a:off x="8907779" y="3992205"/>
            <a:ext cx="28651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Roboto"/>
                <a:ea typeface="Roboto"/>
                <a:cs typeface="Roboto"/>
                <a:sym typeface="Roboto"/>
              </a:rPr>
              <a:t>Lorem ipsum dolor sit </a:t>
            </a:r>
            <a:r>
              <a:rPr lang="en-US" sz="1800" dirty="0" err="1">
                <a:solidFill>
                  <a:schemeClr val="tx1"/>
                </a:solidFill>
                <a:latin typeface="Roboto"/>
                <a:ea typeface="Roboto"/>
                <a:cs typeface="Roboto"/>
                <a:sym typeface="Roboto"/>
              </a:rPr>
              <a:t>amet</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consectetur</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adipiscing</a:t>
            </a:r>
            <a:r>
              <a:rPr lang="en-US" sz="1800" dirty="0">
                <a:solidFill>
                  <a:schemeClr val="tx1"/>
                </a:solidFill>
                <a:latin typeface="Roboto"/>
                <a:ea typeface="Roboto"/>
                <a:cs typeface="Roboto"/>
                <a:sym typeface="Roboto"/>
              </a:rPr>
              <a:t> </a:t>
            </a:r>
            <a:r>
              <a:rPr lang="en-US" sz="1800" dirty="0" err="1">
                <a:solidFill>
                  <a:schemeClr val="tx1"/>
                </a:solidFill>
                <a:latin typeface="Roboto"/>
                <a:ea typeface="Roboto"/>
                <a:cs typeface="Roboto"/>
                <a:sym typeface="Roboto"/>
              </a:rPr>
              <a:t>elit</a:t>
            </a:r>
            <a:r>
              <a:rPr lang="en-US" sz="1800" dirty="0">
                <a:solidFill>
                  <a:schemeClr val="tx1"/>
                </a:solidFill>
                <a:latin typeface="Roboto"/>
                <a:ea typeface="Roboto"/>
                <a:cs typeface="Roboto"/>
                <a:sym typeface="Roboto"/>
              </a:rPr>
              <a:t>....</a:t>
            </a:r>
          </a:p>
          <a:p>
            <a:endParaRPr lang="fr-FR" dirty="0">
              <a:solidFill>
                <a:schemeClr val="tx1"/>
              </a:solidFill>
            </a:endParaRPr>
          </a:p>
        </p:txBody>
      </p:sp>
      <p:sp>
        <p:nvSpPr>
          <p:cNvPr id="11" name="Freeform 5">
            <a:extLst>
              <a:ext uri="{FF2B5EF4-FFF2-40B4-BE49-F238E27FC236}">
                <a16:creationId xmlns:a16="http://schemas.microsoft.com/office/drawing/2014/main" id="{1CD89C43-BDF4-15B6-4F9A-09C52CE85FB7}"/>
              </a:ext>
            </a:extLst>
          </p:cNvPr>
          <p:cNvSpPr/>
          <p:nvPr/>
        </p:nvSpPr>
        <p:spPr>
          <a:xfrm>
            <a:off x="365760" y="3985240"/>
            <a:ext cx="1596860"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2"/>
            <a:stretch>
              <a:fillRect l="-21335" r="-37616"/>
            </a:stretch>
          </a:blipFill>
        </p:spPr>
        <p:txBody>
          <a:bodyPr/>
          <a:lstStyle/>
          <a:p>
            <a:endParaRPr lang="fr-FR"/>
          </a:p>
        </p:txBody>
      </p:sp>
      <p:sp>
        <p:nvSpPr>
          <p:cNvPr id="13" name="Freeform 6">
            <a:extLst>
              <a:ext uri="{FF2B5EF4-FFF2-40B4-BE49-F238E27FC236}">
                <a16:creationId xmlns:a16="http://schemas.microsoft.com/office/drawing/2014/main" id="{DCBF3793-561B-4452-A2F1-C57EB71188BC}"/>
              </a:ext>
            </a:extLst>
          </p:cNvPr>
          <p:cNvSpPr/>
          <p:nvPr/>
        </p:nvSpPr>
        <p:spPr>
          <a:xfrm>
            <a:off x="6627040" y="3985061"/>
            <a:ext cx="1751885" cy="1729760"/>
          </a:xfrm>
          <a:custGeom>
            <a:avLst/>
            <a:gdLst/>
            <a:ahLst/>
            <a:cxnLst/>
            <a:rect l="l" t="t" r="r" b="b"/>
            <a:pathLst>
              <a:path w="2632651" h="2788032">
                <a:moveTo>
                  <a:pt x="0" y="0"/>
                </a:moveTo>
                <a:lnTo>
                  <a:pt x="2632651" y="0"/>
                </a:lnTo>
                <a:lnTo>
                  <a:pt x="2632651" y="2788032"/>
                </a:lnTo>
                <a:lnTo>
                  <a:pt x="0" y="2788032"/>
                </a:lnTo>
                <a:lnTo>
                  <a:pt x="0" y="0"/>
                </a:lnTo>
                <a:close/>
              </a:path>
            </a:pathLst>
          </a:custGeom>
          <a:blipFill>
            <a:blip r:embed="rId3"/>
            <a:stretch>
              <a:fillRect l="-2951" r="-2951"/>
            </a:stretch>
          </a:blipFill>
        </p:spPr>
        <p:txBody>
          <a:bodyPr/>
          <a:lstStyle/>
          <a:p>
            <a:endParaRPr lang="fr-FR"/>
          </a:p>
        </p:txBody>
      </p:sp>
      <p:sp>
        <p:nvSpPr>
          <p:cNvPr id="16" name="Freeform 8">
            <a:extLst>
              <a:ext uri="{FF2B5EF4-FFF2-40B4-BE49-F238E27FC236}">
                <a16:creationId xmlns:a16="http://schemas.microsoft.com/office/drawing/2014/main" id="{F100B5E3-3056-88A2-81B3-CEFACFE1CEAF}"/>
              </a:ext>
            </a:extLst>
          </p:cNvPr>
          <p:cNvSpPr/>
          <p:nvPr/>
        </p:nvSpPr>
        <p:spPr>
          <a:xfrm>
            <a:off x="2145523" y="4073566"/>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7" name="Freeform 7">
            <a:extLst>
              <a:ext uri="{FF2B5EF4-FFF2-40B4-BE49-F238E27FC236}">
                <a16:creationId xmlns:a16="http://schemas.microsoft.com/office/drawing/2014/main" id="{8ABAF5B6-4C6F-6894-DC7B-9C57B3BB4230}"/>
              </a:ext>
            </a:extLst>
          </p:cNvPr>
          <p:cNvSpPr/>
          <p:nvPr/>
        </p:nvSpPr>
        <p:spPr>
          <a:xfrm>
            <a:off x="8544775" y="4084572"/>
            <a:ext cx="314528" cy="309755"/>
          </a:xfrm>
          <a:custGeom>
            <a:avLst/>
            <a:gdLst/>
            <a:ahLst/>
            <a:cxnLst/>
            <a:rect l="l" t="t" r="r" b="b"/>
            <a:pathLst>
              <a:path w="658903" h="658903">
                <a:moveTo>
                  <a:pt x="0" y="0"/>
                </a:moveTo>
                <a:lnTo>
                  <a:pt x="658903" y="0"/>
                </a:lnTo>
                <a:lnTo>
                  <a:pt x="658903" y="658903"/>
                </a:lnTo>
                <a:lnTo>
                  <a:pt x="0" y="6589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9" name="ZoneTexte 18">
            <a:extLst>
              <a:ext uri="{FF2B5EF4-FFF2-40B4-BE49-F238E27FC236}">
                <a16:creationId xmlns:a16="http://schemas.microsoft.com/office/drawing/2014/main" id="{0F3491C9-879A-F339-27BD-89921017BE71}"/>
              </a:ext>
            </a:extLst>
          </p:cNvPr>
          <p:cNvSpPr txBox="1"/>
          <p:nvPr/>
        </p:nvSpPr>
        <p:spPr>
          <a:xfrm>
            <a:off x="2174479" y="4850870"/>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
        <p:nvSpPr>
          <p:cNvPr id="20" name="ZoneTexte 19">
            <a:extLst>
              <a:ext uri="{FF2B5EF4-FFF2-40B4-BE49-F238E27FC236}">
                <a16:creationId xmlns:a16="http://schemas.microsoft.com/office/drawing/2014/main" id="{A62D8029-2717-9C0A-0DA6-BADFC2B0A531}"/>
              </a:ext>
            </a:extLst>
          </p:cNvPr>
          <p:cNvSpPr txBox="1"/>
          <p:nvPr/>
        </p:nvSpPr>
        <p:spPr>
          <a:xfrm>
            <a:off x="8667058" y="4871455"/>
            <a:ext cx="3634696" cy="1119537"/>
          </a:xfrm>
          <a:prstGeom prst="rect">
            <a:avLst/>
          </a:prstGeom>
          <a:noFill/>
        </p:spPr>
        <p:txBody>
          <a:bodyPr wrap="square">
            <a:spAutoFit/>
          </a:bodyPr>
          <a:lstStyle/>
          <a:p>
            <a:pPr algn="l">
              <a:lnSpc>
                <a:spcPts val="2799"/>
              </a:lnSpc>
            </a:pPr>
            <a:r>
              <a:rPr lang="en-US" sz="1200" dirty="0">
                <a:solidFill>
                  <a:srgbClr val="000000"/>
                </a:solidFill>
                <a:latin typeface="Open Sans"/>
                <a:ea typeface="Open Sans"/>
                <a:cs typeface="Open Sans"/>
                <a:sym typeface="Open Sans"/>
              </a:rPr>
              <a:t>Lorem ipsum dolor sit </a:t>
            </a:r>
            <a:r>
              <a:rPr lang="en-US" sz="1200" dirty="0" err="1">
                <a:solidFill>
                  <a:srgbClr val="000000"/>
                </a:solidFill>
                <a:latin typeface="Open Sans"/>
                <a:ea typeface="Open Sans"/>
                <a:cs typeface="Open Sans"/>
                <a:sym typeface="Open Sans"/>
              </a:rPr>
              <a:t>amet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consectetur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adipiscing</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elit</a:t>
            </a:r>
            <a:r>
              <a:rPr lang="en-US" sz="1200" dirty="0">
                <a:solidFill>
                  <a:srgbClr val="000000"/>
                </a:solidFill>
                <a:latin typeface="Open Sans"/>
                <a:ea typeface="Open Sans"/>
                <a:cs typeface="Open Sans"/>
                <a:sym typeface="Open Sans"/>
              </a:rPr>
              <a:t>, sed do </a:t>
            </a:r>
            <a:r>
              <a:rPr lang="en-US" sz="1200" dirty="0" err="1">
                <a:solidFill>
                  <a:srgbClr val="000000"/>
                </a:solidFill>
                <a:latin typeface="Open Sans"/>
                <a:ea typeface="Open Sans"/>
                <a:cs typeface="Open Sans"/>
                <a:sym typeface="Open Sans"/>
              </a:rPr>
              <a:t>eiusmod</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tempor</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incididunt</a:t>
            </a:r>
            <a:r>
              <a:rPr lang="en-US" sz="1200" dirty="0">
                <a:solidFill>
                  <a:srgbClr val="000000"/>
                </a:solidFill>
                <a:latin typeface="Open Sans"/>
                <a:ea typeface="Open Sans"/>
                <a:cs typeface="Open Sans"/>
                <a:sym typeface="Open Sans"/>
              </a:rPr>
              <a:t> </a:t>
            </a:r>
            <a:r>
              <a:rPr lang="en-US" sz="1200" dirty="0" err="1">
                <a:solidFill>
                  <a:srgbClr val="000000"/>
                </a:solidFill>
                <a:latin typeface="Open Sans"/>
                <a:ea typeface="Open Sans"/>
                <a:cs typeface="Open Sans"/>
                <a:sym typeface="Open Sans"/>
              </a:rPr>
              <a:t>ut</a:t>
            </a:r>
            <a:r>
              <a:rPr lang="en-US" sz="1200" dirty="0">
                <a:solidFill>
                  <a:srgbClr val="000000"/>
                </a:solidFill>
                <a:latin typeface="Open Sans"/>
                <a:ea typeface="Open Sans"/>
                <a:cs typeface="Open Sans"/>
                <a:sym typeface="Open Sans"/>
              </a:rPr>
              <a:t> labore et dolore magna </a:t>
            </a:r>
            <a:r>
              <a:rPr lang="en-US" sz="1200" dirty="0" err="1">
                <a:solidFill>
                  <a:srgbClr val="000000"/>
                </a:solidFill>
                <a:latin typeface="Open Sans"/>
                <a:ea typeface="Open Sans"/>
                <a:cs typeface="Open Sans"/>
                <a:sym typeface="Open Sans"/>
              </a:rPr>
              <a:t>aliqua</a:t>
            </a:r>
            <a:r>
              <a:rPr lang="en-US" sz="1200" dirty="0">
                <a:solidFill>
                  <a:srgbClr val="000000"/>
                </a:solidFill>
                <a:latin typeface="Open Sans"/>
                <a:ea typeface="Open Sans"/>
                <a:cs typeface="Open Sans"/>
                <a:sym typeface="Open Sans"/>
              </a:rPr>
              <a:t>.</a:t>
            </a:r>
          </a:p>
        </p:txBody>
      </p:sp>
    </p:spTree>
    <p:extLst>
      <p:ext uri="{BB962C8B-B14F-4D97-AF65-F5344CB8AC3E}">
        <p14:creationId xmlns:p14="http://schemas.microsoft.com/office/powerpoint/2010/main" val="4193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5350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kumimoji="0" lang="en-US" noProof="0" dirty="0" err="1"/>
              <a:t>Cliquez</a:t>
            </a:r>
            <a:r>
              <a:rPr kumimoji="0" lang="en-US" noProof="0" dirty="0"/>
              <a:t> pour modifier le style du </a:t>
            </a:r>
            <a:r>
              <a:rPr kumimoji="0" lang="en-US" noProof="0" dirty="0" err="1"/>
              <a:t>titre</a:t>
            </a:r>
            <a:endParaRPr kumimoji="0" lang="en-US" noProof="0" dirty="0"/>
          </a:p>
        </p:txBody>
      </p:sp>
      <p:sp>
        <p:nvSpPr>
          <p:cNvPr id="8" name="Espace réservé de la date 7">
            <a:extLst>
              <a:ext uri="{FF2B5EF4-FFF2-40B4-BE49-F238E27FC236}">
                <a16:creationId xmlns:a16="http://schemas.microsoft.com/office/drawing/2014/main" id="{B89E9F7F-309D-F5AE-96A0-AF23F5BA4E7E}"/>
              </a:ext>
            </a:extLst>
          </p:cNvPr>
          <p:cNvSpPr>
            <a:spLocks noGrp="1"/>
          </p:cNvSpPr>
          <p:nvPr>
            <p:ph type="dt" sz="half" idx="10"/>
          </p:nvPr>
        </p:nvSpPr>
        <p:spPr/>
        <p:txBody>
          <a:bodyPr/>
          <a:lstStyle/>
          <a:p>
            <a:pPr>
              <a:buFont typeface="Symbol" charset="0"/>
              <a:buNone/>
            </a:pPr>
            <a:endParaRPr lang="en-GB" dirty="0"/>
          </a:p>
        </p:txBody>
      </p:sp>
      <p:sp>
        <p:nvSpPr>
          <p:cNvPr id="14" name="Espace réservé du contenu 13">
            <a:extLst>
              <a:ext uri="{FF2B5EF4-FFF2-40B4-BE49-F238E27FC236}">
                <a16:creationId xmlns:a16="http://schemas.microsoft.com/office/drawing/2014/main" id="{755D06B1-C83E-7658-7499-CAC7285E1D4E}"/>
              </a:ext>
            </a:extLst>
          </p:cNvPr>
          <p:cNvSpPr>
            <a:spLocks noGrp="1"/>
          </p:cNvSpPr>
          <p:nvPr>
            <p:ph sz="quarter" idx="13"/>
          </p:nvPr>
        </p:nvSpPr>
        <p:spPr>
          <a:xfrm>
            <a:off x="838200" y="1700237"/>
            <a:ext cx="10744200" cy="45370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411410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367748"/>
            <a:ext cx="10890929" cy="109728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79" y="1736823"/>
            <a:ext cx="10890928" cy="356616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Freeform 5">
            <a:extLst>
              <a:ext uri="{FF2B5EF4-FFF2-40B4-BE49-F238E27FC236}">
                <a16:creationId xmlns:a16="http://schemas.microsoft.com/office/drawing/2014/main" id="{AEA35333-4943-AB9E-BC08-BF8A0AAD44C9}"/>
              </a:ext>
            </a:extLst>
          </p:cNvPr>
          <p:cNvSpPr/>
          <p:nvPr/>
        </p:nvSpPr>
        <p:spPr>
          <a:xfrm>
            <a:off x="198782" y="5574778"/>
            <a:ext cx="1272209" cy="1249707"/>
          </a:xfrm>
          <a:custGeom>
            <a:avLst/>
            <a:gdLst/>
            <a:ahLst/>
            <a:cxnLst/>
            <a:rect l="l" t="t" r="r" b="b"/>
            <a:pathLst>
              <a:path w="2445384" h="2445384">
                <a:moveTo>
                  <a:pt x="0" y="0"/>
                </a:moveTo>
                <a:lnTo>
                  <a:pt x="2445384" y="0"/>
                </a:lnTo>
                <a:lnTo>
                  <a:pt x="2445384" y="2445384"/>
                </a:lnTo>
                <a:lnTo>
                  <a:pt x="0" y="2445384"/>
                </a:lnTo>
                <a:lnTo>
                  <a:pt x="0" y="0"/>
                </a:lnTo>
                <a:close/>
              </a:path>
            </a:pathLst>
          </a:custGeom>
          <a:blipFill>
            <a:blip r:embed="rId16"/>
            <a:stretch>
              <a:fillRect/>
            </a:stretch>
          </a:blipFill>
        </p:spPr>
        <p:txBody>
          <a:bodyPr/>
          <a:lstStyle/>
          <a:p>
            <a:endParaRPr lang="fr-FR"/>
          </a:p>
        </p:txBody>
      </p:sp>
    </p:spTree>
    <p:extLst>
      <p:ext uri="{BB962C8B-B14F-4D97-AF65-F5344CB8AC3E}">
        <p14:creationId xmlns:p14="http://schemas.microsoft.com/office/powerpoint/2010/main" val="635881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nuva.syadem.fr/mapping"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hyperlink" Target="https://ivci.org/nuv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hyperlink" Target="https://graph.ivci.org/sparq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ivci.org/doku/doku.php?id=ivci:nuva-utils" TargetMode="External"/><Relationship Id="rId2" Type="http://schemas.openxmlformats.org/officeDocument/2006/relationships/hyperlink" Target="https://ivci.org/nuva"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docs.nuva.mesvaccins.ne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7E13D9A-56B6-7F26-5CDC-AF524014C26F}"/>
              </a:ext>
            </a:extLst>
          </p:cNvPr>
          <p:cNvSpPr>
            <a:spLocks noGrp="1"/>
          </p:cNvSpPr>
          <p:nvPr>
            <p:ph type="ctrTitle"/>
          </p:nvPr>
        </p:nvSpPr>
        <p:spPr/>
        <p:txBody>
          <a:bodyPr/>
          <a:lstStyle/>
          <a:p>
            <a:r>
              <a:rPr lang="en-US" noProof="0" dirty="0"/>
              <a:t>NUVA general presentation</a:t>
            </a:r>
          </a:p>
        </p:txBody>
      </p:sp>
      <p:sp>
        <p:nvSpPr>
          <p:cNvPr id="4" name="Sous-titre 3">
            <a:extLst>
              <a:ext uri="{FF2B5EF4-FFF2-40B4-BE49-F238E27FC236}">
                <a16:creationId xmlns:a16="http://schemas.microsoft.com/office/drawing/2014/main" id="{D2401E10-D591-FAA0-09FD-89CB55358C5F}"/>
              </a:ext>
            </a:extLst>
          </p:cNvPr>
          <p:cNvSpPr>
            <a:spLocks noGrp="1"/>
          </p:cNvSpPr>
          <p:nvPr>
            <p:ph type="subTitle" idx="1"/>
          </p:nvPr>
        </p:nvSpPr>
        <p:spPr/>
        <p:txBody>
          <a:bodyPr/>
          <a:lstStyle/>
          <a:p>
            <a:r>
              <a:rPr lang="en-US" noProof="0" dirty="0"/>
              <a:t>IVCI workgroup – 12 Nov. 2025</a:t>
            </a:r>
          </a:p>
        </p:txBody>
      </p:sp>
    </p:spTree>
    <p:extLst>
      <p:ext uri="{BB962C8B-B14F-4D97-AF65-F5344CB8AC3E}">
        <p14:creationId xmlns:p14="http://schemas.microsoft.com/office/powerpoint/2010/main" val="318735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FA0787-A1BB-7F41-8513-A007A70C4CAD}"/>
              </a:ext>
            </a:extLst>
          </p:cNvPr>
          <p:cNvSpPr>
            <a:spLocks noGrp="1"/>
          </p:cNvSpPr>
          <p:nvPr>
            <p:ph type="body" idx="1"/>
          </p:nvPr>
        </p:nvSpPr>
        <p:spPr>
          <a:xfrm>
            <a:off x="1050645" y="1345416"/>
            <a:ext cx="9606844" cy="4510011"/>
          </a:xfrm>
        </p:spPr>
        <p:txBody>
          <a:bodyPr>
            <a:noAutofit/>
          </a:bodyPr>
          <a:lstStyle/>
          <a:p>
            <a:pPr marL="0" indent="0">
              <a:lnSpc>
                <a:spcPct val="100000"/>
              </a:lnSpc>
              <a:spcBef>
                <a:spcPts val="930"/>
              </a:spcBef>
              <a:buNone/>
            </a:pPr>
            <a:r>
              <a:rPr lang="en-US" sz="2200" noProof="0" dirty="0"/>
              <a:t>The </a:t>
            </a:r>
            <a:r>
              <a:rPr lang="en-US" sz="2200" noProof="0" dirty="0">
                <a:solidFill>
                  <a:srgbClr val="FF0000"/>
                </a:solidFill>
              </a:rPr>
              <a:t>valence</a:t>
            </a:r>
            <a:r>
              <a:rPr lang="en-US" sz="2200" noProof="0" dirty="0"/>
              <a:t> is the smallest </a:t>
            </a:r>
            <a:r>
              <a:rPr lang="en-US" sz="2200" noProof="0" dirty="0">
                <a:solidFill>
                  <a:schemeClr val="tx2"/>
                </a:solidFill>
              </a:rPr>
              <a:t>functional</a:t>
            </a:r>
            <a:r>
              <a:rPr lang="en-US" sz="2200" noProof="0" dirty="0"/>
              <a:t> unit of a vaccine, knowledge of which is necessary and sufficient to assess the immunization status of an individual against a specific infectious agent (or subspecies of that agent) and to plan the next dose of vaccine, if appropriate.</a:t>
            </a:r>
          </a:p>
          <a:p>
            <a:pPr marL="0" indent="0">
              <a:lnSpc>
                <a:spcPct val="100000"/>
              </a:lnSpc>
              <a:spcBef>
                <a:spcPts val="930"/>
              </a:spcBef>
              <a:buNone/>
            </a:pPr>
            <a:r>
              <a:rPr lang="en-US" sz="2200" noProof="0" dirty="0"/>
              <a:t>A valence represents an antigen or a relevant group of antigens specific of a given target infectious agent or subspecies (such as serotypes or common proteins). </a:t>
            </a:r>
          </a:p>
        </p:txBody>
      </p:sp>
      <p:sp>
        <p:nvSpPr>
          <p:cNvPr id="4" name="Espace réservé du numéro de diapositive 3">
            <a:extLst>
              <a:ext uri="{FF2B5EF4-FFF2-40B4-BE49-F238E27FC236}">
                <a16:creationId xmlns:a16="http://schemas.microsoft.com/office/drawing/2014/main" id="{8B0F65D9-9A4F-1148-A5C2-BB6D912DB39A}"/>
              </a:ext>
            </a:extLst>
          </p:cNvPr>
          <p:cNvSpPr>
            <a:spLocks noGrp="1"/>
          </p:cNvSpPr>
          <p:nvPr>
            <p:ph type="sldNum" idx="12"/>
          </p:nvPr>
        </p:nvSpPr>
        <p:spPr>
          <a:xfrm>
            <a:off x="13614400" y="6356352"/>
            <a:ext cx="1016000" cy="365125"/>
          </a:xfrm>
          <a:prstGeom prst="rect">
            <a:avLst/>
          </a:prstGeom>
        </p:spPr>
        <p:txBody>
          <a:bodyPr vert="horz" lIns="0" tIns="0" rIns="0" bIns="0" anchor="b"/>
          <a:lstStyle>
            <a:defPPr>
              <a:defRPr lang="fr-FR"/>
            </a:defPPr>
            <a:lvl1pPr algn="r" rtl="0" eaLnBrk="1" fontAlgn="base" latinLnBrk="0" hangingPunct="1">
              <a:spcBef>
                <a:spcPct val="0"/>
              </a:spcBef>
              <a:spcAft>
                <a:spcPct val="0"/>
              </a:spcAft>
              <a:buFontTx/>
              <a:buNone/>
              <a:defRPr kumimoji="0" sz="1200" kern="1200">
                <a:solidFill>
                  <a:schemeClr val="tx2">
                    <a:shade val="90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600" kern="1200">
                <a:solidFill>
                  <a:schemeClr val="tx1"/>
                </a:solidFill>
                <a:latin typeface="Arial" charset="0"/>
                <a:ea typeface="ＭＳ Ｐゴシック" charset="0"/>
                <a:cs typeface="ＭＳ Ｐゴシック" charset="0"/>
              </a:defRPr>
            </a:lvl9pPr>
          </a:lstStyle>
          <a:p>
            <a:pPr>
              <a:spcBef>
                <a:spcPts val="0"/>
              </a:spcBef>
              <a:spcAft>
                <a:spcPts val="0"/>
              </a:spcAft>
            </a:pPr>
            <a:fld id="{042AED99-7FB4-404E-8A97-64753DCE42EC}" type="slidenum">
              <a:rPr lang="en-US" noProof="0" smtClean="0"/>
              <a:pPr>
                <a:spcBef>
                  <a:spcPts val="0"/>
                </a:spcBef>
                <a:spcAft>
                  <a:spcPts val="0"/>
                </a:spcAft>
              </a:pPr>
              <a:t>10</a:t>
            </a:fld>
            <a:endParaRPr lang="en-US" noProof="0" dirty="0"/>
          </a:p>
        </p:txBody>
      </p:sp>
      <p:sp>
        <p:nvSpPr>
          <p:cNvPr id="7" name="Titre 1">
            <a:extLst>
              <a:ext uri="{FF2B5EF4-FFF2-40B4-BE49-F238E27FC236}">
                <a16:creationId xmlns:a16="http://schemas.microsoft.com/office/drawing/2014/main" id="{1DBB7555-A3C9-35A7-8745-9AF99182EB78}"/>
              </a:ext>
            </a:extLst>
          </p:cNvPr>
          <p:cNvSpPr txBox="1">
            <a:spLocks/>
          </p:cNvSpPr>
          <p:nvPr/>
        </p:nvSpPr>
        <p:spPr>
          <a:xfrm>
            <a:off x="792479" y="520148"/>
            <a:ext cx="10890929" cy="109728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noProof="0" dirty="0"/>
              <a:t>Vaccines, antigens and valences</a:t>
            </a:r>
          </a:p>
        </p:txBody>
      </p:sp>
    </p:spTree>
    <p:extLst>
      <p:ext uri="{BB962C8B-B14F-4D97-AF65-F5344CB8AC3E}">
        <p14:creationId xmlns:p14="http://schemas.microsoft.com/office/powerpoint/2010/main" val="37915823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8D3B2-4674-B148-B87A-5F43EEDDD2BA}"/>
              </a:ext>
            </a:extLst>
          </p:cNvPr>
          <p:cNvSpPr>
            <a:spLocks noGrp="1"/>
          </p:cNvSpPr>
          <p:nvPr>
            <p:ph type="title"/>
          </p:nvPr>
        </p:nvSpPr>
        <p:spPr>
          <a:xfrm>
            <a:off x="1774825" y="387718"/>
            <a:ext cx="8642350" cy="681038"/>
          </a:xfrm>
        </p:spPr>
        <p:txBody>
          <a:bodyPr>
            <a:normAutofit fontScale="90000"/>
          </a:bodyPr>
          <a:lstStyle/>
          <a:p>
            <a:r>
              <a:rPr lang="en-US" noProof="0" dirty="0"/>
              <a:t>Valence in NUVA – Example : BEXSERO</a:t>
            </a:r>
          </a:p>
        </p:txBody>
      </p:sp>
      <p:sp>
        <p:nvSpPr>
          <p:cNvPr id="3" name="Espace réservé du texte 2">
            <a:extLst>
              <a:ext uri="{FF2B5EF4-FFF2-40B4-BE49-F238E27FC236}">
                <a16:creationId xmlns:a16="http://schemas.microsoft.com/office/drawing/2014/main" id="{AEFA0787-A1BB-7F41-8513-A007A70C4CAD}"/>
              </a:ext>
            </a:extLst>
          </p:cNvPr>
          <p:cNvSpPr>
            <a:spLocks noGrp="1"/>
          </p:cNvSpPr>
          <p:nvPr>
            <p:ph type="body" idx="1"/>
          </p:nvPr>
        </p:nvSpPr>
        <p:spPr>
          <a:xfrm>
            <a:off x="883920" y="1672185"/>
            <a:ext cx="10927079" cy="3513629"/>
          </a:xfrm>
        </p:spPr>
        <p:txBody>
          <a:bodyPr>
            <a:noAutofit/>
          </a:bodyPr>
          <a:lstStyle/>
          <a:p>
            <a:pPr>
              <a:spcBef>
                <a:spcPts val="930"/>
              </a:spcBef>
              <a:buFont typeface="Wingdings" pitchFamily="2" charset="2"/>
              <a:buChar char="§"/>
            </a:pPr>
            <a:r>
              <a:rPr lang="en-US" b="1" noProof="0" dirty="0"/>
              <a:t>This vaccine contains 4 antigens</a:t>
            </a:r>
            <a:br>
              <a:rPr lang="en-US" noProof="0" dirty="0"/>
            </a:br>
            <a:r>
              <a:rPr lang="en-US" noProof="0" dirty="0"/>
              <a:t>- Recombinant Neisseria meningitidis group B NHBA fusion protein</a:t>
            </a:r>
            <a:br>
              <a:rPr lang="en-US" noProof="0" dirty="0"/>
            </a:br>
            <a:r>
              <a:rPr lang="en-US" noProof="0" dirty="0"/>
              <a:t>- Recombinant Neisseria meningitidis group B </a:t>
            </a:r>
            <a:r>
              <a:rPr lang="en-US" noProof="0" dirty="0" err="1"/>
              <a:t>NadA</a:t>
            </a:r>
            <a:br>
              <a:rPr lang="en-US" noProof="0" dirty="0"/>
            </a:br>
            <a:r>
              <a:rPr lang="en-US" noProof="0" dirty="0"/>
              <a:t>- Recombinant Neisseria meningitidis group B </a:t>
            </a:r>
            <a:r>
              <a:rPr lang="en-US" noProof="0" dirty="0" err="1"/>
              <a:t>fHbp</a:t>
            </a:r>
            <a:r>
              <a:rPr lang="en-US" noProof="0" dirty="0"/>
              <a:t> fusion</a:t>
            </a:r>
            <a:br>
              <a:rPr lang="en-US" noProof="0" dirty="0"/>
            </a:br>
            <a:r>
              <a:rPr lang="en-US" noProof="0" dirty="0"/>
              <a:t>- Outer membrane vesicles (OMV) from Neisseria meningitidis group B</a:t>
            </a:r>
          </a:p>
          <a:p>
            <a:pPr>
              <a:spcBef>
                <a:spcPts val="930"/>
              </a:spcBef>
              <a:buFont typeface="Wingdings" pitchFamily="2" charset="2"/>
              <a:buChar char="§"/>
            </a:pPr>
            <a:endParaRPr lang="en-US" noProof="0" dirty="0"/>
          </a:p>
          <a:p>
            <a:pPr>
              <a:spcBef>
                <a:spcPts val="930"/>
              </a:spcBef>
              <a:buFont typeface="Wingdings" pitchFamily="2" charset="2"/>
              <a:buChar char="§"/>
            </a:pPr>
            <a:r>
              <a:rPr lang="en-US" b="1" noProof="0" dirty="0"/>
              <a:t>This vaccine has one valence in the NUVA representation</a:t>
            </a:r>
          </a:p>
          <a:p>
            <a:pPr marL="265176" lvl="1" indent="0">
              <a:spcBef>
                <a:spcPts val="930"/>
              </a:spcBef>
              <a:buNone/>
            </a:pPr>
            <a:r>
              <a:rPr lang="en-US" sz="2000" noProof="0" dirty="0"/>
              <a:t>- 4CMenB: Four-component Meningococcal Group B Vaccine</a:t>
            </a:r>
          </a:p>
          <a:p>
            <a:pPr marL="0" indent="0">
              <a:spcBef>
                <a:spcPts val="930"/>
              </a:spcBef>
              <a:buNone/>
            </a:pPr>
            <a:endParaRPr lang="en-US" sz="2400" noProof="0" dirty="0"/>
          </a:p>
        </p:txBody>
      </p:sp>
      <p:sp>
        <p:nvSpPr>
          <p:cNvPr id="4" name="Espace réservé du numéro de diapositive 3">
            <a:extLst>
              <a:ext uri="{FF2B5EF4-FFF2-40B4-BE49-F238E27FC236}">
                <a16:creationId xmlns:a16="http://schemas.microsoft.com/office/drawing/2014/main" id="{8B0F65D9-9A4F-1148-A5C2-BB6D912DB39A}"/>
              </a:ext>
            </a:extLst>
          </p:cNvPr>
          <p:cNvSpPr>
            <a:spLocks noGrp="1"/>
          </p:cNvSpPr>
          <p:nvPr>
            <p:ph type="sldNum" idx="12"/>
          </p:nvPr>
        </p:nvSpPr>
        <p:spPr>
          <a:xfrm>
            <a:off x="13614400" y="6356352"/>
            <a:ext cx="1016000" cy="365125"/>
          </a:xfrm>
          <a:prstGeom prst="rect">
            <a:avLst/>
          </a:prstGeom>
        </p:spPr>
        <p:txBody>
          <a:bodyPr vert="horz" lIns="0" tIns="0" rIns="0" bIns="0" anchor="b"/>
          <a:lstStyle>
            <a:defPPr>
              <a:defRPr lang="fr-FR"/>
            </a:defPPr>
            <a:lvl1pPr algn="r" rtl="0" eaLnBrk="1" fontAlgn="base" latinLnBrk="0" hangingPunct="1">
              <a:spcBef>
                <a:spcPct val="0"/>
              </a:spcBef>
              <a:spcAft>
                <a:spcPct val="0"/>
              </a:spcAft>
              <a:buFontTx/>
              <a:buNone/>
              <a:defRPr kumimoji="0" sz="1200" kern="1200">
                <a:solidFill>
                  <a:schemeClr val="tx2">
                    <a:shade val="90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buFont typeface="Symbol" charset="0"/>
              <a:buChar char="-"/>
              <a:defRPr sz="3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600" kern="1200">
                <a:solidFill>
                  <a:schemeClr val="tx1"/>
                </a:solidFill>
                <a:latin typeface="Arial" charset="0"/>
                <a:ea typeface="ＭＳ Ｐゴシック" charset="0"/>
                <a:cs typeface="ＭＳ Ｐゴシック" charset="0"/>
              </a:defRPr>
            </a:lvl9pPr>
          </a:lstStyle>
          <a:p>
            <a:pPr>
              <a:spcBef>
                <a:spcPts val="0"/>
              </a:spcBef>
              <a:spcAft>
                <a:spcPts val="0"/>
              </a:spcAft>
            </a:pPr>
            <a:fld id="{042AED99-7FB4-404E-8A97-64753DCE42EC}" type="slidenum">
              <a:rPr lang="en-US" noProof="0" smtClean="0"/>
              <a:pPr>
                <a:spcBef>
                  <a:spcPts val="0"/>
                </a:spcBef>
                <a:spcAft>
                  <a:spcPts val="0"/>
                </a:spcAft>
              </a:pPr>
              <a:t>11</a:t>
            </a:fld>
            <a:endParaRPr lang="en-US" noProof="0" dirty="0"/>
          </a:p>
        </p:txBody>
      </p:sp>
    </p:spTree>
    <p:extLst>
      <p:ext uri="{BB962C8B-B14F-4D97-AF65-F5344CB8AC3E}">
        <p14:creationId xmlns:p14="http://schemas.microsoft.com/office/powerpoint/2010/main" val="362649765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CF605-C24A-1BA8-1AA7-C2A41C9A1D51}"/>
              </a:ext>
            </a:extLst>
          </p:cNvPr>
          <p:cNvSpPr>
            <a:spLocks noGrp="1"/>
          </p:cNvSpPr>
          <p:nvPr>
            <p:ph type="title"/>
          </p:nvPr>
        </p:nvSpPr>
        <p:spPr>
          <a:xfrm>
            <a:off x="534390" y="283780"/>
            <a:ext cx="10949049" cy="1219200"/>
          </a:xfrm>
        </p:spPr>
        <p:txBody>
          <a:bodyPr>
            <a:normAutofit fontScale="90000"/>
          </a:bodyPr>
          <a:lstStyle/>
          <a:p>
            <a:r>
              <a:rPr lang="en-US" noProof="0" dirty="0"/>
              <a:t>Why does the valence not coincide with the antigens in this case?</a:t>
            </a:r>
          </a:p>
        </p:txBody>
      </p:sp>
      <p:sp>
        <p:nvSpPr>
          <p:cNvPr id="4" name="ZoneTexte 3">
            <a:extLst>
              <a:ext uri="{FF2B5EF4-FFF2-40B4-BE49-F238E27FC236}">
                <a16:creationId xmlns:a16="http://schemas.microsoft.com/office/drawing/2014/main" id="{CF844489-1329-8B23-6F9A-FBDA561658FD}"/>
              </a:ext>
            </a:extLst>
          </p:cNvPr>
          <p:cNvSpPr txBox="1"/>
          <p:nvPr/>
        </p:nvSpPr>
        <p:spPr>
          <a:xfrm>
            <a:off x="4932364" y="2653501"/>
            <a:ext cx="6220063" cy="2308324"/>
          </a:xfrm>
          <a:prstGeom prst="rect">
            <a:avLst/>
          </a:prstGeom>
          <a:solidFill>
            <a:schemeClr val="accent3">
              <a:lumMod val="20000"/>
              <a:lumOff val="80000"/>
            </a:schemeClr>
          </a:solidFill>
        </p:spPr>
        <p:txBody>
          <a:bodyPr wrap="square" rtlCol="0">
            <a:spAutoFit/>
          </a:bodyPr>
          <a:lstStyle/>
          <a:p>
            <a:pPr algn="ctr">
              <a:buNone/>
            </a:pPr>
            <a:r>
              <a:rPr lang="en-US" sz="2400" noProof="0" dirty="0"/>
              <a:t>Because precise knowledge of the four different antigens in this vaccine does not impact the evaluation of the immune protection of the person who received it, nor does it affect the determination of the next dose to be administered..</a:t>
            </a:r>
          </a:p>
        </p:txBody>
      </p:sp>
      <p:pic>
        <p:nvPicPr>
          <p:cNvPr id="5" name="Image 4" descr="Une image contenant texte, logo, Police, Graphique&#10;&#10;Le contenu généré par l’IA peut être incorrect.">
            <a:extLst>
              <a:ext uri="{FF2B5EF4-FFF2-40B4-BE49-F238E27FC236}">
                <a16:creationId xmlns:a16="http://schemas.microsoft.com/office/drawing/2014/main" id="{E51EEDDC-DDEE-7B7B-A4C6-72D48AD1C8B8}"/>
              </a:ext>
            </a:extLst>
          </p:cNvPr>
          <p:cNvPicPr>
            <a:picLocks noChangeAspect="1"/>
          </p:cNvPicPr>
          <p:nvPr/>
        </p:nvPicPr>
        <p:blipFill>
          <a:blip r:embed="rId3"/>
          <a:stretch>
            <a:fillRect/>
          </a:stretch>
        </p:blipFill>
        <p:spPr>
          <a:xfrm>
            <a:off x="1039573" y="2182063"/>
            <a:ext cx="3251200" cy="3251200"/>
          </a:xfrm>
          <a:prstGeom prst="rect">
            <a:avLst/>
          </a:prstGeom>
        </p:spPr>
      </p:pic>
    </p:spTree>
    <p:extLst>
      <p:ext uri="{BB962C8B-B14F-4D97-AF65-F5344CB8AC3E}">
        <p14:creationId xmlns:p14="http://schemas.microsoft.com/office/powerpoint/2010/main" val="37936035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F7691-DCD0-72C9-CA33-8DB54E023C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0B2294-A5AB-45E3-3E7F-5592FD7F758F}"/>
              </a:ext>
            </a:extLst>
          </p:cNvPr>
          <p:cNvSpPr/>
          <p:nvPr/>
        </p:nvSpPr>
        <p:spPr>
          <a:xfrm>
            <a:off x="10515600" y="5730240"/>
            <a:ext cx="1676400" cy="1021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contenu 2">
            <a:extLst>
              <a:ext uri="{FF2B5EF4-FFF2-40B4-BE49-F238E27FC236}">
                <a16:creationId xmlns:a16="http://schemas.microsoft.com/office/drawing/2014/main" id="{53870D9A-DB1C-9447-090B-B43D0D4AA483}"/>
              </a:ext>
            </a:extLst>
          </p:cNvPr>
          <p:cNvSpPr>
            <a:spLocks noGrp="1"/>
          </p:cNvSpPr>
          <p:nvPr>
            <p:ph idx="1"/>
          </p:nvPr>
        </p:nvSpPr>
        <p:spPr>
          <a:xfrm>
            <a:off x="1774434" y="4220375"/>
            <a:ext cx="5101960" cy="2332826"/>
          </a:xfrm>
        </p:spPr>
        <p:txBody>
          <a:bodyPr>
            <a:normAutofit/>
          </a:bodyPr>
          <a:lstStyle/>
          <a:p>
            <a:pPr>
              <a:lnSpc>
                <a:spcPct val="100000"/>
              </a:lnSpc>
            </a:pPr>
            <a:r>
              <a:rPr lang="en-US" sz="1800" noProof="0" dirty="0"/>
              <a:t>Diphtheria Toxoid:  </a:t>
            </a:r>
            <a:r>
              <a:rPr lang="en-US" sz="1800" noProof="0" dirty="0">
                <a:solidFill>
                  <a:schemeClr val="accent1"/>
                </a:solidFill>
              </a:rPr>
              <a:t>≥ 30 </a:t>
            </a:r>
            <a:r>
              <a:rPr lang="en-US" sz="1800" noProof="0" dirty="0" err="1">
                <a:solidFill>
                  <a:schemeClr val="accent1"/>
                </a:solidFill>
              </a:rPr>
              <a:t>Lf</a:t>
            </a:r>
            <a:endParaRPr lang="en-US" sz="1800" noProof="0" dirty="0">
              <a:solidFill>
                <a:schemeClr val="accent1"/>
              </a:solidFill>
            </a:endParaRPr>
          </a:p>
          <a:p>
            <a:pPr>
              <a:lnSpc>
                <a:spcPct val="100000"/>
              </a:lnSpc>
            </a:pPr>
            <a:r>
              <a:rPr lang="en-US" sz="1800" noProof="0" dirty="0"/>
              <a:t>Tetanus Toxoid: </a:t>
            </a:r>
            <a:r>
              <a:rPr lang="en-US" sz="1800" noProof="0" dirty="0">
                <a:solidFill>
                  <a:schemeClr val="accent1"/>
                </a:solidFill>
              </a:rPr>
              <a:t>≥ 10 </a:t>
            </a:r>
            <a:r>
              <a:rPr lang="en-US" sz="1800" noProof="0" dirty="0" err="1">
                <a:solidFill>
                  <a:schemeClr val="accent1"/>
                </a:solidFill>
              </a:rPr>
              <a:t>Lf</a:t>
            </a:r>
            <a:endParaRPr lang="en-US" sz="1800" noProof="0" dirty="0">
              <a:solidFill>
                <a:schemeClr val="accent1"/>
              </a:solidFill>
            </a:endParaRPr>
          </a:p>
          <a:p>
            <a:pPr>
              <a:lnSpc>
                <a:spcPct val="100000"/>
              </a:lnSpc>
            </a:pPr>
            <a:r>
              <a:rPr lang="en-US" sz="1800" noProof="0" dirty="0"/>
              <a:t>Bordetella pertussis antigens:</a:t>
            </a:r>
          </a:p>
          <a:p>
            <a:pPr lvl="1">
              <a:lnSpc>
                <a:spcPct val="100000"/>
              </a:lnSpc>
              <a:buFont typeface="Wingdings" pitchFamily="2" charset="2"/>
              <a:buChar char="§"/>
            </a:pPr>
            <a:r>
              <a:rPr lang="en-US" sz="1600" noProof="0" dirty="0"/>
              <a:t>Pertussis Toxoid (PT): </a:t>
            </a:r>
            <a:r>
              <a:rPr lang="en-US" sz="1600" noProof="0" dirty="0">
                <a:solidFill>
                  <a:schemeClr val="accent1"/>
                </a:solidFill>
              </a:rPr>
              <a:t>25 µg</a:t>
            </a:r>
          </a:p>
          <a:p>
            <a:pPr lvl="1">
              <a:lnSpc>
                <a:spcPct val="100000"/>
              </a:lnSpc>
              <a:buFont typeface="Wingdings" pitchFamily="2" charset="2"/>
              <a:buChar char="§"/>
            </a:pPr>
            <a:r>
              <a:rPr lang="en-US" sz="1600" noProof="0" dirty="0"/>
              <a:t>Filamentous Haemagglutinin (FHA): </a:t>
            </a:r>
            <a:r>
              <a:rPr lang="en-US" sz="1600" noProof="0" dirty="0">
                <a:solidFill>
                  <a:schemeClr val="accent1"/>
                </a:solidFill>
              </a:rPr>
              <a:t>25 µg</a:t>
            </a:r>
          </a:p>
          <a:p>
            <a:pPr>
              <a:lnSpc>
                <a:spcPct val="100000"/>
              </a:lnSpc>
            </a:pPr>
            <a:r>
              <a:rPr lang="en-US" sz="1800" noProof="0" dirty="0"/>
              <a:t>Hepatitis B surface antigen: 10 µg</a:t>
            </a:r>
          </a:p>
        </p:txBody>
      </p:sp>
      <p:sp>
        <p:nvSpPr>
          <p:cNvPr id="4" name="Espace réservé du contenu 2">
            <a:extLst>
              <a:ext uri="{FF2B5EF4-FFF2-40B4-BE49-F238E27FC236}">
                <a16:creationId xmlns:a16="http://schemas.microsoft.com/office/drawing/2014/main" id="{F3650C67-A087-B558-86BC-A3E1F15DCB0F}"/>
              </a:ext>
            </a:extLst>
          </p:cNvPr>
          <p:cNvSpPr txBox="1">
            <a:spLocks/>
          </p:cNvSpPr>
          <p:nvPr/>
        </p:nvSpPr>
        <p:spPr>
          <a:xfrm>
            <a:off x="6770922" y="4198067"/>
            <a:ext cx="5711560" cy="242625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noProof="0" dirty="0"/>
              <a:t>Poliovirus (Inactivated)</a:t>
            </a:r>
          </a:p>
          <a:p>
            <a:pPr lvl="1">
              <a:lnSpc>
                <a:spcPct val="100000"/>
              </a:lnSpc>
              <a:buFont typeface="Wingdings" pitchFamily="2" charset="2"/>
              <a:buChar char="§"/>
            </a:pPr>
            <a:r>
              <a:rPr lang="en-US" sz="1600" noProof="0" dirty="0"/>
              <a:t>Type 1 (Mahoney): </a:t>
            </a:r>
            <a:r>
              <a:rPr lang="en-US" sz="1600" noProof="0" dirty="0">
                <a:solidFill>
                  <a:schemeClr val="accent1"/>
                </a:solidFill>
              </a:rPr>
              <a:t>29 D antigen units</a:t>
            </a:r>
          </a:p>
          <a:p>
            <a:pPr lvl="1">
              <a:lnSpc>
                <a:spcPct val="100000"/>
              </a:lnSpc>
              <a:buFont typeface="Wingdings" pitchFamily="2" charset="2"/>
              <a:buChar char="§"/>
            </a:pPr>
            <a:r>
              <a:rPr lang="en-US" sz="1600" noProof="0" dirty="0"/>
              <a:t>Type 2 (MEF-1): </a:t>
            </a:r>
            <a:r>
              <a:rPr lang="en-US" sz="1600" noProof="0" dirty="0">
                <a:solidFill>
                  <a:schemeClr val="accent1"/>
                </a:solidFill>
              </a:rPr>
              <a:t>7 D antigen units</a:t>
            </a:r>
          </a:p>
          <a:p>
            <a:pPr lvl="1">
              <a:lnSpc>
                <a:spcPct val="100000"/>
              </a:lnSpc>
              <a:buFont typeface="Wingdings" pitchFamily="2" charset="2"/>
              <a:buChar char="§"/>
            </a:pPr>
            <a:r>
              <a:rPr lang="en-US" sz="1600" noProof="0" dirty="0"/>
              <a:t>Type 3 (</a:t>
            </a:r>
            <a:r>
              <a:rPr lang="en-US" sz="1600" noProof="0" dirty="0" err="1"/>
              <a:t>Saukett</a:t>
            </a:r>
            <a:r>
              <a:rPr lang="en-US" sz="1600" noProof="0" dirty="0"/>
              <a:t>): </a:t>
            </a:r>
            <a:r>
              <a:rPr lang="en-US" sz="1600" noProof="0" dirty="0">
                <a:solidFill>
                  <a:schemeClr val="accent1"/>
                </a:solidFill>
              </a:rPr>
              <a:t>26 D antigen units</a:t>
            </a:r>
          </a:p>
          <a:p>
            <a:pPr>
              <a:lnSpc>
                <a:spcPct val="100000"/>
              </a:lnSpc>
            </a:pPr>
            <a:r>
              <a:rPr lang="en-US" sz="1800" noProof="0" dirty="0" err="1"/>
              <a:t>Haemophilus</a:t>
            </a:r>
            <a:r>
              <a:rPr lang="en-US" sz="1800" noProof="0" dirty="0"/>
              <a:t> influenzae type b polysaccharide:</a:t>
            </a:r>
          </a:p>
          <a:p>
            <a:pPr lvl="1">
              <a:lnSpc>
                <a:spcPct val="100000"/>
              </a:lnSpc>
              <a:buFont typeface="Wingdings" pitchFamily="2" charset="2"/>
              <a:buChar char="§"/>
            </a:pPr>
            <a:r>
              <a:rPr lang="en-US" sz="1600" noProof="0" dirty="0" err="1"/>
              <a:t>Polyribosylribitol</a:t>
            </a:r>
            <a:r>
              <a:rPr lang="en-US" sz="1600" noProof="0" dirty="0"/>
              <a:t> Phosphate: </a:t>
            </a:r>
            <a:r>
              <a:rPr lang="en-US" sz="1600" noProof="0" dirty="0">
                <a:solidFill>
                  <a:schemeClr val="accent1"/>
                </a:solidFill>
              </a:rPr>
              <a:t>12 µg</a:t>
            </a:r>
          </a:p>
          <a:p>
            <a:pPr lvl="1">
              <a:lnSpc>
                <a:spcPct val="100000"/>
              </a:lnSpc>
              <a:buFont typeface="Wingdings" pitchFamily="2" charset="2"/>
              <a:buChar char="§"/>
            </a:pPr>
            <a:r>
              <a:rPr lang="en-US" sz="1600" noProof="0" dirty="0">
                <a:solidFill>
                  <a:schemeClr val="accent1"/>
                </a:solidFill>
              </a:rPr>
              <a:t>Conjugated to Tetanus protein: 22-36 µg</a:t>
            </a:r>
          </a:p>
        </p:txBody>
      </p:sp>
      <p:sp>
        <p:nvSpPr>
          <p:cNvPr id="5" name="Espace réservé du contenu 2">
            <a:extLst>
              <a:ext uri="{FF2B5EF4-FFF2-40B4-BE49-F238E27FC236}">
                <a16:creationId xmlns:a16="http://schemas.microsoft.com/office/drawing/2014/main" id="{6D97CD14-C2C5-BEB8-1851-D3A0B17695D1}"/>
              </a:ext>
            </a:extLst>
          </p:cNvPr>
          <p:cNvSpPr txBox="1">
            <a:spLocks/>
          </p:cNvSpPr>
          <p:nvPr/>
        </p:nvSpPr>
        <p:spPr>
          <a:xfrm>
            <a:off x="1774434" y="977772"/>
            <a:ext cx="5254360" cy="32792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noProof="0" dirty="0"/>
              <a:t>Diphtheria Toxoid:  </a:t>
            </a:r>
            <a:r>
              <a:rPr lang="en-US" sz="1800" noProof="0" dirty="0">
                <a:solidFill>
                  <a:schemeClr val="accent1"/>
                </a:solidFill>
              </a:rPr>
              <a:t>≥ 20 IU</a:t>
            </a:r>
          </a:p>
          <a:p>
            <a:pPr>
              <a:lnSpc>
                <a:spcPct val="100000"/>
              </a:lnSpc>
            </a:pPr>
            <a:r>
              <a:rPr lang="en-US" sz="1800" noProof="0" dirty="0"/>
              <a:t>Tetanus Toxoid: </a:t>
            </a:r>
            <a:r>
              <a:rPr lang="en-US" sz="1800" noProof="0" dirty="0">
                <a:solidFill>
                  <a:schemeClr val="accent1"/>
                </a:solidFill>
              </a:rPr>
              <a:t>≥ 40 IU</a:t>
            </a:r>
          </a:p>
          <a:p>
            <a:pPr>
              <a:lnSpc>
                <a:spcPct val="100000"/>
              </a:lnSpc>
            </a:pPr>
            <a:r>
              <a:rPr lang="en-US" sz="1800" noProof="0" dirty="0"/>
              <a:t>Bordetella pertussis antigens:</a:t>
            </a:r>
          </a:p>
          <a:p>
            <a:pPr lvl="1">
              <a:lnSpc>
                <a:spcPct val="100000"/>
              </a:lnSpc>
              <a:buFont typeface="Wingdings" pitchFamily="2" charset="2"/>
              <a:buChar char="§"/>
            </a:pPr>
            <a:r>
              <a:rPr lang="en-US" sz="1600" noProof="0" dirty="0"/>
              <a:t>Pertussis Toxoid (PT): 20 µg</a:t>
            </a:r>
          </a:p>
          <a:p>
            <a:pPr lvl="1">
              <a:lnSpc>
                <a:spcPct val="100000"/>
              </a:lnSpc>
              <a:buFont typeface="Wingdings" pitchFamily="2" charset="2"/>
              <a:buChar char="§"/>
            </a:pPr>
            <a:r>
              <a:rPr lang="en-US" sz="1600" noProof="0" dirty="0"/>
              <a:t>Filamentous Haemagglutinin (FHA): 20 µg</a:t>
            </a:r>
          </a:p>
          <a:p>
            <a:pPr lvl="1">
              <a:lnSpc>
                <a:spcPct val="100000"/>
              </a:lnSpc>
              <a:buFont typeface="Wingdings" pitchFamily="2" charset="2"/>
              <a:buChar char="§"/>
            </a:pPr>
            <a:r>
              <a:rPr lang="en-US" sz="1600" noProof="0" dirty="0">
                <a:solidFill>
                  <a:schemeClr val="accent1"/>
                </a:solidFill>
              </a:rPr>
              <a:t>Pertactin (PRN): 3 micrograms</a:t>
            </a:r>
          </a:p>
          <a:p>
            <a:pPr lvl="1">
              <a:lnSpc>
                <a:spcPct val="100000"/>
              </a:lnSpc>
              <a:buFont typeface="Wingdings" pitchFamily="2" charset="2"/>
              <a:buChar char="§"/>
            </a:pPr>
            <a:r>
              <a:rPr lang="en-US" sz="1600" noProof="0" dirty="0">
                <a:solidFill>
                  <a:schemeClr val="accent1"/>
                </a:solidFill>
              </a:rPr>
              <a:t>Fimbriae Types 2 and 3 (FIM): 5 µg</a:t>
            </a:r>
          </a:p>
          <a:p>
            <a:pPr>
              <a:lnSpc>
                <a:spcPct val="100000"/>
              </a:lnSpc>
            </a:pPr>
            <a:r>
              <a:rPr lang="en-US" sz="1800" noProof="0" dirty="0"/>
              <a:t>Hepatitis B surface antigen: 10 µg</a:t>
            </a:r>
          </a:p>
        </p:txBody>
      </p:sp>
      <p:sp>
        <p:nvSpPr>
          <p:cNvPr id="6" name="Espace réservé du contenu 2">
            <a:extLst>
              <a:ext uri="{FF2B5EF4-FFF2-40B4-BE49-F238E27FC236}">
                <a16:creationId xmlns:a16="http://schemas.microsoft.com/office/drawing/2014/main" id="{3B0D52AE-C144-8FBF-3C7A-861C07331BAC}"/>
              </a:ext>
            </a:extLst>
          </p:cNvPr>
          <p:cNvSpPr txBox="1">
            <a:spLocks/>
          </p:cNvSpPr>
          <p:nvPr/>
        </p:nvSpPr>
        <p:spPr>
          <a:xfrm>
            <a:off x="6742082" y="977772"/>
            <a:ext cx="5740400" cy="28728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noProof="0" dirty="0"/>
              <a:t>Poliovirus (Inactivated)</a:t>
            </a:r>
          </a:p>
          <a:p>
            <a:pPr lvl="1">
              <a:lnSpc>
                <a:spcPct val="100000"/>
              </a:lnSpc>
              <a:buFont typeface="Wingdings" pitchFamily="2" charset="2"/>
              <a:buChar char="§"/>
            </a:pPr>
            <a:r>
              <a:rPr lang="en-US" sz="1600" noProof="0" dirty="0"/>
              <a:t>Type 1 (Mahoney): </a:t>
            </a:r>
            <a:r>
              <a:rPr lang="en-US" sz="1600" noProof="0" dirty="0">
                <a:solidFill>
                  <a:schemeClr val="accent1"/>
                </a:solidFill>
              </a:rPr>
              <a:t>40 D antigen units</a:t>
            </a:r>
          </a:p>
          <a:p>
            <a:pPr lvl="1">
              <a:lnSpc>
                <a:spcPct val="100000"/>
              </a:lnSpc>
              <a:buFont typeface="Wingdings" pitchFamily="2" charset="2"/>
              <a:buChar char="§"/>
            </a:pPr>
            <a:r>
              <a:rPr lang="en-US" sz="1600" noProof="0" dirty="0"/>
              <a:t>Type 2 (MEF-1): </a:t>
            </a:r>
            <a:r>
              <a:rPr lang="en-US" sz="1600" noProof="0" dirty="0">
                <a:solidFill>
                  <a:schemeClr val="accent1"/>
                </a:solidFill>
              </a:rPr>
              <a:t>8 D antigen units</a:t>
            </a:r>
          </a:p>
          <a:p>
            <a:pPr lvl="1">
              <a:lnSpc>
                <a:spcPct val="100000"/>
              </a:lnSpc>
              <a:buFont typeface="Wingdings" pitchFamily="2" charset="2"/>
              <a:buChar char="§"/>
            </a:pPr>
            <a:r>
              <a:rPr lang="en-US" sz="1600" noProof="0" dirty="0"/>
              <a:t>Type 3 (</a:t>
            </a:r>
            <a:r>
              <a:rPr lang="en-US" sz="1600" noProof="0" dirty="0" err="1"/>
              <a:t>Saukett</a:t>
            </a:r>
            <a:r>
              <a:rPr lang="en-US" sz="1600" noProof="0" dirty="0"/>
              <a:t>): </a:t>
            </a:r>
            <a:r>
              <a:rPr lang="en-US" sz="1600" noProof="0" dirty="0">
                <a:solidFill>
                  <a:schemeClr val="accent1"/>
                </a:solidFill>
              </a:rPr>
              <a:t>32 D antigen units</a:t>
            </a:r>
          </a:p>
          <a:p>
            <a:pPr>
              <a:lnSpc>
                <a:spcPct val="100000"/>
              </a:lnSpc>
            </a:pPr>
            <a:r>
              <a:rPr lang="en-US" sz="1800" noProof="0" dirty="0" err="1"/>
              <a:t>Haemophilus</a:t>
            </a:r>
            <a:r>
              <a:rPr lang="en-US" sz="1800" noProof="0" dirty="0"/>
              <a:t> influenzae type b polysaccharide:</a:t>
            </a:r>
          </a:p>
          <a:p>
            <a:pPr lvl="1">
              <a:lnSpc>
                <a:spcPct val="100000"/>
              </a:lnSpc>
              <a:buFont typeface="Wingdings" pitchFamily="2" charset="2"/>
              <a:buChar char="§"/>
            </a:pPr>
            <a:r>
              <a:rPr lang="en-US" sz="1600" noProof="0" dirty="0" err="1"/>
              <a:t>Polyribosylribitol</a:t>
            </a:r>
            <a:r>
              <a:rPr lang="en-US" sz="1600" noProof="0" dirty="0"/>
              <a:t> Phosphate: </a:t>
            </a:r>
            <a:r>
              <a:rPr lang="en-US" sz="1600" noProof="0" dirty="0">
                <a:solidFill>
                  <a:schemeClr val="accent1"/>
                </a:solidFill>
              </a:rPr>
              <a:t>3 µg</a:t>
            </a:r>
          </a:p>
          <a:p>
            <a:pPr lvl="1">
              <a:lnSpc>
                <a:spcPct val="100000"/>
              </a:lnSpc>
              <a:buFont typeface="Wingdings" pitchFamily="2" charset="2"/>
              <a:buChar char="§"/>
            </a:pPr>
            <a:r>
              <a:rPr lang="en-US" sz="1600" noProof="0" dirty="0">
                <a:solidFill>
                  <a:schemeClr val="accent1"/>
                </a:solidFill>
              </a:rPr>
              <a:t>Conjugated to meningococcal protein: 50 µg</a:t>
            </a:r>
          </a:p>
        </p:txBody>
      </p:sp>
      <p:sp>
        <p:nvSpPr>
          <p:cNvPr id="9" name="ZoneTexte 8">
            <a:extLst>
              <a:ext uri="{FF2B5EF4-FFF2-40B4-BE49-F238E27FC236}">
                <a16:creationId xmlns:a16="http://schemas.microsoft.com/office/drawing/2014/main" id="{9C7CEBE2-2631-AF61-0274-3A464D011627}"/>
              </a:ext>
            </a:extLst>
          </p:cNvPr>
          <p:cNvSpPr txBox="1"/>
          <p:nvPr/>
        </p:nvSpPr>
        <p:spPr>
          <a:xfrm>
            <a:off x="396395" y="2203991"/>
            <a:ext cx="1178528" cy="400110"/>
          </a:xfrm>
          <a:prstGeom prst="rect">
            <a:avLst/>
          </a:prstGeom>
          <a:solidFill>
            <a:schemeClr val="accent1"/>
          </a:solidFill>
        </p:spPr>
        <p:txBody>
          <a:bodyPr wrap="none" rtlCol="0">
            <a:spAutoFit/>
          </a:bodyPr>
          <a:lstStyle/>
          <a:p>
            <a:r>
              <a:rPr lang="en-US" sz="2000" noProof="0" dirty="0">
                <a:solidFill>
                  <a:schemeClr val="bg1"/>
                </a:solidFill>
              </a:rPr>
              <a:t>VAXELIS</a:t>
            </a:r>
          </a:p>
        </p:txBody>
      </p:sp>
      <p:sp>
        <p:nvSpPr>
          <p:cNvPr id="10" name="ZoneTexte 9">
            <a:extLst>
              <a:ext uri="{FF2B5EF4-FFF2-40B4-BE49-F238E27FC236}">
                <a16:creationId xmlns:a16="http://schemas.microsoft.com/office/drawing/2014/main" id="{05521C80-A567-DD6D-21F0-1B4775E2907A}"/>
              </a:ext>
            </a:extLst>
          </p:cNvPr>
          <p:cNvSpPr txBox="1"/>
          <p:nvPr/>
        </p:nvSpPr>
        <p:spPr>
          <a:xfrm>
            <a:off x="442882" y="4934620"/>
            <a:ext cx="1132041" cy="400110"/>
          </a:xfrm>
          <a:prstGeom prst="rect">
            <a:avLst/>
          </a:prstGeom>
          <a:solidFill>
            <a:schemeClr val="accent1"/>
          </a:solidFill>
        </p:spPr>
        <p:txBody>
          <a:bodyPr wrap="none" rtlCol="0">
            <a:spAutoFit/>
          </a:bodyPr>
          <a:lstStyle/>
          <a:p>
            <a:r>
              <a:rPr lang="en-US" sz="2000" noProof="0" dirty="0">
                <a:solidFill>
                  <a:schemeClr val="bg1"/>
                </a:solidFill>
              </a:rPr>
              <a:t>HEXYON</a:t>
            </a:r>
          </a:p>
        </p:txBody>
      </p:sp>
      <p:sp>
        <p:nvSpPr>
          <p:cNvPr id="11" name="Titre 13">
            <a:extLst>
              <a:ext uri="{FF2B5EF4-FFF2-40B4-BE49-F238E27FC236}">
                <a16:creationId xmlns:a16="http://schemas.microsoft.com/office/drawing/2014/main" id="{356B44BB-ECB2-B0D9-F70E-7DE5B8818AAC}"/>
              </a:ext>
            </a:extLst>
          </p:cNvPr>
          <p:cNvSpPr>
            <a:spLocks noGrp="1"/>
          </p:cNvSpPr>
          <p:nvPr>
            <p:ph type="title"/>
          </p:nvPr>
        </p:nvSpPr>
        <p:spPr>
          <a:xfrm>
            <a:off x="457168" y="91073"/>
            <a:ext cx="10890929" cy="1097280"/>
          </a:xfrm>
        </p:spPr>
        <p:txBody>
          <a:bodyPr/>
          <a:lstStyle/>
          <a:p>
            <a:r>
              <a:rPr lang="en-US" noProof="0" dirty="0"/>
              <a:t>Antigen comparison</a:t>
            </a:r>
          </a:p>
        </p:txBody>
      </p:sp>
      <p:sp>
        <p:nvSpPr>
          <p:cNvPr id="12" name="Rectangle 11">
            <a:extLst>
              <a:ext uri="{FF2B5EF4-FFF2-40B4-BE49-F238E27FC236}">
                <a16:creationId xmlns:a16="http://schemas.microsoft.com/office/drawing/2014/main" id="{44479DFA-95A8-D798-087B-2F342CFECB3B}"/>
              </a:ext>
            </a:extLst>
          </p:cNvPr>
          <p:cNvSpPr/>
          <p:nvPr/>
        </p:nvSpPr>
        <p:spPr>
          <a:xfrm>
            <a:off x="1763680" y="967612"/>
            <a:ext cx="10038082" cy="28728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051EB575-6C7F-6147-1F35-7C2679E16154}"/>
              </a:ext>
            </a:extLst>
          </p:cNvPr>
          <p:cNvSpPr/>
          <p:nvPr/>
        </p:nvSpPr>
        <p:spPr>
          <a:xfrm>
            <a:off x="1763680" y="4189894"/>
            <a:ext cx="10038082" cy="240394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539957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73B69-E8FE-CD0C-2AD4-66A13B4E2DBD}"/>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E5D0062B-A073-A756-2B94-82F60D150157}"/>
              </a:ext>
            </a:extLst>
          </p:cNvPr>
          <p:cNvSpPr/>
          <p:nvPr/>
        </p:nvSpPr>
        <p:spPr>
          <a:xfrm>
            <a:off x="10515600" y="5730240"/>
            <a:ext cx="1676400" cy="1021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re 13">
            <a:extLst>
              <a:ext uri="{FF2B5EF4-FFF2-40B4-BE49-F238E27FC236}">
                <a16:creationId xmlns:a16="http://schemas.microsoft.com/office/drawing/2014/main" id="{28095159-2102-54F7-2865-356C35B9606A}"/>
              </a:ext>
            </a:extLst>
          </p:cNvPr>
          <p:cNvSpPr>
            <a:spLocks noGrp="1"/>
          </p:cNvSpPr>
          <p:nvPr>
            <p:ph type="title"/>
          </p:nvPr>
        </p:nvSpPr>
        <p:spPr>
          <a:xfrm>
            <a:off x="533400" y="91073"/>
            <a:ext cx="10464177" cy="1097280"/>
          </a:xfrm>
        </p:spPr>
        <p:txBody>
          <a:bodyPr/>
          <a:lstStyle/>
          <a:p>
            <a:r>
              <a:rPr lang="en-US" noProof="0" dirty="0"/>
              <a:t>Valence comparison</a:t>
            </a:r>
          </a:p>
        </p:txBody>
      </p:sp>
      <p:sp>
        <p:nvSpPr>
          <p:cNvPr id="16" name="Rectangle 15">
            <a:extLst>
              <a:ext uri="{FF2B5EF4-FFF2-40B4-BE49-F238E27FC236}">
                <a16:creationId xmlns:a16="http://schemas.microsoft.com/office/drawing/2014/main" id="{93021CD6-A1D6-BEEB-CC18-2291C38CA3A0}"/>
              </a:ext>
            </a:extLst>
          </p:cNvPr>
          <p:cNvSpPr/>
          <p:nvPr/>
        </p:nvSpPr>
        <p:spPr>
          <a:xfrm>
            <a:off x="1803992" y="2976880"/>
            <a:ext cx="8970688" cy="4368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Espace réservé du contenu 2">
            <a:extLst>
              <a:ext uri="{FF2B5EF4-FFF2-40B4-BE49-F238E27FC236}">
                <a16:creationId xmlns:a16="http://schemas.microsoft.com/office/drawing/2014/main" id="{44F22A1D-6FDD-59AF-502F-AC86E5D1887B}"/>
              </a:ext>
            </a:extLst>
          </p:cNvPr>
          <p:cNvSpPr txBox="1">
            <a:spLocks/>
          </p:cNvSpPr>
          <p:nvPr/>
        </p:nvSpPr>
        <p:spPr>
          <a:xfrm>
            <a:off x="1773512" y="987932"/>
            <a:ext cx="10118768" cy="27814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tabLst>
                <a:tab pos="1641475" algn="l"/>
              </a:tabLst>
            </a:pPr>
            <a:r>
              <a:rPr lang="en-US" sz="1800" b="1" noProof="0" dirty="0">
                <a:solidFill>
                  <a:srgbClr val="FF0000"/>
                </a:solidFill>
              </a:rPr>
              <a:t>D</a:t>
            </a:r>
            <a:r>
              <a:rPr lang="en-US" sz="1800" noProof="0" dirty="0"/>
              <a:t> 	Diphtheria valence, toxoid, standard dose</a:t>
            </a:r>
          </a:p>
          <a:p>
            <a:pPr>
              <a:lnSpc>
                <a:spcPct val="100000"/>
              </a:lnSpc>
              <a:tabLst>
                <a:tab pos="1641475" algn="l"/>
              </a:tabLst>
            </a:pPr>
            <a:r>
              <a:rPr lang="en-US" sz="1800" b="1" noProof="0" dirty="0">
                <a:solidFill>
                  <a:srgbClr val="FF0000"/>
                </a:solidFill>
              </a:rPr>
              <a:t>T</a:t>
            </a:r>
            <a:r>
              <a:rPr lang="en-US" sz="1800" noProof="0" dirty="0"/>
              <a:t> 	Tetanus valence, toxoid</a:t>
            </a:r>
          </a:p>
          <a:p>
            <a:pPr>
              <a:lnSpc>
                <a:spcPct val="100000"/>
              </a:lnSpc>
              <a:tabLst>
                <a:tab pos="1641475" algn="l"/>
              </a:tabLst>
            </a:pPr>
            <a:r>
              <a:rPr lang="en-US" sz="1800" b="1" noProof="0" dirty="0" err="1">
                <a:solidFill>
                  <a:srgbClr val="FF0000"/>
                </a:solidFill>
              </a:rPr>
              <a:t>aP</a:t>
            </a:r>
            <a:r>
              <a:rPr lang="en-US" sz="1800" noProof="0" dirty="0"/>
              <a:t> 	Pertussis valence, cellular, standard dose</a:t>
            </a:r>
          </a:p>
          <a:p>
            <a:pPr>
              <a:lnSpc>
                <a:spcPct val="100000"/>
              </a:lnSpc>
              <a:tabLst>
                <a:tab pos="1641475" algn="l"/>
              </a:tabLst>
            </a:pPr>
            <a:r>
              <a:rPr lang="en-US" sz="1800" b="1" noProof="0" dirty="0">
                <a:solidFill>
                  <a:srgbClr val="FF0000"/>
                </a:solidFill>
              </a:rPr>
              <a:t>rHBsAg-10</a:t>
            </a:r>
            <a:r>
              <a:rPr lang="en-US" sz="1800" noProof="0" dirty="0"/>
              <a:t> 	Hepatitis B valence, recombinant HBs, 10 µg</a:t>
            </a:r>
          </a:p>
          <a:p>
            <a:pPr>
              <a:lnSpc>
                <a:spcPct val="100000"/>
              </a:lnSpc>
              <a:tabLst>
                <a:tab pos="1641475" algn="l"/>
              </a:tabLst>
            </a:pPr>
            <a:r>
              <a:rPr lang="en-US" sz="1800" b="1" noProof="0" dirty="0">
                <a:solidFill>
                  <a:srgbClr val="FF0000"/>
                </a:solidFill>
              </a:rPr>
              <a:t>IPV</a:t>
            </a:r>
            <a:r>
              <a:rPr lang="en-US" sz="1800" noProof="0" dirty="0"/>
              <a:t> 	Polio valence, trivalent, inactivated, whole-virus, injectable</a:t>
            </a:r>
          </a:p>
          <a:p>
            <a:pPr>
              <a:lnSpc>
                <a:spcPct val="100000"/>
              </a:lnSpc>
              <a:tabLst>
                <a:tab pos="1641475" algn="l"/>
              </a:tabLst>
            </a:pPr>
            <a:r>
              <a:rPr lang="en-US" sz="1800" b="1" noProof="0" dirty="0">
                <a:solidFill>
                  <a:srgbClr val="FF0000"/>
                </a:solidFill>
              </a:rPr>
              <a:t>PRP-OMP</a:t>
            </a:r>
            <a:r>
              <a:rPr lang="en-US" sz="1800" noProof="0" dirty="0"/>
              <a:t> 	Hib valence, PRP conjugated to OMP of Neisseria meningitidis B</a:t>
            </a:r>
          </a:p>
        </p:txBody>
      </p:sp>
      <p:sp>
        <p:nvSpPr>
          <p:cNvPr id="18" name="ZoneTexte 17">
            <a:extLst>
              <a:ext uri="{FF2B5EF4-FFF2-40B4-BE49-F238E27FC236}">
                <a16:creationId xmlns:a16="http://schemas.microsoft.com/office/drawing/2014/main" id="{0C188D42-AA19-8A8D-B703-49A77ED3933C}"/>
              </a:ext>
            </a:extLst>
          </p:cNvPr>
          <p:cNvSpPr txBox="1"/>
          <p:nvPr/>
        </p:nvSpPr>
        <p:spPr>
          <a:xfrm>
            <a:off x="350520" y="2193980"/>
            <a:ext cx="1079142" cy="369332"/>
          </a:xfrm>
          <a:prstGeom prst="rect">
            <a:avLst/>
          </a:prstGeom>
          <a:solidFill>
            <a:srgbClr val="FF0000"/>
          </a:solidFill>
        </p:spPr>
        <p:txBody>
          <a:bodyPr wrap="none" rtlCol="0">
            <a:spAutoFit/>
          </a:bodyPr>
          <a:lstStyle/>
          <a:p>
            <a:r>
              <a:rPr lang="en-US" noProof="0" dirty="0">
                <a:solidFill>
                  <a:schemeClr val="bg1"/>
                </a:solidFill>
              </a:rPr>
              <a:t>VAXELIS</a:t>
            </a:r>
          </a:p>
        </p:txBody>
      </p:sp>
      <p:sp>
        <p:nvSpPr>
          <p:cNvPr id="19" name="Rectangle 18">
            <a:extLst>
              <a:ext uri="{FF2B5EF4-FFF2-40B4-BE49-F238E27FC236}">
                <a16:creationId xmlns:a16="http://schemas.microsoft.com/office/drawing/2014/main" id="{469BBA32-D145-0DB0-3564-2AFEB0343834}"/>
              </a:ext>
            </a:extLst>
          </p:cNvPr>
          <p:cNvSpPr/>
          <p:nvPr/>
        </p:nvSpPr>
        <p:spPr>
          <a:xfrm>
            <a:off x="1600198" y="967612"/>
            <a:ext cx="9286241" cy="26087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e 19">
            <a:extLst>
              <a:ext uri="{FF2B5EF4-FFF2-40B4-BE49-F238E27FC236}">
                <a16:creationId xmlns:a16="http://schemas.microsoft.com/office/drawing/2014/main" id="{8F15E5CD-B252-0633-1252-AE0F4109C164}"/>
              </a:ext>
            </a:extLst>
          </p:cNvPr>
          <p:cNvGrpSpPr/>
          <p:nvPr/>
        </p:nvGrpSpPr>
        <p:grpSpPr>
          <a:xfrm>
            <a:off x="297621" y="3957506"/>
            <a:ext cx="11594659" cy="2781428"/>
            <a:chOff x="648141" y="3985499"/>
            <a:chExt cx="11594659" cy="2781428"/>
          </a:xfrm>
        </p:grpSpPr>
        <p:sp>
          <p:nvSpPr>
            <p:cNvPr id="21" name="Rectangle 20">
              <a:extLst>
                <a:ext uri="{FF2B5EF4-FFF2-40B4-BE49-F238E27FC236}">
                  <a16:creationId xmlns:a16="http://schemas.microsoft.com/office/drawing/2014/main" id="{80F83D21-85A1-C316-6CC7-95EBC406EFF0}"/>
                </a:ext>
              </a:extLst>
            </p:cNvPr>
            <p:cNvSpPr/>
            <p:nvPr/>
          </p:nvSpPr>
          <p:spPr>
            <a:xfrm>
              <a:off x="2124032" y="6106174"/>
              <a:ext cx="8970688" cy="4368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ZoneTexte 21">
              <a:extLst>
                <a:ext uri="{FF2B5EF4-FFF2-40B4-BE49-F238E27FC236}">
                  <a16:creationId xmlns:a16="http://schemas.microsoft.com/office/drawing/2014/main" id="{87D87F85-9632-C429-6401-FE6996C2B408}"/>
                </a:ext>
              </a:extLst>
            </p:cNvPr>
            <p:cNvSpPr txBox="1"/>
            <p:nvPr/>
          </p:nvSpPr>
          <p:spPr>
            <a:xfrm>
              <a:off x="648141" y="4985434"/>
              <a:ext cx="1132041" cy="400110"/>
            </a:xfrm>
            <a:prstGeom prst="rect">
              <a:avLst/>
            </a:prstGeom>
            <a:solidFill>
              <a:srgbClr val="FF0000"/>
            </a:solidFill>
          </p:spPr>
          <p:txBody>
            <a:bodyPr wrap="none" rtlCol="0">
              <a:spAutoFit/>
            </a:bodyPr>
            <a:lstStyle/>
            <a:p>
              <a:r>
                <a:rPr lang="en-US" sz="2000" noProof="0" dirty="0">
                  <a:solidFill>
                    <a:schemeClr val="bg1"/>
                  </a:solidFill>
                </a:rPr>
                <a:t>HEXYON</a:t>
              </a:r>
            </a:p>
          </p:txBody>
        </p:sp>
        <p:sp>
          <p:nvSpPr>
            <p:cNvPr id="23" name="Espace réservé du contenu 2">
              <a:extLst>
                <a:ext uri="{FF2B5EF4-FFF2-40B4-BE49-F238E27FC236}">
                  <a16:creationId xmlns:a16="http://schemas.microsoft.com/office/drawing/2014/main" id="{2203460E-B609-D533-FF5E-9362D3A59DAA}"/>
                </a:ext>
              </a:extLst>
            </p:cNvPr>
            <p:cNvSpPr txBox="1">
              <a:spLocks/>
            </p:cNvSpPr>
            <p:nvPr/>
          </p:nvSpPr>
          <p:spPr>
            <a:xfrm>
              <a:off x="2124032" y="3985499"/>
              <a:ext cx="10118768" cy="27814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tabLst>
                  <a:tab pos="1641475" algn="l"/>
                </a:tabLst>
              </a:pPr>
              <a:r>
                <a:rPr lang="en-US" b="1" noProof="0" dirty="0">
                  <a:solidFill>
                    <a:srgbClr val="FF0000"/>
                  </a:solidFill>
                </a:rPr>
                <a:t>D</a:t>
              </a:r>
              <a:r>
                <a:rPr lang="en-US" noProof="0" dirty="0"/>
                <a:t> 	Diphtheria valence, toxoid, standard dose</a:t>
              </a:r>
            </a:p>
            <a:p>
              <a:pPr>
                <a:lnSpc>
                  <a:spcPct val="100000"/>
                </a:lnSpc>
                <a:tabLst>
                  <a:tab pos="1641475" algn="l"/>
                </a:tabLst>
              </a:pPr>
              <a:r>
                <a:rPr lang="en-US" b="1" noProof="0" dirty="0">
                  <a:solidFill>
                    <a:srgbClr val="FF0000"/>
                  </a:solidFill>
                </a:rPr>
                <a:t>T</a:t>
              </a:r>
              <a:r>
                <a:rPr lang="en-US" noProof="0" dirty="0"/>
                <a:t> 	Tetanus valence, toxoid</a:t>
              </a:r>
            </a:p>
            <a:p>
              <a:pPr>
                <a:lnSpc>
                  <a:spcPct val="100000"/>
                </a:lnSpc>
                <a:tabLst>
                  <a:tab pos="1641475" algn="l"/>
                </a:tabLst>
              </a:pPr>
              <a:r>
                <a:rPr lang="en-US" b="1" noProof="0" dirty="0" err="1">
                  <a:solidFill>
                    <a:srgbClr val="FF0000"/>
                  </a:solidFill>
                </a:rPr>
                <a:t>aP</a:t>
              </a:r>
              <a:r>
                <a:rPr lang="en-US" noProof="0" dirty="0"/>
                <a:t> 	Pertussis valence, cellular, standard dose</a:t>
              </a:r>
            </a:p>
            <a:p>
              <a:pPr>
                <a:lnSpc>
                  <a:spcPct val="100000"/>
                </a:lnSpc>
                <a:tabLst>
                  <a:tab pos="1641475" algn="l"/>
                </a:tabLst>
              </a:pPr>
              <a:r>
                <a:rPr lang="en-US" b="1" noProof="0" dirty="0">
                  <a:solidFill>
                    <a:srgbClr val="FF0000"/>
                  </a:solidFill>
                </a:rPr>
                <a:t>rHBsAg-10</a:t>
              </a:r>
              <a:r>
                <a:rPr lang="en-US" noProof="0" dirty="0"/>
                <a:t> 	Hepatitis B valence, recombinant HBs, 10 µg</a:t>
              </a:r>
            </a:p>
            <a:p>
              <a:pPr>
                <a:lnSpc>
                  <a:spcPct val="100000"/>
                </a:lnSpc>
                <a:tabLst>
                  <a:tab pos="1641475" algn="l"/>
                </a:tabLst>
              </a:pPr>
              <a:r>
                <a:rPr lang="en-US" b="1" noProof="0" dirty="0">
                  <a:solidFill>
                    <a:srgbClr val="FF0000"/>
                  </a:solidFill>
                </a:rPr>
                <a:t>IPV</a:t>
              </a:r>
              <a:r>
                <a:rPr lang="en-US" noProof="0" dirty="0"/>
                <a:t> 	Polio valence, trivalent, inactivated, whole-virus, injectable</a:t>
              </a:r>
            </a:p>
            <a:p>
              <a:pPr>
                <a:lnSpc>
                  <a:spcPct val="100000"/>
                </a:lnSpc>
                <a:tabLst>
                  <a:tab pos="1641475" algn="l"/>
                </a:tabLst>
              </a:pPr>
              <a:r>
                <a:rPr lang="en-US" b="1" noProof="0" dirty="0">
                  <a:solidFill>
                    <a:srgbClr val="FF0000"/>
                  </a:solidFill>
                </a:rPr>
                <a:t>PRP-T</a:t>
              </a:r>
              <a:r>
                <a:rPr lang="en-US" noProof="0" dirty="0"/>
                <a:t> 	Hib valence, PRP conjugated to tetanus toxoid</a:t>
              </a:r>
            </a:p>
          </p:txBody>
        </p:sp>
        <p:sp>
          <p:nvSpPr>
            <p:cNvPr id="24" name="Rectangle 23">
              <a:extLst>
                <a:ext uri="{FF2B5EF4-FFF2-40B4-BE49-F238E27FC236}">
                  <a16:creationId xmlns:a16="http://schemas.microsoft.com/office/drawing/2014/main" id="{31516153-DB1D-47F7-E9BA-055F56A9E8F6}"/>
                </a:ext>
              </a:extLst>
            </p:cNvPr>
            <p:cNvSpPr/>
            <p:nvPr/>
          </p:nvSpPr>
          <p:spPr>
            <a:xfrm>
              <a:off x="1950718" y="3994830"/>
              <a:ext cx="9286241" cy="26928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9858074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27113-F315-6630-347A-0FE08FE198EE}"/>
            </a:ext>
          </a:extLst>
        </p:cNvPr>
        <p:cNvGrpSpPr/>
        <p:nvPr/>
      </p:nvGrpSpPr>
      <p:grpSpPr>
        <a:xfrm>
          <a:off x="0" y="0"/>
          <a:ext cx="0" cy="0"/>
          <a:chOff x="0" y="0"/>
          <a:chExt cx="0" cy="0"/>
        </a:xfrm>
      </p:grpSpPr>
      <p:cxnSp>
        <p:nvCxnSpPr>
          <p:cNvPr id="3120" name="Connecteur droit 3119">
            <a:extLst>
              <a:ext uri="{FF2B5EF4-FFF2-40B4-BE49-F238E27FC236}">
                <a16:creationId xmlns:a16="http://schemas.microsoft.com/office/drawing/2014/main" id="{31850D59-1A06-C91D-D0B4-6B163DD30E28}"/>
              </a:ext>
            </a:extLst>
          </p:cNvPr>
          <p:cNvCxnSpPr>
            <a:cxnSpLocks/>
          </p:cNvCxnSpPr>
          <p:nvPr/>
        </p:nvCxnSpPr>
        <p:spPr>
          <a:xfrm>
            <a:off x="9404009" y="3429000"/>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21" name="Connecteur droit 3120">
            <a:extLst>
              <a:ext uri="{FF2B5EF4-FFF2-40B4-BE49-F238E27FC236}">
                <a16:creationId xmlns:a16="http://schemas.microsoft.com/office/drawing/2014/main" id="{C4921C40-4A9C-F21E-52D7-ED8EF4B418C7}"/>
              </a:ext>
            </a:extLst>
          </p:cNvPr>
          <p:cNvCxnSpPr>
            <a:cxnSpLocks/>
          </p:cNvCxnSpPr>
          <p:nvPr/>
        </p:nvCxnSpPr>
        <p:spPr>
          <a:xfrm>
            <a:off x="9420048" y="3168752"/>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8" name="Connecteur droit 3117">
            <a:extLst>
              <a:ext uri="{FF2B5EF4-FFF2-40B4-BE49-F238E27FC236}">
                <a16:creationId xmlns:a16="http://schemas.microsoft.com/office/drawing/2014/main" id="{14FBD1BF-AE82-FA61-2C2E-A14D416B53B3}"/>
              </a:ext>
            </a:extLst>
          </p:cNvPr>
          <p:cNvCxnSpPr>
            <a:cxnSpLocks/>
          </p:cNvCxnSpPr>
          <p:nvPr/>
        </p:nvCxnSpPr>
        <p:spPr>
          <a:xfrm>
            <a:off x="9437548" y="2384536"/>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9" name="Connecteur droit 3118">
            <a:extLst>
              <a:ext uri="{FF2B5EF4-FFF2-40B4-BE49-F238E27FC236}">
                <a16:creationId xmlns:a16="http://schemas.microsoft.com/office/drawing/2014/main" id="{D428D937-C496-2622-F0BF-216AB9949013}"/>
              </a:ext>
            </a:extLst>
          </p:cNvPr>
          <p:cNvCxnSpPr>
            <a:cxnSpLocks/>
          </p:cNvCxnSpPr>
          <p:nvPr/>
        </p:nvCxnSpPr>
        <p:spPr>
          <a:xfrm>
            <a:off x="9453587" y="2124288"/>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5" name="Connecteur droit 3114">
            <a:extLst>
              <a:ext uri="{FF2B5EF4-FFF2-40B4-BE49-F238E27FC236}">
                <a16:creationId xmlns:a16="http://schemas.microsoft.com/office/drawing/2014/main" id="{1E977A8D-9377-F19E-F189-6C48C261EBA5}"/>
              </a:ext>
            </a:extLst>
          </p:cNvPr>
          <p:cNvCxnSpPr>
            <a:cxnSpLocks/>
          </p:cNvCxnSpPr>
          <p:nvPr/>
        </p:nvCxnSpPr>
        <p:spPr>
          <a:xfrm>
            <a:off x="4113181" y="3175864"/>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6" name="Connecteur droit 3115">
            <a:extLst>
              <a:ext uri="{FF2B5EF4-FFF2-40B4-BE49-F238E27FC236}">
                <a16:creationId xmlns:a16="http://schemas.microsoft.com/office/drawing/2014/main" id="{BE77D048-BCA0-B8FE-4B2D-C6FF2C28C7A8}"/>
              </a:ext>
            </a:extLst>
          </p:cNvPr>
          <p:cNvCxnSpPr>
            <a:cxnSpLocks/>
          </p:cNvCxnSpPr>
          <p:nvPr/>
        </p:nvCxnSpPr>
        <p:spPr>
          <a:xfrm>
            <a:off x="4113181" y="3441882"/>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7" name="Connecteur droit 3116">
            <a:extLst>
              <a:ext uri="{FF2B5EF4-FFF2-40B4-BE49-F238E27FC236}">
                <a16:creationId xmlns:a16="http://schemas.microsoft.com/office/drawing/2014/main" id="{7FA9677A-27D5-6307-944E-12A24E3F9D89}"/>
              </a:ext>
            </a:extLst>
          </p:cNvPr>
          <p:cNvCxnSpPr>
            <a:cxnSpLocks/>
          </p:cNvCxnSpPr>
          <p:nvPr/>
        </p:nvCxnSpPr>
        <p:spPr>
          <a:xfrm>
            <a:off x="4087002" y="2384536"/>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07" name="Connecteur droit 3106">
            <a:extLst>
              <a:ext uri="{FF2B5EF4-FFF2-40B4-BE49-F238E27FC236}">
                <a16:creationId xmlns:a16="http://schemas.microsoft.com/office/drawing/2014/main" id="{18321017-83B9-9590-D9C1-BA8C792112AC}"/>
              </a:ext>
            </a:extLst>
          </p:cNvPr>
          <p:cNvCxnSpPr>
            <a:cxnSpLocks/>
          </p:cNvCxnSpPr>
          <p:nvPr/>
        </p:nvCxnSpPr>
        <p:spPr>
          <a:xfrm>
            <a:off x="4103041" y="2124288"/>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09" name="Connecteur droit 3108">
            <a:extLst>
              <a:ext uri="{FF2B5EF4-FFF2-40B4-BE49-F238E27FC236}">
                <a16:creationId xmlns:a16="http://schemas.microsoft.com/office/drawing/2014/main" id="{5694B81B-5700-0883-007E-8FE168848F2D}"/>
              </a:ext>
            </a:extLst>
          </p:cNvPr>
          <p:cNvCxnSpPr>
            <a:cxnSpLocks/>
          </p:cNvCxnSpPr>
          <p:nvPr/>
        </p:nvCxnSpPr>
        <p:spPr>
          <a:xfrm>
            <a:off x="4113182" y="4052516"/>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0" name="Connecteur droit 3109">
            <a:extLst>
              <a:ext uri="{FF2B5EF4-FFF2-40B4-BE49-F238E27FC236}">
                <a16:creationId xmlns:a16="http://schemas.microsoft.com/office/drawing/2014/main" id="{230AB12B-4896-1DAA-5ED0-99D74E6E1BC7}"/>
              </a:ext>
            </a:extLst>
          </p:cNvPr>
          <p:cNvCxnSpPr>
            <a:cxnSpLocks/>
          </p:cNvCxnSpPr>
          <p:nvPr/>
        </p:nvCxnSpPr>
        <p:spPr>
          <a:xfrm>
            <a:off x="4113181" y="4350596"/>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1" name="Connecteur droit 3110">
            <a:extLst>
              <a:ext uri="{FF2B5EF4-FFF2-40B4-BE49-F238E27FC236}">
                <a16:creationId xmlns:a16="http://schemas.microsoft.com/office/drawing/2014/main" id="{E09DCCC6-D2FC-73A7-F8AF-D7540020C3DD}"/>
              </a:ext>
            </a:extLst>
          </p:cNvPr>
          <p:cNvCxnSpPr>
            <a:cxnSpLocks/>
          </p:cNvCxnSpPr>
          <p:nvPr/>
        </p:nvCxnSpPr>
        <p:spPr>
          <a:xfrm>
            <a:off x="4113181" y="4593760"/>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2" name="Connecteur droit 3111">
            <a:extLst>
              <a:ext uri="{FF2B5EF4-FFF2-40B4-BE49-F238E27FC236}">
                <a16:creationId xmlns:a16="http://schemas.microsoft.com/office/drawing/2014/main" id="{F87C8736-A7DC-E150-D47A-8A49740C506F}"/>
              </a:ext>
            </a:extLst>
          </p:cNvPr>
          <p:cNvCxnSpPr>
            <a:cxnSpLocks/>
          </p:cNvCxnSpPr>
          <p:nvPr/>
        </p:nvCxnSpPr>
        <p:spPr>
          <a:xfrm>
            <a:off x="4113182" y="5137071"/>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3" name="Connecteur droit 3112">
            <a:extLst>
              <a:ext uri="{FF2B5EF4-FFF2-40B4-BE49-F238E27FC236}">
                <a16:creationId xmlns:a16="http://schemas.microsoft.com/office/drawing/2014/main" id="{9BAA7A14-1E67-19E0-A136-4CE44409C6AB}"/>
              </a:ext>
            </a:extLst>
          </p:cNvPr>
          <p:cNvCxnSpPr>
            <a:cxnSpLocks/>
          </p:cNvCxnSpPr>
          <p:nvPr/>
        </p:nvCxnSpPr>
        <p:spPr>
          <a:xfrm>
            <a:off x="4113181" y="5435151"/>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14" name="Connecteur droit 3113">
            <a:extLst>
              <a:ext uri="{FF2B5EF4-FFF2-40B4-BE49-F238E27FC236}">
                <a16:creationId xmlns:a16="http://schemas.microsoft.com/office/drawing/2014/main" id="{1537FEC3-DE28-5C6F-DC95-2AE322AB77D4}"/>
              </a:ext>
            </a:extLst>
          </p:cNvPr>
          <p:cNvCxnSpPr>
            <a:cxnSpLocks/>
          </p:cNvCxnSpPr>
          <p:nvPr/>
        </p:nvCxnSpPr>
        <p:spPr>
          <a:xfrm>
            <a:off x="4113181" y="5678315"/>
            <a:ext cx="1552617"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05" name="Connecteur droit 3104">
            <a:extLst>
              <a:ext uri="{FF2B5EF4-FFF2-40B4-BE49-F238E27FC236}">
                <a16:creationId xmlns:a16="http://schemas.microsoft.com/office/drawing/2014/main" id="{70A53B91-E09F-D989-083B-5A77D4C24DB5}"/>
              </a:ext>
            </a:extLst>
          </p:cNvPr>
          <p:cNvCxnSpPr>
            <a:cxnSpLocks/>
          </p:cNvCxnSpPr>
          <p:nvPr/>
        </p:nvCxnSpPr>
        <p:spPr>
          <a:xfrm>
            <a:off x="3579646" y="1465028"/>
            <a:ext cx="2076012"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56CDE717-15E9-2F0F-57F2-D89A36FBCE92}"/>
              </a:ext>
            </a:extLst>
          </p:cNvPr>
          <p:cNvSpPr>
            <a:spLocks noGrp="1"/>
          </p:cNvSpPr>
          <p:nvPr>
            <p:ph type="title"/>
          </p:nvPr>
        </p:nvSpPr>
        <p:spPr/>
        <p:txBody>
          <a:bodyPr/>
          <a:lstStyle/>
          <a:p>
            <a:r>
              <a:rPr lang="en-US" noProof="0" dirty="0"/>
              <a:t>Hierarchical representation of valences</a:t>
            </a:r>
          </a:p>
        </p:txBody>
      </p:sp>
      <p:sp>
        <p:nvSpPr>
          <p:cNvPr id="3" name="ZoneTexte 2">
            <a:extLst>
              <a:ext uri="{FF2B5EF4-FFF2-40B4-BE49-F238E27FC236}">
                <a16:creationId xmlns:a16="http://schemas.microsoft.com/office/drawing/2014/main" id="{5D49354E-857F-EEDE-926C-734710041BBF}"/>
              </a:ext>
            </a:extLst>
          </p:cNvPr>
          <p:cNvSpPr txBox="1"/>
          <p:nvPr/>
        </p:nvSpPr>
        <p:spPr>
          <a:xfrm>
            <a:off x="1550177" y="6109807"/>
            <a:ext cx="1124026" cy="338554"/>
          </a:xfrm>
          <a:prstGeom prst="rect">
            <a:avLst/>
          </a:prstGeom>
          <a:solidFill>
            <a:schemeClr val="accent1"/>
          </a:solidFill>
        </p:spPr>
        <p:txBody>
          <a:bodyPr wrap="square" rtlCol="0">
            <a:spAutoFit/>
          </a:bodyPr>
          <a:lstStyle/>
          <a:p>
            <a:r>
              <a:rPr lang="en-US" sz="1600" noProof="0" dirty="0">
                <a:solidFill>
                  <a:schemeClr val="bg1"/>
                </a:solidFill>
              </a:rPr>
              <a:t>Vaccines</a:t>
            </a:r>
          </a:p>
        </p:txBody>
      </p:sp>
      <p:sp>
        <p:nvSpPr>
          <p:cNvPr id="7" name="ZoneTexte 6">
            <a:extLst>
              <a:ext uri="{FF2B5EF4-FFF2-40B4-BE49-F238E27FC236}">
                <a16:creationId xmlns:a16="http://schemas.microsoft.com/office/drawing/2014/main" id="{CE72D4CF-E9F0-4F3C-94EC-0E52DD8FE7A0}"/>
              </a:ext>
            </a:extLst>
          </p:cNvPr>
          <p:cNvSpPr txBox="1"/>
          <p:nvPr/>
        </p:nvSpPr>
        <p:spPr>
          <a:xfrm>
            <a:off x="1550177" y="5771253"/>
            <a:ext cx="1124026" cy="338554"/>
          </a:xfrm>
          <a:prstGeom prst="rect">
            <a:avLst/>
          </a:prstGeom>
          <a:solidFill>
            <a:srgbClr val="FF0000"/>
          </a:solidFill>
        </p:spPr>
        <p:txBody>
          <a:bodyPr wrap="square" rtlCol="0">
            <a:spAutoFit/>
          </a:bodyPr>
          <a:lstStyle/>
          <a:p>
            <a:r>
              <a:rPr lang="en-US" sz="1600" noProof="0" dirty="0">
                <a:solidFill>
                  <a:schemeClr val="bg1"/>
                </a:solidFill>
              </a:rPr>
              <a:t>Valences</a:t>
            </a:r>
          </a:p>
        </p:txBody>
      </p:sp>
      <p:sp>
        <p:nvSpPr>
          <p:cNvPr id="10" name="ZoneTexte 9">
            <a:extLst>
              <a:ext uri="{FF2B5EF4-FFF2-40B4-BE49-F238E27FC236}">
                <a16:creationId xmlns:a16="http://schemas.microsoft.com/office/drawing/2014/main" id="{F993D073-997E-0447-2BA5-B35F2FDD72CD}"/>
              </a:ext>
            </a:extLst>
          </p:cNvPr>
          <p:cNvSpPr txBox="1"/>
          <p:nvPr/>
        </p:nvSpPr>
        <p:spPr>
          <a:xfrm>
            <a:off x="4617652" y="1253093"/>
            <a:ext cx="5562666" cy="369332"/>
          </a:xfrm>
          <a:prstGeom prst="rect">
            <a:avLst/>
          </a:prstGeom>
          <a:solidFill>
            <a:schemeClr val="accent1"/>
          </a:solidFill>
        </p:spPr>
        <p:txBody>
          <a:bodyPr wrap="square" rtlCol="0">
            <a:spAutoFit/>
          </a:bodyPr>
          <a:lstStyle/>
          <a:p>
            <a:r>
              <a:rPr lang="en-US" noProof="0" dirty="0">
                <a:solidFill>
                  <a:schemeClr val="bg1"/>
                </a:solidFill>
              </a:rPr>
              <a:t>Pertussis vaccine, unspecified</a:t>
            </a:r>
          </a:p>
        </p:txBody>
      </p:sp>
      <p:sp>
        <p:nvSpPr>
          <p:cNvPr id="11" name="ZoneTexte 10">
            <a:extLst>
              <a:ext uri="{FF2B5EF4-FFF2-40B4-BE49-F238E27FC236}">
                <a16:creationId xmlns:a16="http://schemas.microsoft.com/office/drawing/2014/main" id="{C7CF6589-23F0-23A5-189A-1CBCA08E79D4}"/>
              </a:ext>
            </a:extLst>
          </p:cNvPr>
          <p:cNvSpPr txBox="1"/>
          <p:nvPr/>
        </p:nvSpPr>
        <p:spPr>
          <a:xfrm>
            <a:off x="4617653" y="2942805"/>
            <a:ext cx="5562666" cy="646331"/>
          </a:xfrm>
          <a:prstGeom prst="rect">
            <a:avLst/>
          </a:prstGeom>
          <a:solidFill>
            <a:schemeClr val="accent1"/>
          </a:solidFill>
        </p:spPr>
        <p:txBody>
          <a:bodyPr wrap="square" rtlCol="0">
            <a:spAutoFit/>
          </a:bodyPr>
          <a:lstStyle/>
          <a:p>
            <a:r>
              <a:rPr lang="en-US" noProof="0" dirty="0">
                <a:solidFill>
                  <a:schemeClr val="bg1"/>
                </a:solidFill>
                <a:cs typeface="Arial" panose="020B0604020202020204" pitchFamily="34" charset="0"/>
              </a:rPr>
              <a:t>Acellular pertussis vaccine, unspecified</a:t>
            </a:r>
          </a:p>
          <a:p>
            <a:r>
              <a:rPr lang="en-US" noProof="0" dirty="0" err="1">
                <a:solidFill>
                  <a:schemeClr val="bg1"/>
                </a:solidFill>
                <a:cs typeface="Arial" panose="020B0604020202020204" pitchFamily="34" charset="0"/>
              </a:rPr>
              <a:t>Diph</a:t>
            </a:r>
            <a:r>
              <a:rPr lang="en-US" noProof="0" dirty="0">
                <a:solidFill>
                  <a:schemeClr val="bg1"/>
                </a:solidFill>
                <a:cs typeface="Arial" panose="020B0604020202020204" pitchFamily="34" charset="0"/>
              </a:rPr>
              <a:t>-T-</a:t>
            </a:r>
            <a:r>
              <a:rPr lang="en-US" noProof="0" dirty="0" err="1">
                <a:solidFill>
                  <a:schemeClr val="bg1"/>
                </a:solidFill>
                <a:cs typeface="Arial" panose="020B0604020202020204" pitchFamily="34" charset="0"/>
              </a:rPr>
              <a:t>aP</a:t>
            </a:r>
            <a:r>
              <a:rPr lang="en-US" noProof="0" dirty="0">
                <a:solidFill>
                  <a:schemeClr val="bg1"/>
                </a:solidFill>
                <a:cs typeface="Arial" panose="020B0604020202020204" pitchFamily="34" charset="0"/>
              </a:rPr>
              <a:t>/ap, unspecified…</a:t>
            </a:r>
          </a:p>
        </p:txBody>
      </p:sp>
      <p:sp>
        <p:nvSpPr>
          <p:cNvPr id="13" name="ZoneTexte 12">
            <a:extLst>
              <a:ext uri="{FF2B5EF4-FFF2-40B4-BE49-F238E27FC236}">
                <a16:creationId xmlns:a16="http://schemas.microsoft.com/office/drawing/2014/main" id="{DDD016E7-4E5F-E647-D8BD-ECD87CFF5227}"/>
              </a:ext>
            </a:extLst>
          </p:cNvPr>
          <p:cNvSpPr txBox="1"/>
          <p:nvPr/>
        </p:nvSpPr>
        <p:spPr>
          <a:xfrm>
            <a:off x="4617652" y="1909989"/>
            <a:ext cx="5562667" cy="646331"/>
          </a:xfrm>
          <a:prstGeom prst="rect">
            <a:avLst/>
          </a:prstGeom>
          <a:solidFill>
            <a:schemeClr val="accent1"/>
          </a:solidFill>
        </p:spPr>
        <p:txBody>
          <a:bodyPr wrap="square" rtlCol="0">
            <a:spAutoFit/>
          </a:bodyPr>
          <a:lstStyle/>
          <a:p>
            <a:r>
              <a:rPr lang="en-US" noProof="0" dirty="0">
                <a:solidFill>
                  <a:schemeClr val="bg1"/>
                </a:solidFill>
                <a:cs typeface="Arial" panose="020B0604020202020204" pitchFamily="34" charset="0"/>
              </a:rPr>
              <a:t>Whole-cell inactivated pertussis vaccine, unspecified</a:t>
            </a:r>
          </a:p>
          <a:p>
            <a:r>
              <a:rPr lang="en-US" noProof="0" dirty="0" err="1">
                <a:solidFill>
                  <a:schemeClr val="bg1"/>
                </a:solidFill>
                <a:cs typeface="Arial" panose="020B0604020202020204" pitchFamily="34" charset="0"/>
              </a:rPr>
              <a:t>DTwP</a:t>
            </a:r>
            <a:r>
              <a:rPr lang="en-US" noProof="0" dirty="0">
                <a:solidFill>
                  <a:schemeClr val="bg1"/>
                </a:solidFill>
                <a:cs typeface="Arial" panose="020B0604020202020204" pitchFamily="34" charset="0"/>
              </a:rPr>
              <a:t> - Diphtheria-Tetanus-Pertussis, unspecified</a:t>
            </a:r>
          </a:p>
        </p:txBody>
      </p:sp>
      <p:sp>
        <p:nvSpPr>
          <p:cNvPr id="6" name="ZoneTexte 5">
            <a:extLst>
              <a:ext uri="{FF2B5EF4-FFF2-40B4-BE49-F238E27FC236}">
                <a16:creationId xmlns:a16="http://schemas.microsoft.com/office/drawing/2014/main" id="{72E6DBEF-1927-3D9D-43CF-AAA1F64CA9A6}"/>
              </a:ext>
            </a:extLst>
          </p:cNvPr>
          <p:cNvSpPr txBox="1"/>
          <p:nvPr/>
        </p:nvSpPr>
        <p:spPr>
          <a:xfrm>
            <a:off x="408461" y="1253093"/>
            <a:ext cx="3678542" cy="369332"/>
          </a:xfrm>
          <a:prstGeom prst="rect">
            <a:avLst/>
          </a:prstGeom>
          <a:solidFill>
            <a:srgbClr val="FF0000"/>
          </a:solidFill>
        </p:spPr>
        <p:txBody>
          <a:bodyPr wrap="square" rtlCol="0">
            <a:spAutoFit/>
          </a:bodyPr>
          <a:lstStyle/>
          <a:p>
            <a:r>
              <a:rPr lang="en-US" noProof="0" dirty="0">
                <a:solidFill>
                  <a:schemeClr val="bg1"/>
                </a:solidFill>
              </a:rPr>
              <a:t>Pertussis valence, unspecified</a:t>
            </a:r>
          </a:p>
        </p:txBody>
      </p:sp>
      <p:sp>
        <p:nvSpPr>
          <p:cNvPr id="8" name="ZoneTexte 7">
            <a:extLst>
              <a:ext uri="{FF2B5EF4-FFF2-40B4-BE49-F238E27FC236}">
                <a16:creationId xmlns:a16="http://schemas.microsoft.com/office/drawing/2014/main" id="{E9CBA414-3A15-610A-1B64-A112CE7D86FC}"/>
              </a:ext>
            </a:extLst>
          </p:cNvPr>
          <p:cNvSpPr txBox="1"/>
          <p:nvPr/>
        </p:nvSpPr>
        <p:spPr>
          <a:xfrm>
            <a:off x="779249" y="2942805"/>
            <a:ext cx="3323793" cy="369332"/>
          </a:xfrm>
          <a:prstGeom prst="rect">
            <a:avLst/>
          </a:prstGeom>
          <a:solidFill>
            <a:srgbClr val="FF0000"/>
          </a:solidFill>
        </p:spPr>
        <p:txBody>
          <a:bodyPr wrap="square" rtlCol="0">
            <a:spAutoFit/>
          </a:bodyPr>
          <a:lstStyle/>
          <a:p>
            <a:r>
              <a:rPr lang="en-US" noProof="0" dirty="0">
                <a:solidFill>
                  <a:schemeClr val="bg1"/>
                </a:solidFill>
              </a:rPr>
              <a:t>Acellular, dose unspecified</a:t>
            </a:r>
          </a:p>
        </p:txBody>
      </p:sp>
      <p:sp>
        <p:nvSpPr>
          <p:cNvPr id="9" name="ZoneTexte 8">
            <a:extLst>
              <a:ext uri="{FF2B5EF4-FFF2-40B4-BE49-F238E27FC236}">
                <a16:creationId xmlns:a16="http://schemas.microsoft.com/office/drawing/2014/main" id="{6ED3BC8A-6058-CDB2-8BB4-21249070CBC1}"/>
              </a:ext>
            </a:extLst>
          </p:cNvPr>
          <p:cNvSpPr txBox="1"/>
          <p:nvPr/>
        </p:nvSpPr>
        <p:spPr>
          <a:xfrm>
            <a:off x="763209" y="1913434"/>
            <a:ext cx="3323793" cy="369332"/>
          </a:xfrm>
          <a:prstGeom prst="rect">
            <a:avLst/>
          </a:prstGeom>
          <a:solidFill>
            <a:srgbClr val="FF0000"/>
          </a:solidFill>
        </p:spPr>
        <p:txBody>
          <a:bodyPr wrap="square" rtlCol="0">
            <a:spAutoFit/>
          </a:bodyPr>
          <a:lstStyle/>
          <a:p>
            <a:r>
              <a:rPr lang="en-US" noProof="0" dirty="0">
                <a:solidFill>
                  <a:schemeClr val="bg1"/>
                </a:solidFill>
              </a:rPr>
              <a:t>Inactivated, whole-cell</a:t>
            </a:r>
          </a:p>
        </p:txBody>
      </p:sp>
      <p:sp>
        <p:nvSpPr>
          <p:cNvPr id="12" name="ZoneTexte 11">
            <a:extLst>
              <a:ext uri="{FF2B5EF4-FFF2-40B4-BE49-F238E27FC236}">
                <a16:creationId xmlns:a16="http://schemas.microsoft.com/office/drawing/2014/main" id="{184EC181-0537-6D0D-B91A-5A4C7AD4AFDC}"/>
              </a:ext>
            </a:extLst>
          </p:cNvPr>
          <p:cNvSpPr txBox="1"/>
          <p:nvPr/>
        </p:nvSpPr>
        <p:spPr>
          <a:xfrm>
            <a:off x="1165330" y="3874196"/>
            <a:ext cx="2937711" cy="369332"/>
          </a:xfrm>
          <a:prstGeom prst="rect">
            <a:avLst/>
          </a:prstGeom>
          <a:solidFill>
            <a:srgbClr val="FF0000"/>
          </a:solidFill>
        </p:spPr>
        <p:txBody>
          <a:bodyPr wrap="square" rtlCol="0">
            <a:spAutoFit/>
          </a:bodyPr>
          <a:lstStyle/>
          <a:p>
            <a:r>
              <a:rPr lang="en-US" noProof="0" dirty="0">
                <a:solidFill>
                  <a:schemeClr val="bg1"/>
                </a:solidFill>
              </a:rPr>
              <a:t>Acellular, reduced dose</a:t>
            </a:r>
          </a:p>
        </p:txBody>
      </p:sp>
      <p:sp>
        <p:nvSpPr>
          <p:cNvPr id="15" name="ZoneTexte 14">
            <a:extLst>
              <a:ext uri="{FF2B5EF4-FFF2-40B4-BE49-F238E27FC236}">
                <a16:creationId xmlns:a16="http://schemas.microsoft.com/office/drawing/2014/main" id="{6CD40F92-54C0-C60F-11C0-9CF6ACA88AE5}"/>
              </a:ext>
            </a:extLst>
          </p:cNvPr>
          <p:cNvSpPr txBox="1"/>
          <p:nvPr/>
        </p:nvSpPr>
        <p:spPr>
          <a:xfrm>
            <a:off x="1165330" y="4964527"/>
            <a:ext cx="2937711" cy="369332"/>
          </a:xfrm>
          <a:prstGeom prst="rect">
            <a:avLst/>
          </a:prstGeom>
          <a:solidFill>
            <a:srgbClr val="FF0000"/>
          </a:solidFill>
        </p:spPr>
        <p:txBody>
          <a:bodyPr wrap="square" rtlCol="0">
            <a:spAutoFit/>
          </a:bodyPr>
          <a:lstStyle/>
          <a:p>
            <a:r>
              <a:rPr lang="en-US" noProof="0" dirty="0">
                <a:solidFill>
                  <a:schemeClr val="bg1"/>
                </a:solidFill>
              </a:rPr>
              <a:t>Acellular, standard dose</a:t>
            </a:r>
          </a:p>
        </p:txBody>
      </p:sp>
      <p:sp>
        <p:nvSpPr>
          <p:cNvPr id="21" name="ZoneTexte 20">
            <a:extLst>
              <a:ext uri="{FF2B5EF4-FFF2-40B4-BE49-F238E27FC236}">
                <a16:creationId xmlns:a16="http://schemas.microsoft.com/office/drawing/2014/main" id="{2B312065-304E-0A14-E8F2-F9774AF6831C}"/>
              </a:ext>
            </a:extLst>
          </p:cNvPr>
          <p:cNvSpPr txBox="1"/>
          <p:nvPr/>
        </p:nvSpPr>
        <p:spPr>
          <a:xfrm>
            <a:off x="4617653" y="3869860"/>
            <a:ext cx="5562666" cy="923330"/>
          </a:xfrm>
          <a:prstGeom prst="rect">
            <a:avLst/>
          </a:prstGeom>
          <a:solidFill>
            <a:schemeClr val="accent1"/>
          </a:solidFill>
        </p:spPr>
        <p:txBody>
          <a:bodyPr wrap="square" rtlCol="0">
            <a:spAutoFit/>
          </a:bodyPr>
          <a:lstStyle/>
          <a:p>
            <a:r>
              <a:rPr lang="en-US" noProof="0" dirty="0">
                <a:solidFill>
                  <a:schemeClr val="bg1"/>
                </a:solidFill>
                <a:cs typeface="Arial" panose="020B0604020202020204" pitchFamily="34" charset="0"/>
              </a:rPr>
              <a:t>Tdap</a:t>
            </a:r>
          </a:p>
          <a:p>
            <a:r>
              <a:rPr lang="en-US" noProof="0" dirty="0">
                <a:solidFill>
                  <a:schemeClr val="bg1"/>
                </a:solidFill>
                <a:cs typeface="Arial" panose="020B0604020202020204" pitchFamily="34" charset="0"/>
              </a:rPr>
              <a:t>ADACEL POLIO</a:t>
            </a:r>
          </a:p>
          <a:p>
            <a:r>
              <a:rPr lang="en-US" noProof="0" dirty="0">
                <a:solidFill>
                  <a:schemeClr val="bg1"/>
                </a:solidFill>
                <a:cs typeface="Arial" panose="020B0604020202020204" pitchFamily="34" charset="0"/>
              </a:rPr>
              <a:t>BOOSTRIX…</a:t>
            </a:r>
          </a:p>
        </p:txBody>
      </p:sp>
      <p:sp>
        <p:nvSpPr>
          <p:cNvPr id="22" name="ZoneTexte 21">
            <a:extLst>
              <a:ext uri="{FF2B5EF4-FFF2-40B4-BE49-F238E27FC236}">
                <a16:creationId xmlns:a16="http://schemas.microsoft.com/office/drawing/2014/main" id="{9FBF4966-03B1-85E5-8762-EA8A2D3624E3}"/>
              </a:ext>
            </a:extLst>
          </p:cNvPr>
          <p:cNvSpPr txBox="1"/>
          <p:nvPr/>
        </p:nvSpPr>
        <p:spPr>
          <a:xfrm>
            <a:off x="4617653" y="4964527"/>
            <a:ext cx="5562666" cy="923330"/>
          </a:xfrm>
          <a:prstGeom prst="rect">
            <a:avLst/>
          </a:prstGeom>
          <a:solidFill>
            <a:schemeClr val="accent1"/>
          </a:solidFill>
        </p:spPr>
        <p:txBody>
          <a:bodyPr wrap="square" rtlCol="0">
            <a:spAutoFit/>
          </a:bodyPr>
          <a:lstStyle/>
          <a:p>
            <a:r>
              <a:rPr lang="en-US" noProof="0" dirty="0">
                <a:solidFill>
                  <a:schemeClr val="bg1"/>
                </a:solidFill>
                <a:cs typeface="Arial" panose="020B0604020202020204" pitchFamily="34" charset="0"/>
              </a:rPr>
              <a:t>DTaP</a:t>
            </a:r>
          </a:p>
          <a:p>
            <a:r>
              <a:rPr lang="en-US" noProof="0" dirty="0">
                <a:solidFill>
                  <a:schemeClr val="bg1"/>
                </a:solidFill>
                <a:cs typeface="Arial" panose="020B0604020202020204" pitchFamily="34" charset="0"/>
              </a:rPr>
              <a:t>PENTACEL</a:t>
            </a:r>
          </a:p>
          <a:p>
            <a:r>
              <a:rPr lang="en-US" noProof="0" dirty="0">
                <a:solidFill>
                  <a:schemeClr val="bg1"/>
                </a:solidFill>
                <a:cs typeface="Arial" panose="020B0604020202020204" pitchFamily="34" charset="0"/>
              </a:rPr>
              <a:t>INFANRIX TETRA…</a:t>
            </a:r>
          </a:p>
        </p:txBody>
      </p:sp>
      <p:sp>
        <p:nvSpPr>
          <p:cNvPr id="29" name="ZoneTexte 28">
            <a:extLst>
              <a:ext uri="{FF2B5EF4-FFF2-40B4-BE49-F238E27FC236}">
                <a16:creationId xmlns:a16="http://schemas.microsoft.com/office/drawing/2014/main" id="{F6FC9A68-CF7A-7BA5-2E59-3B286D089B86}"/>
              </a:ext>
            </a:extLst>
          </p:cNvPr>
          <p:cNvSpPr txBox="1"/>
          <p:nvPr/>
        </p:nvSpPr>
        <p:spPr>
          <a:xfrm>
            <a:off x="10629469" y="2186988"/>
            <a:ext cx="1095172" cy="369332"/>
          </a:xfrm>
          <a:prstGeom prst="rect">
            <a:avLst/>
          </a:prstGeom>
          <a:solidFill>
            <a:schemeClr val="bg1">
              <a:lumMod val="95000"/>
            </a:schemeClr>
          </a:solidFill>
        </p:spPr>
        <p:txBody>
          <a:bodyPr wrap="none" rtlCol="0">
            <a:spAutoFit/>
          </a:bodyPr>
          <a:lstStyle/>
          <a:p>
            <a:r>
              <a:rPr lang="en-US" noProof="0" dirty="0"/>
              <a:t>J07AJ51</a:t>
            </a:r>
          </a:p>
        </p:txBody>
      </p:sp>
      <p:sp>
        <p:nvSpPr>
          <p:cNvPr id="30" name="ZoneTexte 29">
            <a:extLst>
              <a:ext uri="{FF2B5EF4-FFF2-40B4-BE49-F238E27FC236}">
                <a16:creationId xmlns:a16="http://schemas.microsoft.com/office/drawing/2014/main" id="{C5A00D87-BD0F-B30B-4D11-284D0E68F1FD}"/>
              </a:ext>
            </a:extLst>
          </p:cNvPr>
          <p:cNvSpPr txBox="1"/>
          <p:nvPr/>
        </p:nvSpPr>
        <p:spPr>
          <a:xfrm>
            <a:off x="10629469" y="1863822"/>
            <a:ext cx="1095172" cy="369332"/>
          </a:xfrm>
          <a:prstGeom prst="rect">
            <a:avLst/>
          </a:prstGeom>
          <a:solidFill>
            <a:schemeClr val="bg1">
              <a:lumMod val="95000"/>
            </a:schemeClr>
          </a:solidFill>
        </p:spPr>
        <p:txBody>
          <a:bodyPr wrap="none" rtlCol="0">
            <a:spAutoFit/>
          </a:bodyPr>
          <a:lstStyle/>
          <a:p>
            <a:r>
              <a:rPr lang="en-US" noProof="0" dirty="0"/>
              <a:t>J07AJ01</a:t>
            </a:r>
          </a:p>
        </p:txBody>
      </p:sp>
      <p:sp>
        <p:nvSpPr>
          <p:cNvPr id="34" name="ZoneTexte 33">
            <a:extLst>
              <a:ext uri="{FF2B5EF4-FFF2-40B4-BE49-F238E27FC236}">
                <a16:creationId xmlns:a16="http://schemas.microsoft.com/office/drawing/2014/main" id="{46B4A580-58CD-D4AD-1AB3-1EF5EB360744}"/>
              </a:ext>
            </a:extLst>
          </p:cNvPr>
          <p:cNvSpPr txBox="1"/>
          <p:nvPr/>
        </p:nvSpPr>
        <p:spPr>
          <a:xfrm>
            <a:off x="10663132" y="3294815"/>
            <a:ext cx="1061509" cy="369332"/>
          </a:xfrm>
          <a:prstGeom prst="rect">
            <a:avLst/>
          </a:prstGeom>
          <a:solidFill>
            <a:schemeClr val="bg1">
              <a:lumMod val="95000"/>
            </a:schemeClr>
          </a:solidFill>
        </p:spPr>
        <p:txBody>
          <a:bodyPr wrap="none" rtlCol="0">
            <a:spAutoFit/>
          </a:bodyPr>
          <a:lstStyle/>
          <a:p>
            <a:r>
              <a:rPr lang="en-US" noProof="0" dirty="0"/>
              <a:t>J07AJ52</a:t>
            </a:r>
          </a:p>
        </p:txBody>
      </p:sp>
      <p:sp>
        <p:nvSpPr>
          <p:cNvPr id="35" name="ZoneTexte 34">
            <a:extLst>
              <a:ext uri="{FF2B5EF4-FFF2-40B4-BE49-F238E27FC236}">
                <a16:creationId xmlns:a16="http://schemas.microsoft.com/office/drawing/2014/main" id="{27A8D37F-FD94-C00F-0162-6F2643A009D4}"/>
              </a:ext>
            </a:extLst>
          </p:cNvPr>
          <p:cNvSpPr txBox="1"/>
          <p:nvPr/>
        </p:nvSpPr>
        <p:spPr>
          <a:xfrm>
            <a:off x="10646300" y="2942805"/>
            <a:ext cx="1061509" cy="369332"/>
          </a:xfrm>
          <a:prstGeom prst="rect">
            <a:avLst/>
          </a:prstGeom>
          <a:solidFill>
            <a:schemeClr val="bg1">
              <a:lumMod val="95000"/>
            </a:schemeClr>
          </a:solidFill>
        </p:spPr>
        <p:txBody>
          <a:bodyPr wrap="none" rtlCol="0">
            <a:spAutoFit/>
          </a:bodyPr>
          <a:lstStyle/>
          <a:p>
            <a:r>
              <a:rPr lang="en-US" noProof="0" dirty="0"/>
              <a:t>J07AJ02</a:t>
            </a:r>
          </a:p>
        </p:txBody>
      </p:sp>
      <p:sp>
        <p:nvSpPr>
          <p:cNvPr id="36" name="ZoneTexte 35">
            <a:extLst>
              <a:ext uri="{FF2B5EF4-FFF2-40B4-BE49-F238E27FC236}">
                <a16:creationId xmlns:a16="http://schemas.microsoft.com/office/drawing/2014/main" id="{9D4DB245-17A0-8BF5-8EC3-737275331BC7}"/>
              </a:ext>
            </a:extLst>
          </p:cNvPr>
          <p:cNvSpPr txBox="1"/>
          <p:nvPr/>
        </p:nvSpPr>
        <p:spPr>
          <a:xfrm>
            <a:off x="3286692" y="6048251"/>
            <a:ext cx="6893626" cy="707886"/>
          </a:xfrm>
          <a:prstGeom prst="rect">
            <a:avLst/>
          </a:prstGeom>
          <a:noFill/>
        </p:spPr>
        <p:txBody>
          <a:bodyPr wrap="square" rtlCol="0">
            <a:spAutoFit/>
          </a:bodyPr>
          <a:lstStyle/>
          <a:p>
            <a:pPr defTabSz="685800"/>
            <a:r>
              <a:rPr lang="en-US" sz="2000" noProof="0" dirty="0">
                <a:solidFill>
                  <a:prstClr val="black">
                    <a:lumMod val="65000"/>
                    <a:lumOff val="35000"/>
                  </a:prstClr>
                </a:solidFill>
              </a:rPr>
              <a:t>Enables the inclusion of vaccines that are not fully identified.</a:t>
            </a:r>
            <a:br>
              <a:rPr lang="en-US" sz="2000" noProof="0" dirty="0">
                <a:solidFill>
                  <a:prstClr val="black">
                    <a:lumMod val="65000"/>
                    <a:lumOff val="35000"/>
                  </a:prstClr>
                </a:solidFill>
              </a:rPr>
            </a:br>
            <a:r>
              <a:rPr lang="en-US" sz="2000" noProof="0" dirty="0">
                <a:solidFill>
                  <a:prstClr val="black">
                    <a:lumMod val="65000"/>
                    <a:lumOff val="35000"/>
                  </a:prstClr>
                </a:solidFill>
              </a:rPr>
              <a:t>Illustrated here with the pertussis valences.</a:t>
            </a:r>
          </a:p>
        </p:txBody>
      </p:sp>
      <p:sp>
        <p:nvSpPr>
          <p:cNvPr id="37" name="ZoneTexte 36">
            <a:extLst>
              <a:ext uri="{FF2B5EF4-FFF2-40B4-BE49-F238E27FC236}">
                <a16:creationId xmlns:a16="http://schemas.microsoft.com/office/drawing/2014/main" id="{2288324B-1F0E-7959-15FE-7F078261F0EC}"/>
              </a:ext>
            </a:extLst>
          </p:cNvPr>
          <p:cNvSpPr txBox="1"/>
          <p:nvPr/>
        </p:nvSpPr>
        <p:spPr>
          <a:xfrm>
            <a:off x="1550177" y="6417583"/>
            <a:ext cx="1124026" cy="338554"/>
          </a:xfrm>
          <a:prstGeom prst="rect">
            <a:avLst/>
          </a:prstGeom>
          <a:solidFill>
            <a:schemeClr val="bg1">
              <a:lumMod val="95000"/>
            </a:schemeClr>
          </a:solidFill>
        </p:spPr>
        <p:txBody>
          <a:bodyPr wrap="none" rtlCol="0">
            <a:spAutoFit/>
          </a:bodyPr>
          <a:lstStyle/>
          <a:p>
            <a:r>
              <a:rPr lang="en-US" sz="1600" noProof="0" dirty="0"/>
              <a:t>ATC codes</a:t>
            </a:r>
          </a:p>
        </p:txBody>
      </p:sp>
      <p:cxnSp>
        <p:nvCxnSpPr>
          <p:cNvPr id="60" name="Connecteur droit 59">
            <a:extLst>
              <a:ext uri="{FF2B5EF4-FFF2-40B4-BE49-F238E27FC236}">
                <a16:creationId xmlns:a16="http://schemas.microsoft.com/office/drawing/2014/main" id="{DB9E1DB3-5593-4918-88F0-D3B88973D2A7}"/>
              </a:ext>
            </a:extLst>
          </p:cNvPr>
          <p:cNvCxnSpPr>
            <a:cxnSpLocks/>
          </p:cNvCxnSpPr>
          <p:nvPr/>
        </p:nvCxnSpPr>
        <p:spPr>
          <a:xfrm>
            <a:off x="585215" y="1622425"/>
            <a:ext cx="0" cy="15050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809D8FD3-AAE2-D94D-4A1C-8D56FF3B0164}"/>
              </a:ext>
            </a:extLst>
          </p:cNvPr>
          <p:cNvCxnSpPr>
            <a:cxnSpLocks/>
          </p:cNvCxnSpPr>
          <p:nvPr/>
        </p:nvCxnSpPr>
        <p:spPr>
          <a:xfrm>
            <a:off x="585215" y="2113591"/>
            <a:ext cx="1833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6" name="Connecteur droit 3075">
            <a:extLst>
              <a:ext uri="{FF2B5EF4-FFF2-40B4-BE49-F238E27FC236}">
                <a16:creationId xmlns:a16="http://schemas.microsoft.com/office/drawing/2014/main" id="{CE216C45-8745-83C8-44AF-8495B119D61A}"/>
              </a:ext>
            </a:extLst>
          </p:cNvPr>
          <p:cNvCxnSpPr>
            <a:cxnSpLocks/>
          </p:cNvCxnSpPr>
          <p:nvPr/>
        </p:nvCxnSpPr>
        <p:spPr>
          <a:xfrm>
            <a:off x="585215" y="3127471"/>
            <a:ext cx="20191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4" name="Connecteur droit 3083">
            <a:extLst>
              <a:ext uri="{FF2B5EF4-FFF2-40B4-BE49-F238E27FC236}">
                <a16:creationId xmlns:a16="http://schemas.microsoft.com/office/drawing/2014/main" id="{F1437A7E-E829-91EF-B8DE-3500C73535BA}"/>
              </a:ext>
            </a:extLst>
          </p:cNvPr>
          <p:cNvCxnSpPr>
            <a:cxnSpLocks/>
          </p:cNvCxnSpPr>
          <p:nvPr/>
        </p:nvCxnSpPr>
        <p:spPr>
          <a:xfrm>
            <a:off x="951061" y="3312137"/>
            <a:ext cx="0" cy="1837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5" name="Connecteur droit 3084">
            <a:extLst>
              <a:ext uri="{FF2B5EF4-FFF2-40B4-BE49-F238E27FC236}">
                <a16:creationId xmlns:a16="http://schemas.microsoft.com/office/drawing/2014/main" id="{295E3D96-2334-C4D0-4E0C-36FAE4041620}"/>
              </a:ext>
            </a:extLst>
          </p:cNvPr>
          <p:cNvCxnSpPr>
            <a:cxnSpLocks/>
          </p:cNvCxnSpPr>
          <p:nvPr/>
        </p:nvCxnSpPr>
        <p:spPr>
          <a:xfrm>
            <a:off x="951061" y="4069347"/>
            <a:ext cx="216338" cy="0"/>
          </a:xfrm>
          <a:prstGeom prst="line">
            <a:avLst/>
          </a:prstGeom>
          <a:ln w="21844">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2" name="Connecteur droit 3091">
            <a:extLst>
              <a:ext uri="{FF2B5EF4-FFF2-40B4-BE49-F238E27FC236}">
                <a16:creationId xmlns:a16="http://schemas.microsoft.com/office/drawing/2014/main" id="{88D38E5A-5EE0-BB0E-9E3B-BD61697A9BC4}"/>
              </a:ext>
            </a:extLst>
          </p:cNvPr>
          <p:cNvCxnSpPr>
            <a:cxnSpLocks/>
          </p:cNvCxnSpPr>
          <p:nvPr/>
        </p:nvCxnSpPr>
        <p:spPr>
          <a:xfrm>
            <a:off x="951061" y="5141494"/>
            <a:ext cx="220248" cy="0"/>
          </a:xfrm>
          <a:prstGeom prst="line">
            <a:avLst/>
          </a:prstGeom>
          <a:ln w="21844">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2027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93CF9-A62B-EB8A-980B-F14EBC3CF39C}"/>
              </a:ext>
            </a:extLst>
          </p:cNvPr>
          <p:cNvSpPr>
            <a:spLocks noGrp="1"/>
          </p:cNvSpPr>
          <p:nvPr>
            <p:ph type="title"/>
          </p:nvPr>
        </p:nvSpPr>
        <p:spPr/>
        <p:txBody>
          <a:bodyPr/>
          <a:lstStyle/>
          <a:p>
            <a:r>
              <a:rPr lang="en-US" noProof="0" dirty="0"/>
              <a:t>What valences bring ?</a:t>
            </a:r>
          </a:p>
        </p:txBody>
      </p:sp>
      <p:sp>
        <p:nvSpPr>
          <p:cNvPr id="5" name="Espace réservé du numéro de diapositive 4">
            <a:extLst>
              <a:ext uri="{FF2B5EF4-FFF2-40B4-BE49-F238E27FC236}">
                <a16:creationId xmlns:a16="http://schemas.microsoft.com/office/drawing/2014/main" id="{A2EB5E55-C1E7-994A-5BF2-5628705F16A8}"/>
              </a:ext>
            </a:extLst>
          </p:cNvPr>
          <p:cNvSpPr>
            <a:spLocks noGrp="1"/>
          </p:cNvSpPr>
          <p:nvPr>
            <p:ph type="sldNum" sz="quarter" idx="12"/>
          </p:nvPr>
        </p:nvSpPr>
        <p:spPr/>
        <p:txBody>
          <a:bodyPr/>
          <a:lstStyle/>
          <a:p>
            <a:pPr lvl="1">
              <a:buFont typeface="Symbol" charset="0"/>
              <a:buNone/>
            </a:pPr>
            <a:fld id="{042AED99-7FB4-404E-8A97-64753DCE42EC}" type="slidenum">
              <a:rPr lang="en-US" noProof="0" smtClean="0"/>
              <a:pPr lvl="1">
                <a:buFont typeface="Symbol" charset="0"/>
                <a:buNone/>
              </a:pPr>
              <a:t>16</a:t>
            </a:fld>
            <a:endParaRPr lang="en-US" noProof="0" dirty="0">
              <a:solidFill>
                <a:schemeClr val="tx2">
                  <a:shade val="90000"/>
                </a:schemeClr>
              </a:solidFill>
            </a:endParaRPr>
          </a:p>
        </p:txBody>
      </p:sp>
      <p:sp>
        <p:nvSpPr>
          <p:cNvPr id="6" name="Espace réservé du contenu 5">
            <a:extLst>
              <a:ext uri="{FF2B5EF4-FFF2-40B4-BE49-F238E27FC236}">
                <a16:creationId xmlns:a16="http://schemas.microsoft.com/office/drawing/2014/main" id="{CD67A4B9-1318-EDE9-C1CE-724A60E56D16}"/>
              </a:ext>
            </a:extLst>
          </p:cNvPr>
          <p:cNvSpPr>
            <a:spLocks noGrp="1"/>
          </p:cNvSpPr>
          <p:nvPr>
            <p:ph sz="quarter" idx="13"/>
          </p:nvPr>
        </p:nvSpPr>
        <p:spPr/>
        <p:txBody>
          <a:bodyPr>
            <a:normAutofit/>
          </a:bodyPr>
          <a:lstStyle/>
          <a:p>
            <a:r>
              <a:rPr lang="en-US" sz="2400" noProof="0" dirty="0"/>
              <a:t>They solve the usual issue of classification of multivalent vaccines</a:t>
            </a:r>
            <a:br>
              <a:rPr lang="en-US" sz="2400" noProof="0" dirty="0"/>
            </a:br>
            <a:r>
              <a:rPr lang="en-US" sz="2400" noProof="0" dirty="0"/>
              <a:t>(ATC J07AE = Cholera, J07AP = Typhoid, but  J07AE51 = Cholera + Typhoid)</a:t>
            </a:r>
          </a:p>
          <a:p>
            <a:r>
              <a:rPr lang="en-US" sz="2400" noProof="0" dirty="0"/>
              <a:t>They structure the reasoning for the decision support system</a:t>
            </a:r>
          </a:p>
          <a:p>
            <a:r>
              <a:rPr lang="en-US" sz="2400" noProof="0" dirty="0"/>
              <a:t>They allow to navigate between different levels of abstraction:</a:t>
            </a:r>
          </a:p>
          <a:p>
            <a:pPr lvl="1"/>
            <a:r>
              <a:rPr lang="en-US" sz="2000" noProof="0" dirty="0"/>
              <a:t>Finding all vaccines that can be represented byJ07CA01</a:t>
            </a:r>
          </a:p>
          <a:p>
            <a:pPr lvl="1"/>
            <a:r>
              <a:rPr lang="en-US" sz="2000" noProof="0" dirty="0"/>
              <a:t>Finding possible SNOMED-CT representations for REPEVAX</a:t>
            </a:r>
          </a:p>
          <a:p>
            <a:pPr lvl="1"/>
            <a:r>
              <a:rPr lang="en-US" sz="2000" noProof="0" dirty="0"/>
              <a:t>A demonstrator is available at </a:t>
            </a:r>
            <a:r>
              <a:rPr lang="en-US" sz="2000" noProof="0" dirty="0">
                <a:hlinkClick r:id="rId2"/>
              </a:rPr>
              <a:t>https://nuva.syadem.fr/mapping</a:t>
            </a:r>
            <a:endParaRPr lang="en-US" sz="2000" noProof="0" dirty="0"/>
          </a:p>
          <a:p>
            <a:pPr lvl="1"/>
            <a:endParaRPr lang="en-US" sz="2000" noProof="0" dirty="0"/>
          </a:p>
        </p:txBody>
      </p:sp>
    </p:spTree>
    <p:extLst>
      <p:ext uri="{BB962C8B-B14F-4D97-AF65-F5344CB8AC3E}">
        <p14:creationId xmlns:p14="http://schemas.microsoft.com/office/powerpoint/2010/main" val="208598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CFF4F-90EB-3B78-2DB4-EFC68A3B01C9}"/>
              </a:ext>
            </a:extLst>
          </p:cNvPr>
          <p:cNvSpPr>
            <a:spLocks noGrp="1"/>
          </p:cNvSpPr>
          <p:nvPr>
            <p:ph type="title"/>
          </p:nvPr>
        </p:nvSpPr>
        <p:spPr/>
        <p:txBody>
          <a:bodyPr/>
          <a:lstStyle/>
          <a:p>
            <a:r>
              <a:rPr lang="en-US" noProof="0" dirty="0"/>
              <a:t>Mapping a NUVA concept to a code</a:t>
            </a:r>
          </a:p>
        </p:txBody>
      </p:sp>
      <p:sp>
        <p:nvSpPr>
          <p:cNvPr id="6" name="Espace réservé du contenu 5">
            <a:extLst>
              <a:ext uri="{FF2B5EF4-FFF2-40B4-BE49-F238E27FC236}">
                <a16:creationId xmlns:a16="http://schemas.microsoft.com/office/drawing/2014/main" id="{A74D628C-66B4-2C28-8240-DBA8FB85185C}"/>
              </a:ext>
            </a:extLst>
          </p:cNvPr>
          <p:cNvSpPr>
            <a:spLocks noGrp="1"/>
          </p:cNvSpPr>
          <p:nvPr>
            <p:ph sz="quarter" idx="13"/>
          </p:nvPr>
        </p:nvSpPr>
        <p:spPr>
          <a:xfrm>
            <a:off x="807721" y="1119212"/>
            <a:ext cx="10744200" cy="2880891"/>
          </a:xfrm>
        </p:spPr>
        <p:txBody>
          <a:bodyPr>
            <a:normAutofit/>
          </a:bodyPr>
          <a:lstStyle/>
          <a:p>
            <a:pPr marL="0" indent="0">
              <a:buNone/>
            </a:pPr>
            <a:r>
              <a:rPr lang="en-US" noProof="0" dirty="0"/>
              <a:t>If the NUVA code matches exactly an external code, then the mapping exists and is univocal (NUVA VAC0551 = CVX130)</a:t>
            </a:r>
          </a:p>
          <a:p>
            <a:pPr marL="0" indent="0">
              <a:buNone/>
            </a:pPr>
            <a:r>
              <a:rPr lang="en-US" noProof="0" dirty="0"/>
              <a:t>Otherwise, the NUVA code is considered as mappable if:</a:t>
            </a:r>
          </a:p>
          <a:p>
            <a:r>
              <a:rPr lang="en-US" noProof="0" dirty="0"/>
              <a:t>It contains all valences of the candidate code (or more precise versions of the same valences)</a:t>
            </a:r>
          </a:p>
          <a:p>
            <a:r>
              <a:rPr lang="en-US" noProof="0" dirty="0"/>
              <a:t>It does not contain any valence that is not in the candidate code</a:t>
            </a:r>
          </a:p>
          <a:p>
            <a:pPr marL="0" indent="0">
              <a:buNone/>
            </a:pPr>
            <a:endParaRPr lang="en-US" noProof="0" dirty="0"/>
          </a:p>
        </p:txBody>
      </p:sp>
      <p:graphicFrame>
        <p:nvGraphicFramePr>
          <p:cNvPr id="10" name="Tableau 9">
            <a:extLst>
              <a:ext uri="{FF2B5EF4-FFF2-40B4-BE49-F238E27FC236}">
                <a16:creationId xmlns:a16="http://schemas.microsoft.com/office/drawing/2014/main" id="{F8BB5F78-5497-5C5E-0570-BF3330035DD3}"/>
              </a:ext>
            </a:extLst>
          </p:cNvPr>
          <p:cNvGraphicFramePr>
            <a:graphicFrameLocks noGrp="1"/>
          </p:cNvGraphicFramePr>
          <p:nvPr>
            <p:extLst>
              <p:ext uri="{D42A27DB-BD31-4B8C-83A1-F6EECF244321}">
                <p14:modId xmlns:p14="http://schemas.microsoft.com/office/powerpoint/2010/main" val="2767651036"/>
              </p:ext>
            </p:extLst>
          </p:nvPr>
        </p:nvGraphicFramePr>
        <p:xfrm>
          <a:off x="1268413" y="3821275"/>
          <a:ext cx="8128000" cy="1493520"/>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145932917"/>
                    </a:ext>
                  </a:extLst>
                </a:gridCol>
                <a:gridCol w="2032000">
                  <a:extLst>
                    <a:ext uri="{9D8B030D-6E8A-4147-A177-3AD203B41FA5}">
                      <a16:colId xmlns:a16="http://schemas.microsoft.com/office/drawing/2014/main" val="3347769506"/>
                    </a:ext>
                  </a:extLst>
                </a:gridCol>
                <a:gridCol w="2032000">
                  <a:extLst>
                    <a:ext uri="{9D8B030D-6E8A-4147-A177-3AD203B41FA5}">
                      <a16:colId xmlns:a16="http://schemas.microsoft.com/office/drawing/2014/main" val="342048472"/>
                    </a:ext>
                  </a:extLst>
                </a:gridCol>
                <a:gridCol w="2032000">
                  <a:extLst>
                    <a:ext uri="{9D8B030D-6E8A-4147-A177-3AD203B41FA5}">
                      <a16:colId xmlns:a16="http://schemas.microsoft.com/office/drawing/2014/main" val="2662746480"/>
                    </a:ext>
                  </a:extLst>
                </a:gridCol>
              </a:tblGrid>
              <a:tr h="370840">
                <a:tc>
                  <a:txBody>
                    <a:bodyPr/>
                    <a:lstStyle/>
                    <a:p>
                      <a:r>
                        <a:rPr lang="en-US" sz="2000" noProof="0" dirty="0"/>
                        <a:t>Vaccine</a:t>
                      </a:r>
                      <a:endParaRPr lang="en-US" sz="2000" noProof="0" dirty="0">
                        <a:latin typeface="+mj-lt"/>
                      </a:endParaRPr>
                    </a:p>
                  </a:txBody>
                  <a:tcPr/>
                </a:tc>
                <a:tc>
                  <a:txBody>
                    <a:bodyPr/>
                    <a:lstStyle/>
                    <a:p>
                      <a:r>
                        <a:rPr lang="en-US" sz="2000" noProof="0" dirty="0"/>
                        <a:t>Precise valences</a:t>
                      </a:r>
                      <a:endParaRPr lang="en-US" sz="2000" noProof="0" dirty="0">
                        <a:latin typeface="+mj-lt"/>
                      </a:endParaRPr>
                    </a:p>
                  </a:txBody>
                  <a:tcPr/>
                </a:tc>
                <a:tc>
                  <a:txBody>
                    <a:bodyPr/>
                    <a:lstStyle/>
                    <a:p>
                      <a:r>
                        <a:rPr lang="en-US" sz="2000" noProof="0" dirty="0"/>
                        <a:t>Parent  valences</a:t>
                      </a:r>
                      <a:endParaRPr lang="en-US" sz="2000" noProof="0" dirty="0">
                        <a:latin typeface="+mj-lt"/>
                      </a:endParaRPr>
                    </a:p>
                  </a:txBody>
                  <a:tcPr/>
                </a:tc>
                <a:tc>
                  <a:txBody>
                    <a:bodyPr/>
                    <a:lstStyle/>
                    <a:p>
                      <a:r>
                        <a:rPr lang="en-US" sz="2000" noProof="0" dirty="0"/>
                        <a:t>CVX code</a:t>
                      </a:r>
                      <a:endParaRPr lang="en-US" sz="2000" noProof="0" dirty="0">
                        <a:latin typeface="+mj-lt"/>
                      </a:endParaRPr>
                    </a:p>
                  </a:txBody>
                  <a:tcPr/>
                </a:tc>
                <a:extLst>
                  <a:ext uri="{0D108BD9-81ED-4DB2-BD59-A6C34878D82A}">
                    <a16:rowId xmlns:a16="http://schemas.microsoft.com/office/drawing/2014/main" val="1278519212"/>
                  </a:ext>
                </a:extLst>
              </a:tr>
              <a:tr h="370840">
                <a:tc rowSpan="2">
                  <a:txBody>
                    <a:bodyPr/>
                    <a:lstStyle/>
                    <a:p>
                      <a:r>
                        <a:rPr lang="en-US" sz="2000" noProof="0" dirty="0"/>
                        <a:t>AMBIRIX</a:t>
                      </a:r>
                      <a:endParaRPr lang="en-US" sz="2000" noProof="0" dirty="0">
                        <a:latin typeface="+mj-lt"/>
                      </a:endParaRPr>
                    </a:p>
                  </a:txBody>
                  <a:tcPr anchor="ctr"/>
                </a:tc>
                <a:tc>
                  <a:txBody>
                    <a:bodyPr/>
                    <a:lstStyle/>
                    <a:p>
                      <a:r>
                        <a:rPr lang="en-US" sz="2000" noProof="0" dirty="0" err="1"/>
                        <a:t>HepA</a:t>
                      </a:r>
                      <a:r>
                        <a:rPr lang="en-US" sz="2000" noProof="0" dirty="0"/>
                        <a:t>-</a:t>
                      </a:r>
                      <a:r>
                        <a:rPr lang="en-US" sz="2000" noProof="0" dirty="0" err="1"/>
                        <a:t>bv</a:t>
                      </a:r>
                      <a:r>
                        <a:rPr lang="en-US" sz="2000" noProof="0" dirty="0"/>
                        <a:t>-PED</a:t>
                      </a:r>
                      <a:endParaRPr lang="en-US" sz="2000" noProof="0" dirty="0">
                        <a:latin typeface="+mj-lt"/>
                      </a:endParaRPr>
                    </a:p>
                  </a:txBody>
                  <a:tcPr/>
                </a:tc>
                <a:tc>
                  <a:txBody>
                    <a:bodyPr/>
                    <a:lstStyle/>
                    <a:p>
                      <a:r>
                        <a:rPr lang="en-US" sz="2000" noProof="0" dirty="0" err="1"/>
                        <a:t>HepA</a:t>
                      </a:r>
                      <a:r>
                        <a:rPr lang="en-US" sz="2000" noProof="0" dirty="0"/>
                        <a:t>-I</a:t>
                      </a:r>
                      <a:endParaRPr lang="en-US" sz="2000" noProof="0" dirty="0">
                        <a:latin typeface="+mj-lt"/>
                      </a:endParaRPr>
                    </a:p>
                  </a:txBody>
                  <a:tcPr/>
                </a:tc>
                <a:tc rowSpan="2">
                  <a:txBody>
                    <a:bodyPr/>
                    <a:lstStyle/>
                    <a:p>
                      <a:r>
                        <a:rPr lang="en-US" sz="2000" noProof="0" dirty="0"/>
                        <a:t>104</a:t>
                      </a:r>
                      <a:endParaRPr lang="en-US" sz="2000" noProof="0" dirty="0">
                        <a:latin typeface="+mj-lt"/>
                      </a:endParaRPr>
                    </a:p>
                  </a:txBody>
                  <a:tcPr anchor="ctr"/>
                </a:tc>
                <a:extLst>
                  <a:ext uri="{0D108BD9-81ED-4DB2-BD59-A6C34878D82A}">
                    <a16:rowId xmlns:a16="http://schemas.microsoft.com/office/drawing/2014/main" val="3866450045"/>
                  </a:ext>
                </a:extLst>
              </a:tr>
              <a:tr h="370840">
                <a:tc vMerge="1">
                  <a:txBody>
                    <a:bodyPr/>
                    <a:lstStyle/>
                    <a:p>
                      <a:endParaRPr lang="fr-FR" dirty="0"/>
                    </a:p>
                  </a:txBody>
                  <a:tcPr/>
                </a:tc>
                <a:tc>
                  <a:txBody>
                    <a:bodyPr/>
                    <a:lstStyle/>
                    <a:p>
                      <a:r>
                        <a:rPr lang="en-US" sz="2000" noProof="0" dirty="0"/>
                        <a:t>rGBsAg-20</a:t>
                      </a:r>
                      <a:endParaRPr lang="en-US" sz="2000" noProof="0" dirty="0">
                        <a:latin typeface="+mj-lt"/>
                      </a:endParaRPr>
                    </a:p>
                  </a:txBody>
                  <a:tcPr/>
                </a:tc>
                <a:tc>
                  <a:txBody>
                    <a:bodyPr/>
                    <a:lstStyle/>
                    <a:p>
                      <a:r>
                        <a:rPr lang="en-US" sz="2000" noProof="0" dirty="0" err="1"/>
                        <a:t>HepB</a:t>
                      </a:r>
                      <a:endParaRPr lang="en-US" sz="2000" noProof="0" dirty="0">
                        <a:latin typeface="+mj-lt"/>
                      </a:endParaRPr>
                    </a:p>
                  </a:txBody>
                  <a:tcPr/>
                </a:tc>
                <a:tc vMerge="1">
                  <a:txBody>
                    <a:bodyPr/>
                    <a:lstStyle/>
                    <a:p>
                      <a:endParaRPr lang="fr-FR" dirty="0"/>
                    </a:p>
                  </a:txBody>
                  <a:tcPr/>
                </a:tc>
                <a:extLst>
                  <a:ext uri="{0D108BD9-81ED-4DB2-BD59-A6C34878D82A}">
                    <a16:rowId xmlns:a16="http://schemas.microsoft.com/office/drawing/2014/main" val="3305034236"/>
                  </a:ext>
                </a:extLst>
              </a:tr>
            </a:tbl>
          </a:graphicData>
        </a:graphic>
      </p:graphicFrame>
    </p:spTree>
    <p:extLst>
      <p:ext uri="{BB962C8B-B14F-4D97-AF65-F5344CB8AC3E}">
        <p14:creationId xmlns:p14="http://schemas.microsoft.com/office/powerpoint/2010/main" val="141192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e 60">
            <a:extLst>
              <a:ext uri="{FF2B5EF4-FFF2-40B4-BE49-F238E27FC236}">
                <a16:creationId xmlns:a16="http://schemas.microsoft.com/office/drawing/2014/main" id="{AA8E916C-07C0-AE7C-7637-15822F0844D3}"/>
              </a:ext>
            </a:extLst>
          </p:cNvPr>
          <p:cNvGrpSpPr/>
          <p:nvPr/>
        </p:nvGrpSpPr>
        <p:grpSpPr>
          <a:xfrm>
            <a:off x="2685462" y="844174"/>
            <a:ext cx="8622721" cy="5422933"/>
            <a:chOff x="2685462" y="844174"/>
            <a:chExt cx="8622721" cy="5422933"/>
          </a:xfrm>
        </p:grpSpPr>
        <p:sp>
          <p:nvSpPr>
            <p:cNvPr id="4" name="Ellipse 3">
              <a:extLst>
                <a:ext uri="{FF2B5EF4-FFF2-40B4-BE49-F238E27FC236}">
                  <a16:creationId xmlns:a16="http://schemas.microsoft.com/office/drawing/2014/main" id="{F1EF7521-E8FB-8C27-3765-F9267BACC6DC}"/>
                </a:ext>
              </a:extLst>
            </p:cNvPr>
            <p:cNvSpPr/>
            <p:nvPr/>
          </p:nvSpPr>
          <p:spPr>
            <a:xfrm>
              <a:off x="3404211" y="4467107"/>
              <a:ext cx="5400000" cy="180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9" name="Connecteur droit 8">
              <a:extLst>
                <a:ext uri="{FF2B5EF4-FFF2-40B4-BE49-F238E27FC236}">
                  <a16:creationId xmlns:a16="http://schemas.microsoft.com/office/drawing/2014/main" id="{82147ED5-33A2-744E-668F-1FF41F80DFD7}"/>
                </a:ext>
              </a:extLst>
            </p:cNvPr>
            <p:cNvCxnSpPr>
              <a:cxnSpLocks/>
            </p:cNvCxnSpPr>
            <p:nvPr/>
          </p:nvCxnSpPr>
          <p:spPr>
            <a:xfrm flipH="1">
              <a:off x="3435350" y="985777"/>
              <a:ext cx="2660650" cy="4228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0CE494EA-1DA1-E06C-609F-411A30758CD1}"/>
                </a:ext>
              </a:extLst>
            </p:cNvPr>
            <p:cNvCxnSpPr>
              <a:cxnSpLocks/>
            </p:cNvCxnSpPr>
            <p:nvPr/>
          </p:nvCxnSpPr>
          <p:spPr>
            <a:xfrm>
              <a:off x="6064786" y="985777"/>
              <a:ext cx="2739425" cy="4291605"/>
            </a:xfrm>
            <a:prstGeom prst="line">
              <a:avLst/>
            </a:prstGeom>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08F1AC7F-F801-AB40-E489-CAE867B58691}"/>
                </a:ext>
              </a:extLst>
            </p:cNvPr>
            <p:cNvSpPr/>
            <p:nvPr/>
          </p:nvSpPr>
          <p:spPr>
            <a:xfrm>
              <a:off x="4473361" y="3114957"/>
              <a:ext cx="3240000" cy="10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8" name="Ellipse 17">
              <a:extLst>
                <a:ext uri="{FF2B5EF4-FFF2-40B4-BE49-F238E27FC236}">
                  <a16:creationId xmlns:a16="http://schemas.microsoft.com/office/drawing/2014/main" id="{005F148B-267A-B593-67D4-19E1CF58E707}"/>
                </a:ext>
              </a:extLst>
            </p:cNvPr>
            <p:cNvSpPr/>
            <p:nvPr/>
          </p:nvSpPr>
          <p:spPr>
            <a:xfrm>
              <a:off x="5283361" y="2061732"/>
              <a:ext cx="1620000" cy="54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9" name="Ellipse 18">
              <a:extLst>
                <a:ext uri="{FF2B5EF4-FFF2-40B4-BE49-F238E27FC236}">
                  <a16:creationId xmlns:a16="http://schemas.microsoft.com/office/drawing/2014/main" id="{4DE4CC67-4422-75E5-1A02-92D97AB1F721}"/>
                </a:ext>
              </a:extLst>
            </p:cNvPr>
            <p:cNvSpPr/>
            <p:nvPr/>
          </p:nvSpPr>
          <p:spPr>
            <a:xfrm>
              <a:off x="4473361" y="5020494"/>
              <a:ext cx="2160000" cy="72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0" name="Ellipse 19">
              <a:extLst>
                <a:ext uri="{FF2B5EF4-FFF2-40B4-BE49-F238E27FC236}">
                  <a16:creationId xmlns:a16="http://schemas.microsoft.com/office/drawing/2014/main" id="{27988C51-2B80-3786-126F-3FAAAE402F71}"/>
                </a:ext>
              </a:extLst>
            </p:cNvPr>
            <p:cNvSpPr/>
            <p:nvPr/>
          </p:nvSpPr>
          <p:spPr>
            <a:xfrm>
              <a:off x="6054011" y="4968938"/>
              <a:ext cx="1080000" cy="36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26" name="Connecteur droit 25">
              <a:extLst>
                <a:ext uri="{FF2B5EF4-FFF2-40B4-BE49-F238E27FC236}">
                  <a16:creationId xmlns:a16="http://schemas.microsoft.com/office/drawing/2014/main" id="{F13EFF89-F204-2518-8ABC-AFA5684C08FB}"/>
                </a:ext>
              </a:extLst>
            </p:cNvPr>
            <p:cNvCxnSpPr>
              <a:endCxn id="19" idx="2"/>
            </p:cNvCxnSpPr>
            <p:nvPr/>
          </p:nvCxnSpPr>
          <p:spPr>
            <a:xfrm flipH="1">
              <a:off x="447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16D18D5A-1EE7-A975-23EC-1CD56AF38569}"/>
                </a:ext>
              </a:extLst>
            </p:cNvPr>
            <p:cNvCxnSpPr>
              <a:endCxn id="19" idx="6"/>
            </p:cNvCxnSpPr>
            <p:nvPr/>
          </p:nvCxnSpPr>
          <p:spPr>
            <a:xfrm>
              <a:off x="555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01B9D637-D3EC-1A70-8B09-2EB011FCCBF4}"/>
                </a:ext>
              </a:extLst>
            </p:cNvPr>
            <p:cNvCxnSpPr>
              <a:endCxn id="20" idx="2"/>
            </p:cNvCxnSpPr>
            <p:nvPr/>
          </p:nvCxnSpPr>
          <p:spPr>
            <a:xfrm flipH="1">
              <a:off x="6054011" y="3626442"/>
              <a:ext cx="553413" cy="1522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6EAA47FE-4F2F-6FF8-EC2C-118C0433F143}"/>
                </a:ext>
              </a:extLst>
            </p:cNvPr>
            <p:cNvCxnSpPr>
              <a:endCxn id="20" idx="6"/>
            </p:cNvCxnSpPr>
            <p:nvPr/>
          </p:nvCxnSpPr>
          <p:spPr>
            <a:xfrm>
              <a:off x="6622511" y="3613709"/>
              <a:ext cx="511500" cy="1535229"/>
            </a:xfrm>
            <a:prstGeom prst="line">
              <a:avLst/>
            </a:prstGeom>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A6C6CC79-431E-58AE-83D8-C4F58DD72435}"/>
                </a:ext>
              </a:extLst>
            </p:cNvPr>
            <p:cNvSpPr/>
            <p:nvPr/>
          </p:nvSpPr>
          <p:spPr>
            <a:xfrm>
              <a:off x="4784961" y="521280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Ellipse 33">
              <a:extLst>
                <a:ext uri="{FF2B5EF4-FFF2-40B4-BE49-F238E27FC236}">
                  <a16:creationId xmlns:a16="http://schemas.microsoft.com/office/drawing/2014/main" id="{5127450B-5B16-9E18-053E-7E48964E21A1}"/>
                </a:ext>
              </a:extLst>
            </p:cNvPr>
            <p:cNvSpPr/>
            <p:nvPr/>
          </p:nvSpPr>
          <p:spPr>
            <a:xfrm>
              <a:off x="4944711" y="4747635"/>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Ellipse 34">
              <a:extLst>
                <a:ext uri="{FF2B5EF4-FFF2-40B4-BE49-F238E27FC236}">
                  <a16:creationId xmlns:a16="http://schemas.microsoft.com/office/drawing/2014/main" id="{EB8E0CDF-AEFF-CB59-359A-F0BD1411B85D}"/>
                </a:ext>
              </a:extLst>
            </p:cNvPr>
            <p:cNvSpPr/>
            <p:nvPr/>
          </p:nvSpPr>
          <p:spPr>
            <a:xfrm>
              <a:off x="6667686" y="5073782"/>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Ellipse 35">
              <a:extLst>
                <a:ext uri="{FF2B5EF4-FFF2-40B4-BE49-F238E27FC236}">
                  <a16:creationId xmlns:a16="http://schemas.microsoft.com/office/drawing/2014/main" id="{7CF399AD-6FE1-9BC2-5990-909B902FE89B}"/>
                </a:ext>
              </a:extLst>
            </p:cNvPr>
            <p:cNvSpPr/>
            <p:nvPr/>
          </p:nvSpPr>
          <p:spPr>
            <a:xfrm>
              <a:off x="6238325" y="517680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Ellipse 36">
              <a:extLst>
                <a:ext uri="{FF2B5EF4-FFF2-40B4-BE49-F238E27FC236}">
                  <a16:creationId xmlns:a16="http://schemas.microsoft.com/office/drawing/2014/main" id="{5FB7944C-C4D8-22BC-2DF8-DD5E2A73D763}"/>
                </a:ext>
              </a:extLst>
            </p:cNvPr>
            <p:cNvSpPr/>
            <p:nvPr/>
          </p:nvSpPr>
          <p:spPr>
            <a:xfrm>
              <a:off x="5553361" y="543461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Ellipse 37">
              <a:extLst>
                <a:ext uri="{FF2B5EF4-FFF2-40B4-BE49-F238E27FC236}">
                  <a16:creationId xmlns:a16="http://schemas.microsoft.com/office/drawing/2014/main" id="{B93DDA11-51E1-EB09-66F2-1AFF789DDDE7}"/>
                </a:ext>
              </a:extLst>
            </p:cNvPr>
            <p:cNvSpPr/>
            <p:nvPr/>
          </p:nvSpPr>
          <p:spPr>
            <a:xfrm>
              <a:off x="4122361" y="498449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Ellipse 38">
              <a:extLst>
                <a:ext uri="{FF2B5EF4-FFF2-40B4-BE49-F238E27FC236}">
                  <a16:creationId xmlns:a16="http://schemas.microsoft.com/office/drawing/2014/main" id="{1A3DDD5F-567C-23CA-12AC-06457A30B56C}"/>
                </a:ext>
              </a:extLst>
            </p:cNvPr>
            <p:cNvSpPr/>
            <p:nvPr/>
          </p:nvSpPr>
          <p:spPr>
            <a:xfrm>
              <a:off x="5695686" y="5158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Ellipse 39">
              <a:extLst>
                <a:ext uri="{FF2B5EF4-FFF2-40B4-BE49-F238E27FC236}">
                  <a16:creationId xmlns:a16="http://schemas.microsoft.com/office/drawing/2014/main" id="{7DC2CB1A-750C-1FE7-840D-C8B00C28951D}"/>
                </a:ext>
              </a:extLst>
            </p:cNvPr>
            <p:cNvSpPr/>
            <p:nvPr/>
          </p:nvSpPr>
          <p:spPr>
            <a:xfrm>
              <a:off x="6508836" y="3577709"/>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1" name="Ellipse 40">
              <a:extLst>
                <a:ext uri="{FF2B5EF4-FFF2-40B4-BE49-F238E27FC236}">
                  <a16:creationId xmlns:a16="http://schemas.microsoft.com/office/drawing/2014/main" id="{8B520853-C805-08E5-960D-E877969898CE}"/>
                </a:ext>
              </a:extLst>
            </p:cNvPr>
            <p:cNvSpPr/>
            <p:nvPr/>
          </p:nvSpPr>
          <p:spPr>
            <a:xfrm>
              <a:off x="6114717" y="2409066"/>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2" name="Ellipse 41">
              <a:extLst>
                <a:ext uri="{FF2B5EF4-FFF2-40B4-BE49-F238E27FC236}">
                  <a16:creationId xmlns:a16="http://schemas.microsoft.com/office/drawing/2014/main" id="{0E7C92D1-7706-48CC-3A39-370EED8ECB9D}"/>
                </a:ext>
              </a:extLst>
            </p:cNvPr>
            <p:cNvSpPr/>
            <p:nvPr/>
          </p:nvSpPr>
          <p:spPr>
            <a:xfrm>
              <a:off x="4944711" y="55569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Ellipse 42">
              <a:extLst>
                <a:ext uri="{FF2B5EF4-FFF2-40B4-BE49-F238E27FC236}">
                  <a16:creationId xmlns:a16="http://schemas.microsoft.com/office/drawing/2014/main" id="{B6D083F0-2D96-A94F-C60E-12F2317973E7}"/>
                </a:ext>
              </a:extLst>
            </p:cNvPr>
            <p:cNvSpPr/>
            <p:nvPr/>
          </p:nvSpPr>
          <p:spPr>
            <a:xfrm>
              <a:off x="5617011" y="4726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Ellipse 43">
              <a:extLst>
                <a:ext uri="{FF2B5EF4-FFF2-40B4-BE49-F238E27FC236}">
                  <a16:creationId xmlns:a16="http://schemas.microsoft.com/office/drawing/2014/main" id="{06CF4BA4-99FA-7CFD-075C-7CDD66B883D9}"/>
                </a:ext>
              </a:extLst>
            </p:cNvPr>
            <p:cNvSpPr/>
            <p:nvPr/>
          </p:nvSpPr>
          <p:spPr>
            <a:xfrm>
              <a:off x="4095361" y="5339369"/>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Ellipse 44">
              <a:extLst>
                <a:ext uri="{FF2B5EF4-FFF2-40B4-BE49-F238E27FC236}">
                  <a16:creationId xmlns:a16="http://schemas.microsoft.com/office/drawing/2014/main" id="{98FD3524-C50C-58C3-459A-E78BA3F182A9}"/>
                </a:ext>
              </a:extLst>
            </p:cNvPr>
            <p:cNvSpPr/>
            <p:nvPr/>
          </p:nvSpPr>
          <p:spPr>
            <a:xfrm>
              <a:off x="6559686" y="574304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Ellipse 45">
              <a:extLst>
                <a:ext uri="{FF2B5EF4-FFF2-40B4-BE49-F238E27FC236}">
                  <a16:creationId xmlns:a16="http://schemas.microsoft.com/office/drawing/2014/main" id="{A817EAFC-C9C3-34A8-5E63-B95E06CC9769}"/>
                </a:ext>
              </a:extLst>
            </p:cNvPr>
            <p:cNvSpPr/>
            <p:nvPr/>
          </p:nvSpPr>
          <p:spPr>
            <a:xfrm>
              <a:off x="7605361" y="54141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Ellipse 46">
              <a:extLst>
                <a:ext uri="{FF2B5EF4-FFF2-40B4-BE49-F238E27FC236}">
                  <a16:creationId xmlns:a16="http://schemas.microsoft.com/office/drawing/2014/main" id="{4B1013E0-5073-C647-B246-49708E9C29B1}"/>
                </a:ext>
              </a:extLst>
            </p:cNvPr>
            <p:cNvSpPr/>
            <p:nvPr/>
          </p:nvSpPr>
          <p:spPr>
            <a:xfrm>
              <a:off x="7605361" y="4968938"/>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8" name="Ellipse 47">
              <a:extLst>
                <a:ext uri="{FF2B5EF4-FFF2-40B4-BE49-F238E27FC236}">
                  <a16:creationId xmlns:a16="http://schemas.microsoft.com/office/drawing/2014/main" id="{739EB902-AA3B-BAE9-DDA5-5FE4A720B81C}"/>
                </a:ext>
              </a:extLst>
            </p:cNvPr>
            <p:cNvSpPr/>
            <p:nvPr/>
          </p:nvSpPr>
          <p:spPr>
            <a:xfrm>
              <a:off x="7026011" y="5414157"/>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9" name="Ellipse 48">
              <a:extLst>
                <a:ext uri="{FF2B5EF4-FFF2-40B4-BE49-F238E27FC236}">
                  <a16:creationId xmlns:a16="http://schemas.microsoft.com/office/drawing/2014/main" id="{AA28C21D-D95F-5F2D-F9B8-64EC329FAACD}"/>
                </a:ext>
              </a:extLst>
            </p:cNvPr>
            <p:cNvSpPr/>
            <p:nvPr/>
          </p:nvSpPr>
          <p:spPr>
            <a:xfrm>
              <a:off x="6114717" y="2203288"/>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Ellipse 49">
              <a:extLst>
                <a:ext uri="{FF2B5EF4-FFF2-40B4-BE49-F238E27FC236}">
                  <a16:creationId xmlns:a16="http://schemas.microsoft.com/office/drawing/2014/main" id="{A1C90F7D-AB84-8EEC-BA88-3A3F3BE71E5D}"/>
                </a:ext>
              </a:extLst>
            </p:cNvPr>
            <p:cNvSpPr/>
            <p:nvPr/>
          </p:nvSpPr>
          <p:spPr>
            <a:xfrm>
              <a:off x="5445361" y="2295732"/>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1" name="Ellipse 50">
              <a:extLst>
                <a:ext uri="{FF2B5EF4-FFF2-40B4-BE49-F238E27FC236}">
                  <a16:creationId xmlns:a16="http://schemas.microsoft.com/office/drawing/2014/main" id="{FEF6AC7B-AEB6-8A68-8677-F832765202F7}"/>
                </a:ext>
              </a:extLst>
            </p:cNvPr>
            <p:cNvSpPr/>
            <p:nvPr/>
          </p:nvSpPr>
          <p:spPr>
            <a:xfrm>
              <a:off x="5249841" y="3722130"/>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Ellipse 51">
              <a:extLst>
                <a:ext uri="{FF2B5EF4-FFF2-40B4-BE49-F238E27FC236}">
                  <a16:creationId xmlns:a16="http://schemas.microsoft.com/office/drawing/2014/main" id="{C02D5EC4-883A-EF30-C824-51C9287AA964}"/>
                </a:ext>
              </a:extLst>
            </p:cNvPr>
            <p:cNvSpPr/>
            <p:nvPr/>
          </p:nvSpPr>
          <p:spPr>
            <a:xfrm>
              <a:off x="5651779" y="3895269"/>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53" name="Ellipse 52">
              <a:extLst>
                <a:ext uri="{FF2B5EF4-FFF2-40B4-BE49-F238E27FC236}">
                  <a16:creationId xmlns:a16="http://schemas.microsoft.com/office/drawing/2014/main" id="{912ACC5C-E046-0135-B217-772155B71603}"/>
                </a:ext>
              </a:extLst>
            </p:cNvPr>
            <p:cNvSpPr/>
            <p:nvPr/>
          </p:nvSpPr>
          <p:spPr>
            <a:xfrm>
              <a:off x="6167341" y="3337061"/>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4" name="Ellipse 53">
              <a:extLst>
                <a:ext uri="{FF2B5EF4-FFF2-40B4-BE49-F238E27FC236}">
                  <a16:creationId xmlns:a16="http://schemas.microsoft.com/office/drawing/2014/main" id="{5AEA6FF0-1B16-A23E-D14D-612D37795C8C}"/>
                </a:ext>
              </a:extLst>
            </p:cNvPr>
            <p:cNvSpPr/>
            <p:nvPr/>
          </p:nvSpPr>
          <p:spPr>
            <a:xfrm>
              <a:off x="7153686" y="355970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Ellipse 54">
              <a:extLst>
                <a:ext uri="{FF2B5EF4-FFF2-40B4-BE49-F238E27FC236}">
                  <a16:creationId xmlns:a16="http://schemas.microsoft.com/office/drawing/2014/main" id="{68BC03CB-E942-B94F-E32C-EC343EB2E947}"/>
                </a:ext>
              </a:extLst>
            </p:cNvPr>
            <p:cNvSpPr/>
            <p:nvPr/>
          </p:nvSpPr>
          <p:spPr>
            <a:xfrm>
              <a:off x="6849361" y="3337061"/>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56" name="ZoneTexte 55">
              <a:extLst>
                <a:ext uri="{FF2B5EF4-FFF2-40B4-BE49-F238E27FC236}">
                  <a16:creationId xmlns:a16="http://schemas.microsoft.com/office/drawing/2014/main" id="{98C257D3-3C49-2ED1-E9CD-09050D5E2302}"/>
                </a:ext>
              </a:extLst>
            </p:cNvPr>
            <p:cNvSpPr txBox="1"/>
            <p:nvPr/>
          </p:nvSpPr>
          <p:spPr>
            <a:xfrm>
              <a:off x="8788842" y="5056047"/>
              <a:ext cx="2106667" cy="646331"/>
            </a:xfrm>
            <a:prstGeom prst="rect">
              <a:avLst/>
            </a:prstGeom>
            <a:noFill/>
          </p:spPr>
          <p:txBody>
            <a:bodyPr wrap="none" rtlCol="0">
              <a:spAutoFit/>
            </a:bodyPr>
            <a:lstStyle/>
            <a:p>
              <a:pPr algn="ctr"/>
              <a:r>
                <a:rPr lang="en-US" noProof="0" dirty="0"/>
                <a:t>Concrete vaccines</a:t>
              </a:r>
              <a:br>
                <a:rPr lang="en-US" noProof="0" dirty="0"/>
              </a:br>
              <a:r>
                <a:rPr lang="en-US" noProof="0" dirty="0"/>
                <a:t>(branded products)</a:t>
              </a:r>
            </a:p>
          </p:txBody>
        </p:sp>
        <p:sp>
          <p:nvSpPr>
            <p:cNvPr id="57" name="ZoneTexte 56">
              <a:extLst>
                <a:ext uri="{FF2B5EF4-FFF2-40B4-BE49-F238E27FC236}">
                  <a16:creationId xmlns:a16="http://schemas.microsoft.com/office/drawing/2014/main" id="{A234DE25-DE76-ACFD-A15B-3DFF86982127}"/>
                </a:ext>
              </a:extLst>
            </p:cNvPr>
            <p:cNvSpPr txBox="1"/>
            <p:nvPr/>
          </p:nvSpPr>
          <p:spPr>
            <a:xfrm>
              <a:off x="7856597" y="3367736"/>
              <a:ext cx="3451586" cy="646331"/>
            </a:xfrm>
            <a:prstGeom prst="rect">
              <a:avLst/>
            </a:prstGeom>
            <a:noFill/>
          </p:spPr>
          <p:txBody>
            <a:bodyPr wrap="none" rtlCol="0">
              <a:spAutoFit/>
            </a:bodyPr>
            <a:lstStyle/>
            <a:p>
              <a:r>
                <a:rPr lang="en-US" noProof="0" dirty="0"/>
                <a:t>Abstract vaccines</a:t>
              </a:r>
              <a:br>
                <a:rPr lang="en-US" noProof="0" dirty="0"/>
              </a:br>
              <a:r>
                <a:rPr lang="en-US" noProof="0" dirty="0"/>
                <a:t>(ATC, SNOMED-CT, ICD-11, etc.)</a:t>
              </a:r>
            </a:p>
          </p:txBody>
        </p:sp>
        <p:sp>
          <p:nvSpPr>
            <p:cNvPr id="58" name="ZoneTexte 57">
              <a:extLst>
                <a:ext uri="{FF2B5EF4-FFF2-40B4-BE49-F238E27FC236}">
                  <a16:creationId xmlns:a16="http://schemas.microsoft.com/office/drawing/2014/main" id="{FEA34709-557C-E4F4-2897-40563BC38677}"/>
                </a:ext>
              </a:extLst>
            </p:cNvPr>
            <p:cNvSpPr txBox="1"/>
            <p:nvPr/>
          </p:nvSpPr>
          <p:spPr>
            <a:xfrm>
              <a:off x="7075808" y="1903897"/>
              <a:ext cx="3451586" cy="646331"/>
            </a:xfrm>
            <a:prstGeom prst="rect">
              <a:avLst/>
            </a:prstGeom>
            <a:noFill/>
          </p:spPr>
          <p:txBody>
            <a:bodyPr wrap="none" rtlCol="0">
              <a:spAutoFit/>
            </a:bodyPr>
            <a:lstStyle/>
            <a:p>
              <a:r>
                <a:rPr lang="en-US" noProof="0" dirty="0"/>
                <a:t>Abstract vaccines</a:t>
              </a:r>
              <a:br>
                <a:rPr lang="en-US" noProof="0" dirty="0"/>
              </a:br>
              <a:r>
                <a:rPr lang="en-US" noProof="0" dirty="0"/>
                <a:t>(ATC, SNOMED-CT, ICD-11, etc.)</a:t>
              </a:r>
            </a:p>
          </p:txBody>
        </p:sp>
        <p:grpSp>
          <p:nvGrpSpPr>
            <p:cNvPr id="29" name="Groupe 28">
              <a:extLst>
                <a:ext uri="{FF2B5EF4-FFF2-40B4-BE49-F238E27FC236}">
                  <a16:creationId xmlns:a16="http://schemas.microsoft.com/office/drawing/2014/main" id="{B578E116-E2EF-46D5-EF36-A6CD82A7F14C}"/>
                </a:ext>
              </a:extLst>
            </p:cNvPr>
            <p:cNvGrpSpPr/>
            <p:nvPr/>
          </p:nvGrpSpPr>
          <p:grpSpPr>
            <a:xfrm>
              <a:off x="2685462" y="2099595"/>
              <a:ext cx="1893315" cy="1173248"/>
              <a:chOff x="1836484" y="1298352"/>
              <a:chExt cx="1893315" cy="1173248"/>
            </a:xfrm>
          </p:grpSpPr>
          <p:sp>
            <p:nvSpPr>
              <p:cNvPr id="2" name="Ellipse 1">
                <a:extLst>
                  <a:ext uri="{FF2B5EF4-FFF2-40B4-BE49-F238E27FC236}">
                    <a16:creationId xmlns:a16="http://schemas.microsoft.com/office/drawing/2014/main" id="{85335979-090E-54AD-B84E-8D0B508BFAE5}"/>
                  </a:ext>
                </a:extLst>
              </p:cNvPr>
              <p:cNvSpPr/>
              <p:nvPr/>
            </p:nvSpPr>
            <p:spPr>
              <a:xfrm>
                <a:off x="1836484" y="1375442"/>
                <a:ext cx="198003" cy="215153"/>
              </a:xfrm>
              <a:prstGeom prst="ellipse">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3" name="ZoneTexte 2">
                <a:extLst>
                  <a:ext uri="{FF2B5EF4-FFF2-40B4-BE49-F238E27FC236}">
                    <a16:creationId xmlns:a16="http://schemas.microsoft.com/office/drawing/2014/main" id="{714ED07D-9D3D-00EC-4864-DB8DAE30A5DC}"/>
                  </a:ext>
                </a:extLst>
              </p:cNvPr>
              <p:cNvSpPr txBox="1"/>
              <p:nvPr/>
            </p:nvSpPr>
            <p:spPr>
              <a:xfrm>
                <a:off x="2036963" y="1298352"/>
                <a:ext cx="1668790" cy="369332"/>
              </a:xfrm>
              <a:prstGeom prst="rect">
                <a:avLst/>
              </a:prstGeom>
              <a:noFill/>
            </p:spPr>
            <p:txBody>
              <a:bodyPr wrap="none" rtlCol="0">
                <a:spAutoFit/>
              </a:bodyPr>
              <a:lstStyle/>
              <a:p>
                <a:r>
                  <a:rPr lang="en-US" noProof="0" dirty="0"/>
                  <a:t>Code system A</a:t>
                </a:r>
              </a:p>
            </p:txBody>
          </p:sp>
          <p:sp>
            <p:nvSpPr>
              <p:cNvPr id="16" name="Ellipse 15">
                <a:extLst>
                  <a:ext uri="{FF2B5EF4-FFF2-40B4-BE49-F238E27FC236}">
                    <a16:creationId xmlns:a16="http://schemas.microsoft.com/office/drawing/2014/main" id="{AAB921C7-8E25-A0CF-5F73-372CEF0F714D}"/>
                  </a:ext>
                </a:extLst>
              </p:cNvPr>
              <p:cNvSpPr/>
              <p:nvPr/>
            </p:nvSpPr>
            <p:spPr>
              <a:xfrm>
                <a:off x="1836484" y="1643414"/>
                <a:ext cx="198003" cy="215153"/>
              </a:xfrm>
              <a:prstGeom prst="ellipse">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17" name="ZoneTexte 16">
                <a:extLst>
                  <a:ext uri="{FF2B5EF4-FFF2-40B4-BE49-F238E27FC236}">
                    <a16:creationId xmlns:a16="http://schemas.microsoft.com/office/drawing/2014/main" id="{5CF65BEF-5436-A720-D05F-B0B9881152E3}"/>
                  </a:ext>
                </a:extLst>
              </p:cNvPr>
              <p:cNvSpPr txBox="1"/>
              <p:nvPr/>
            </p:nvSpPr>
            <p:spPr>
              <a:xfrm>
                <a:off x="2036963" y="1566324"/>
                <a:ext cx="1671996" cy="369332"/>
              </a:xfrm>
              <a:prstGeom prst="rect">
                <a:avLst/>
              </a:prstGeom>
              <a:noFill/>
            </p:spPr>
            <p:txBody>
              <a:bodyPr wrap="none" rtlCol="0">
                <a:spAutoFit/>
              </a:bodyPr>
              <a:lstStyle/>
              <a:p>
                <a:r>
                  <a:rPr lang="en-US" noProof="0" dirty="0"/>
                  <a:t>Code system B</a:t>
                </a:r>
              </a:p>
            </p:txBody>
          </p:sp>
          <p:sp>
            <p:nvSpPr>
              <p:cNvPr id="22" name="Ellipse 21">
                <a:extLst>
                  <a:ext uri="{FF2B5EF4-FFF2-40B4-BE49-F238E27FC236}">
                    <a16:creationId xmlns:a16="http://schemas.microsoft.com/office/drawing/2014/main" id="{519F0E08-2921-FCD9-29CF-E776F58C930D}"/>
                  </a:ext>
                </a:extLst>
              </p:cNvPr>
              <p:cNvSpPr/>
              <p:nvPr/>
            </p:nvSpPr>
            <p:spPr>
              <a:xfrm>
                <a:off x="1836484" y="1911386"/>
                <a:ext cx="198003" cy="215153"/>
              </a:xfrm>
              <a:prstGeom prst="ellipse">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23" name="ZoneTexte 22">
                <a:extLst>
                  <a:ext uri="{FF2B5EF4-FFF2-40B4-BE49-F238E27FC236}">
                    <a16:creationId xmlns:a16="http://schemas.microsoft.com/office/drawing/2014/main" id="{D7A17798-B124-EA91-8318-9BB6F6C629C3}"/>
                  </a:ext>
                </a:extLst>
              </p:cNvPr>
              <p:cNvSpPr txBox="1"/>
              <p:nvPr/>
            </p:nvSpPr>
            <p:spPr>
              <a:xfrm>
                <a:off x="2036963" y="1834296"/>
                <a:ext cx="1692836" cy="369332"/>
              </a:xfrm>
              <a:prstGeom prst="rect">
                <a:avLst/>
              </a:prstGeom>
              <a:noFill/>
            </p:spPr>
            <p:txBody>
              <a:bodyPr wrap="none" rtlCol="0">
                <a:spAutoFit/>
              </a:bodyPr>
              <a:lstStyle/>
              <a:p>
                <a:r>
                  <a:rPr lang="en-US" noProof="0" dirty="0"/>
                  <a:t>Code system C</a:t>
                </a:r>
              </a:p>
            </p:txBody>
          </p:sp>
          <p:sp>
            <p:nvSpPr>
              <p:cNvPr id="25" name="Ellipse 24">
                <a:extLst>
                  <a:ext uri="{FF2B5EF4-FFF2-40B4-BE49-F238E27FC236}">
                    <a16:creationId xmlns:a16="http://schemas.microsoft.com/office/drawing/2014/main" id="{D1AC46ED-C2FF-6896-6907-C49315DED383}"/>
                  </a:ext>
                </a:extLst>
              </p:cNvPr>
              <p:cNvSpPr/>
              <p:nvPr/>
            </p:nvSpPr>
            <p:spPr>
              <a:xfrm>
                <a:off x="1836484" y="2179358"/>
                <a:ext cx="198003" cy="21515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27" name="ZoneTexte 26">
                <a:extLst>
                  <a:ext uri="{FF2B5EF4-FFF2-40B4-BE49-F238E27FC236}">
                    <a16:creationId xmlns:a16="http://schemas.microsoft.com/office/drawing/2014/main" id="{3A2B1CF7-C3C0-38CD-8E76-ACA6CB5F66FF}"/>
                  </a:ext>
                </a:extLst>
              </p:cNvPr>
              <p:cNvSpPr txBox="1"/>
              <p:nvPr/>
            </p:nvSpPr>
            <p:spPr>
              <a:xfrm>
                <a:off x="2036963" y="2102268"/>
                <a:ext cx="1691232" cy="369332"/>
              </a:xfrm>
              <a:prstGeom prst="rect">
                <a:avLst/>
              </a:prstGeom>
              <a:noFill/>
            </p:spPr>
            <p:txBody>
              <a:bodyPr wrap="none" rtlCol="0">
                <a:spAutoFit/>
              </a:bodyPr>
              <a:lstStyle/>
              <a:p>
                <a:r>
                  <a:rPr lang="en-US" noProof="0" dirty="0"/>
                  <a:t>Code system D</a:t>
                </a:r>
              </a:p>
            </p:txBody>
          </p:sp>
        </p:grpSp>
        <p:sp>
          <p:nvSpPr>
            <p:cNvPr id="7" name="ZoneTexte 6">
              <a:extLst>
                <a:ext uri="{FF2B5EF4-FFF2-40B4-BE49-F238E27FC236}">
                  <a16:creationId xmlns:a16="http://schemas.microsoft.com/office/drawing/2014/main" id="{16A4AEC6-F076-AA57-4598-6EAF913C207B}"/>
                </a:ext>
              </a:extLst>
            </p:cNvPr>
            <p:cNvSpPr txBox="1"/>
            <p:nvPr/>
          </p:nvSpPr>
          <p:spPr>
            <a:xfrm>
              <a:off x="6127139" y="844174"/>
              <a:ext cx="1391728" cy="369332"/>
            </a:xfrm>
            <a:prstGeom prst="rect">
              <a:avLst/>
            </a:prstGeom>
            <a:noFill/>
          </p:spPr>
          <p:txBody>
            <a:bodyPr wrap="none" rtlCol="0">
              <a:spAutoFit/>
            </a:bodyPr>
            <a:lstStyle/>
            <a:p>
              <a:r>
                <a:rPr lang="en-US" noProof="0" dirty="0"/>
                <a:t>Any vaccine</a:t>
              </a:r>
            </a:p>
          </p:txBody>
        </p:sp>
      </p:grpSp>
      <p:sp>
        <p:nvSpPr>
          <p:cNvPr id="31" name="Titre 30">
            <a:extLst>
              <a:ext uri="{FF2B5EF4-FFF2-40B4-BE49-F238E27FC236}">
                <a16:creationId xmlns:a16="http://schemas.microsoft.com/office/drawing/2014/main" id="{83C48072-D168-EC69-C850-5BE92B1DEFB3}"/>
              </a:ext>
            </a:extLst>
          </p:cNvPr>
          <p:cNvSpPr>
            <a:spLocks noGrp="1"/>
          </p:cNvSpPr>
          <p:nvPr>
            <p:ph type="title"/>
          </p:nvPr>
        </p:nvSpPr>
        <p:spPr>
          <a:xfrm>
            <a:off x="838200" y="365125"/>
            <a:ext cx="10515600" cy="549727"/>
          </a:xfrm>
        </p:spPr>
        <p:txBody>
          <a:bodyPr>
            <a:normAutofit fontScale="90000"/>
          </a:bodyPr>
          <a:lstStyle/>
          <a:p>
            <a:r>
              <a:rPr lang="en-US" noProof="0" dirty="0"/>
              <a:t>The abstraction cone</a:t>
            </a:r>
          </a:p>
        </p:txBody>
      </p:sp>
      <p:sp>
        <p:nvSpPr>
          <p:cNvPr id="5" name="ZoneTexte 4">
            <a:extLst>
              <a:ext uri="{FF2B5EF4-FFF2-40B4-BE49-F238E27FC236}">
                <a16:creationId xmlns:a16="http://schemas.microsoft.com/office/drawing/2014/main" id="{2BB0AC4B-5517-CC43-7D7A-BD892329688B}"/>
              </a:ext>
            </a:extLst>
          </p:cNvPr>
          <p:cNvSpPr txBox="1"/>
          <p:nvPr/>
        </p:nvSpPr>
        <p:spPr>
          <a:xfrm>
            <a:off x="1438081" y="1176570"/>
            <a:ext cx="3168865" cy="646331"/>
          </a:xfrm>
          <a:prstGeom prst="rect">
            <a:avLst/>
          </a:prstGeom>
          <a:noFill/>
        </p:spPr>
        <p:txBody>
          <a:bodyPr wrap="square" rtlCol="0">
            <a:spAutoFit/>
          </a:bodyPr>
          <a:lstStyle/>
          <a:p>
            <a:r>
              <a:rPr lang="en-US" noProof="0" dirty="0"/>
              <a:t>NUVA aggregates the concepts from all code systems.</a:t>
            </a:r>
          </a:p>
        </p:txBody>
      </p:sp>
    </p:spTree>
    <p:extLst>
      <p:ext uri="{BB962C8B-B14F-4D97-AF65-F5344CB8AC3E}">
        <p14:creationId xmlns:p14="http://schemas.microsoft.com/office/powerpoint/2010/main" val="261000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0BE5-CA01-F290-F020-EA9766920D38}"/>
            </a:ext>
          </a:extLst>
        </p:cNvPr>
        <p:cNvGrpSpPr/>
        <p:nvPr/>
      </p:nvGrpSpPr>
      <p:grpSpPr>
        <a:xfrm>
          <a:off x="0" y="0"/>
          <a:ext cx="0" cy="0"/>
          <a:chOff x="0" y="0"/>
          <a:chExt cx="0" cy="0"/>
        </a:xfrm>
      </p:grpSpPr>
      <p:sp>
        <p:nvSpPr>
          <p:cNvPr id="7" name="Forme libre : forme 6">
            <a:extLst>
              <a:ext uri="{FF2B5EF4-FFF2-40B4-BE49-F238E27FC236}">
                <a16:creationId xmlns:a16="http://schemas.microsoft.com/office/drawing/2014/main" id="{69F05F58-3AF9-7E17-B9AA-0E5DA18C255B}"/>
              </a:ext>
            </a:extLst>
          </p:cNvPr>
          <p:cNvSpPr/>
          <p:nvPr/>
        </p:nvSpPr>
        <p:spPr>
          <a:xfrm>
            <a:off x="3074892" y="3648648"/>
            <a:ext cx="1139825" cy="1558925"/>
          </a:xfrm>
          <a:custGeom>
            <a:avLst/>
            <a:gdLst>
              <a:gd name="connsiteX0" fmla="*/ 590550 w 1139825"/>
              <a:gd name="connsiteY0" fmla="*/ 0 h 1558925"/>
              <a:gd name="connsiteX1" fmla="*/ 0 w 1139825"/>
              <a:gd name="connsiteY1" fmla="*/ 1555750 h 1558925"/>
              <a:gd name="connsiteX2" fmla="*/ 1139825 w 1139825"/>
              <a:gd name="connsiteY2" fmla="*/ 1558925 h 1558925"/>
              <a:gd name="connsiteX3" fmla="*/ 590550 w 1139825"/>
              <a:gd name="connsiteY3" fmla="*/ 0 h 1558925"/>
            </a:gdLst>
            <a:ahLst/>
            <a:cxnLst>
              <a:cxn ang="0">
                <a:pos x="connsiteX0" y="connsiteY0"/>
              </a:cxn>
              <a:cxn ang="0">
                <a:pos x="connsiteX1" y="connsiteY1"/>
              </a:cxn>
              <a:cxn ang="0">
                <a:pos x="connsiteX2" y="connsiteY2"/>
              </a:cxn>
              <a:cxn ang="0">
                <a:pos x="connsiteX3" y="connsiteY3"/>
              </a:cxn>
            </a:cxnLst>
            <a:rect l="l" t="t" r="r" b="b"/>
            <a:pathLst>
              <a:path w="1139825" h="1558925">
                <a:moveTo>
                  <a:pt x="590550" y="0"/>
                </a:moveTo>
                <a:lnTo>
                  <a:pt x="0" y="1555750"/>
                </a:lnTo>
                <a:lnTo>
                  <a:pt x="1139825" y="1558925"/>
                </a:lnTo>
                <a:lnTo>
                  <a:pt x="59055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Forme libre : forme 2">
            <a:extLst>
              <a:ext uri="{FF2B5EF4-FFF2-40B4-BE49-F238E27FC236}">
                <a16:creationId xmlns:a16="http://schemas.microsoft.com/office/drawing/2014/main" id="{D3035784-EC0C-A317-50D5-08CD5D4CCBE9}"/>
              </a:ext>
            </a:extLst>
          </p:cNvPr>
          <p:cNvSpPr/>
          <p:nvPr/>
        </p:nvSpPr>
        <p:spPr>
          <a:xfrm>
            <a:off x="1454055" y="2367536"/>
            <a:ext cx="2247900" cy="3086100"/>
          </a:xfrm>
          <a:custGeom>
            <a:avLst/>
            <a:gdLst>
              <a:gd name="connsiteX0" fmla="*/ 1119187 w 2247900"/>
              <a:gd name="connsiteY0" fmla="*/ 0 h 3086100"/>
              <a:gd name="connsiteX1" fmla="*/ 0 w 2247900"/>
              <a:gd name="connsiteY1" fmla="*/ 3067050 h 3086100"/>
              <a:gd name="connsiteX2" fmla="*/ 2247900 w 2247900"/>
              <a:gd name="connsiteY2" fmla="*/ 3086100 h 3086100"/>
              <a:gd name="connsiteX3" fmla="*/ 1119187 w 2247900"/>
              <a:gd name="connsiteY3" fmla="*/ 0 h 3086100"/>
            </a:gdLst>
            <a:ahLst/>
            <a:cxnLst>
              <a:cxn ang="0">
                <a:pos x="connsiteX0" y="connsiteY0"/>
              </a:cxn>
              <a:cxn ang="0">
                <a:pos x="connsiteX1" y="connsiteY1"/>
              </a:cxn>
              <a:cxn ang="0">
                <a:pos x="connsiteX2" y="connsiteY2"/>
              </a:cxn>
              <a:cxn ang="0">
                <a:pos x="connsiteX3" y="connsiteY3"/>
              </a:cxn>
            </a:cxnLst>
            <a:rect l="l" t="t" r="r" b="b"/>
            <a:pathLst>
              <a:path w="2247900" h="3086100">
                <a:moveTo>
                  <a:pt x="1119187" y="0"/>
                </a:moveTo>
                <a:lnTo>
                  <a:pt x="0" y="3067050"/>
                </a:lnTo>
                <a:lnTo>
                  <a:pt x="2247900" y="3086100"/>
                </a:lnTo>
                <a:lnTo>
                  <a:pt x="1119187"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1" name="Groupe 60">
            <a:extLst>
              <a:ext uri="{FF2B5EF4-FFF2-40B4-BE49-F238E27FC236}">
                <a16:creationId xmlns:a16="http://schemas.microsoft.com/office/drawing/2014/main" id="{D1C1D3B4-E89E-6FCC-12E2-6258DAF16B64}"/>
              </a:ext>
            </a:extLst>
          </p:cNvPr>
          <p:cNvGrpSpPr/>
          <p:nvPr/>
        </p:nvGrpSpPr>
        <p:grpSpPr>
          <a:xfrm>
            <a:off x="343531" y="1011882"/>
            <a:ext cx="5587592" cy="5315131"/>
            <a:chOff x="3404211" y="985777"/>
            <a:chExt cx="5400000" cy="5281330"/>
          </a:xfrm>
        </p:grpSpPr>
        <p:sp>
          <p:nvSpPr>
            <p:cNvPr id="2" name="Ellipse 1">
              <a:extLst>
                <a:ext uri="{FF2B5EF4-FFF2-40B4-BE49-F238E27FC236}">
                  <a16:creationId xmlns:a16="http://schemas.microsoft.com/office/drawing/2014/main" id="{891BB4EE-D48B-27DE-3113-45986759EB54}"/>
                </a:ext>
              </a:extLst>
            </p:cNvPr>
            <p:cNvSpPr/>
            <p:nvPr/>
          </p:nvSpPr>
          <p:spPr>
            <a:xfrm>
              <a:off x="5019372" y="3668276"/>
              <a:ext cx="1063824" cy="404507"/>
            </a:xfrm>
            <a:prstGeom prst="ellipse">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4" name="Ellipse 3">
              <a:extLst>
                <a:ext uri="{FF2B5EF4-FFF2-40B4-BE49-F238E27FC236}">
                  <a16:creationId xmlns:a16="http://schemas.microsoft.com/office/drawing/2014/main" id="{A55C0F89-4BE4-28C6-F506-273FADF9FE9B}"/>
                </a:ext>
              </a:extLst>
            </p:cNvPr>
            <p:cNvSpPr/>
            <p:nvPr/>
          </p:nvSpPr>
          <p:spPr>
            <a:xfrm>
              <a:off x="3404211" y="4467107"/>
              <a:ext cx="5400000"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9" name="Connecteur droit 8">
              <a:extLst>
                <a:ext uri="{FF2B5EF4-FFF2-40B4-BE49-F238E27FC236}">
                  <a16:creationId xmlns:a16="http://schemas.microsoft.com/office/drawing/2014/main" id="{186D9252-F337-96D8-EE9F-807FF043EF43}"/>
                </a:ext>
              </a:extLst>
            </p:cNvPr>
            <p:cNvCxnSpPr>
              <a:cxnSpLocks/>
            </p:cNvCxnSpPr>
            <p:nvPr/>
          </p:nvCxnSpPr>
          <p:spPr>
            <a:xfrm flipH="1">
              <a:off x="3435350" y="985777"/>
              <a:ext cx="2660650" cy="4228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7D632116-7A2F-DDC4-2FBB-8065AD71619D}"/>
                </a:ext>
              </a:extLst>
            </p:cNvPr>
            <p:cNvCxnSpPr>
              <a:cxnSpLocks/>
            </p:cNvCxnSpPr>
            <p:nvPr/>
          </p:nvCxnSpPr>
          <p:spPr>
            <a:xfrm>
              <a:off x="6064786" y="985777"/>
              <a:ext cx="2739425" cy="4291605"/>
            </a:xfrm>
            <a:prstGeom prst="line">
              <a:avLst/>
            </a:prstGeom>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350695E6-60F2-BB57-3D50-1AA989EC121F}"/>
                </a:ext>
              </a:extLst>
            </p:cNvPr>
            <p:cNvSpPr/>
            <p:nvPr/>
          </p:nvSpPr>
          <p:spPr>
            <a:xfrm>
              <a:off x="4473361" y="3114957"/>
              <a:ext cx="3240000" cy="10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8" name="Ellipse 17">
              <a:extLst>
                <a:ext uri="{FF2B5EF4-FFF2-40B4-BE49-F238E27FC236}">
                  <a16:creationId xmlns:a16="http://schemas.microsoft.com/office/drawing/2014/main" id="{C4FE4EE9-8E04-250E-25B9-B265A93FA39E}"/>
                </a:ext>
              </a:extLst>
            </p:cNvPr>
            <p:cNvSpPr/>
            <p:nvPr/>
          </p:nvSpPr>
          <p:spPr>
            <a:xfrm>
              <a:off x="5283361" y="2061732"/>
              <a:ext cx="1620000" cy="54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9" name="Ellipse 18">
              <a:extLst>
                <a:ext uri="{FF2B5EF4-FFF2-40B4-BE49-F238E27FC236}">
                  <a16:creationId xmlns:a16="http://schemas.microsoft.com/office/drawing/2014/main" id="{A9D0DEB2-EF65-8A73-E6B1-D72D4095DEB8}"/>
                </a:ext>
              </a:extLst>
            </p:cNvPr>
            <p:cNvSpPr/>
            <p:nvPr/>
          </p:nvSpPr>
          <p:spPr>
            <a:xfrm>
              <a:off x="4473361" y="5020494"/>
              <a:ext cx="2160000" cy="720000"/>
            </a:xfrm>
            <a:prstGeom prst="ellipse">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0" name="Ellipse 19">
              <a:extLst>
                <a:ext uri="{FF2B5EF4-FFF2-40B4-BE49-F238E27FC236}">
                  <a16:creationId xmlns:a16="http://schemas.microsoft.com/office/drawing/2014/main" id="{21D4A039-0028-C545-3BFF-C3EC739D8FF3}"/>
                </a:ext>
              </a:extLst>
            </p:cNvPr>
            <p:cNvSpPr/>
            <p:nvPr/>
          </p:nvSpPr>
          <p:spPr>
            <a:xfrm>
              <a:off x="6054011" y="4968938"/>
              <a:ext cx="1080000" cy="360000"/>
            </a:xfrm>
            <a:prstGeom prst="ellipse">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26" name="Connecteur droit 25">
              <a:extLst>
                <a:ext uri="{FF2B5EF4-FFF2-40B4-BE49-F238E27FC236}">
                  <a16:creationId xmlns:a16="http://schemas.microsoft.com/office/drawing/2014/main" id="{D36B0B3D-BA07-4122-93B8-63ABC720EEA1}"/>
                </a:ext>
              </a:extLst>
            </p:cNvPr>
            <p:cNvCxnSpPr>
              <a:endCxn id="19" idx="2"/>
            </p:cNvCxnSpPr>
            <p:nvPr/>
          </p:nvCxnSpPr>
          <p:spPr>
            <a:xfrm flipH="1">
              <a:off x="447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A397F44E-2C1E-3A5F-DB84-F3E4FD661341}"/>
                </a:ext>
              </a:extLst>
            </p:cNvPr>
            <p:cNvCxnSpPr>
              <a:endCxn id="19" idx="6"/>
            </p:cNvCxnSpPr>
            <p:nvPr/>
          </p:nvCxnSpPr>
          <p:spPr>
            <a:xfrm>
              <a:off x="555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4AD4FB25-CDFA-7A88-93CC-9499D57EE1AC}"/>
                </a:ext>
              </a:extLst>
            </p:cNvPr>
            <p:cNvCxnSpPr>
              <a:endCxn id="20" idx="2"/>
            </p:cNvCxnSpPr>
            <p:nvPr/>
          </p:nvCxnSpPr>
          <p:spPr>
            <a:xfrm flipH="1">
              <a:off x="6054011" y="3626442"/>
              <a:ext cx="553413" cy="1522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C1BDF47A-136E-BA5D-D7B9-B7EDE5DAD4F4}"/>
                </a:ext>
              </a:extLst>
            </p:cNvPr>
            <p:cNvCxnSpPr>
              <a:endCxn id="20" idx="6"/>
            </p:cNvCxnSpPr>
            <p:nvPr/>
          </p:nvCxnSpPr>
          <p:spPr>
            <a:xfrm>
              <a:off x="6622511" y="3613709"/>
              <a:ext cx="511500" cy="1535229"/>
            </a:xfrm>
            <a:prstGeom prst="line">
              <a:avLst/>
            </a:prstGeom>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FBB12153-C3B8-1474-DD1C-8D7414BBB86C}"/>
                </a:ext>
              </a:extLst>
            </p:cNvPr>
            <p:cNvSpPr/>
            <p:nvPr/>
          </p:nvSpPr>
          <p:spPr>
            <a:xfrm>
              <a:off x="4784961" y="521280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Ellipse 33">
              <a:extLst>
                <a:ext uri="{FF2B5EF4-FFF2-40B4-BE49-F238E27FC236}">
                  <a16:creationId xmlns:a16="http://schemas.microsoft.com/office/drawing/2014/main" id="{565A8A84-039B-7EEB-DA13-B9902F5D7442}"/>
                </a:ext>
              </a:extLst>
            </p:cNvPr>
            <p:cNvSpPr/>
            <p:nvPr/>
          </p:nvSpPr>
          <p:spPr>
            <a:xfrm>
              <a:off x="4944711" y="4747635"/>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Ellipse 34">
              <a:extLst>
                <a:ext uri="{FF2B5EF4-FFF2-40B4-BE49-F238E27FC236}">
                  <a16:creationId xmlns:a16="http://schemas.microsoft.com/office/drawing/2014/main" id="{C6155F33-2182-6A39-A420-AF9CA3C34A58}"/>
                </a:ext>
              </a:extLst>
            </p:cNvPr>
            <p:cNvSpPr/>
            <p:nvPr/>
          </p:nvSpPr>
          <p:spPr>
            <a:xfrm>
              <a:off x="6667686" y="5073782"/>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Ellipse 35">
              <a:extLst>
                <a:ext uri="{FF2B5EF4-FFF2-40B4-BE49-F238E27FC236}">
                  <a16:creationId xmlns:a16="http://schemas.microsoft.com/office/drawing/2014/main" id="{37421697-5E77-B0C9-ADEA-A1FD1089C72A}"/>
                </a:ext>
              </a:extLst>
            </p:cNvPr>
            <p:cNvSpPr/>
            <p:nvPr/>
          </p:nvSpPr>
          <p:spPr>
            <a:xfrm>
              <a:off x="6238325" y="517680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Ellipse 36">
              <a:extLst>
                <a:ext uri="{FF2B5EF4-FFF2-40B4-BE49-F238E27FC236}">
                  <a16:creationId xmlns:a16="http://schemas.microsoft.com/office/drawing/2014/main" id="{FADB3BB3-AED2-A061-CC4B-447341491680}"/>
                </a:ext>
              </a:extLst>
            </p:cNvPr>
            <p:cNvSpPr/>
            <p:nvPr/>
          </p:nvSpPr>
          <p:spPr>
            <a:xfrm>
              <a:off x="5553361" y="543461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Ellipse 37">
              <a:extLst>
                <a:ext uri="{FF2B5EF4-FFF2-40B4-BE49-F238E27FC236}">
                  <a16:creationId xmlns:a16="http://schemas.microsoft.com/office/drawing/2014/main" id="{631CBCC0-B9FE-7AEB-8632-5A2366451D42}"/>
                </a:ext>
              </a:extLst>
            </p:cNvPr>
            <p:cNvSpPr/>
            <p:nvPr/>
          </p:nvSpPr>
          <p:spPr>
            <a:xfrm>
              <a:off x="4122361" y="498449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Ellipse 38">
              <a:extLst>
                <a:ext uri="{FF2B5EF4-FFF2-40B4-BE49-F238E27FC236}">
                  <a16:creationId xmlns:a16="http://schemas.microsoft.com/office/drawing/2014/main" id="{A9986600-C840-D59A-8109-D36BB9EDA4D2}"/>
                </a:ext>
              </a:extLst>
            </p:cNvPr>
            <p:cNvSpPr/>
            <p:nvPr/>
          </p:nvSpPr>
          <p:spPr>
            <a:xfrm>
              <a:off x="5695686" y="5158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Ellipse 39">
              <a:extLst>
                <a:ext uri="{FF2B5EF4-FFF2-40B4-BE49-F238E27FC236}">
                  <a16:creationId xmlns:a16="http://schemas.microsoft.com/office/drawing/2014/main" id="{E41C0F50-93B7-31C4-26AF-1765DDA0C0AD}"/>
                </a:ext>
              </a:extLst>
            </p:cNvPr>
            <p:cNvSpPr/>
            <p:nvPr/>
          </p:nvSpPr>
          <p:spPr>
            <a:xfrm>
              <a:off x="6508836" y="3577709"/>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1" name="Ellipse 40">
              <a:extLst>
                <a:ext uri="{FF2B5EF4-FFF2-40B4-BE49-F238E27FC236}">
                  <a16:creationId xmlns:a16="http://schemas.microsoft.com/office/drawing/2014/main" id="{E39FEEB9-6F7C-3330-C5A6-D9FC2218385C}"/>
                </a:ext>
              </a:extLst>
            </p:cNvPr>
            <p:cNvSpPr/>
            <p:nvPr/>
          </p:nvSpPr>
          <p:spPr>
            <a:xfrm>
              <a:off x="6114717" y="2409066"/>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2" name="Ellipse 41">
              <a:extLst>
                <a:ext uri="{FF2B5EF4-FFF2-40B4-BE49-F238E27FC236}">
                  <a16:creationId xmlns:a16="http://schemas.microsoft.com/office/drawing/2014/main" id="{1E8368F5-6115-1904-D5AD-6B2B00EA338D}"/>
                </a:ext>
              </a:extLst>
            </p:cNvPr>
            <p:cNvSpPr/>
            <p:nvPr/>
          </p:nvSpPr>
          <p:spPr>
            <a:xfrm>
              <a:off x="4944711" y="55569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Ellipse 42">
              <a:extLst>
                <a:ext uri="{FF2B5EF4-FFF2-40B4-BE49-F238E27FC236}">
                  <a16:creationId xmlns:a16="http://schemas.microsoft.com/office/drawing/2014/main" id="{97C8613E-DD09-6972-A685-C28F0B3F079E}"/>
                </a:ext>
              </a:extLst>
            </p:cNvPr>
            <p:cNvSpPr/>
            <p:nvPr/>
          </p:nvSpPr>
          <p:spPr>
            <a:xfrm>
              <a:off x="5617011" y="4726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Ellipse 43">
              <a:extLst>
                <a:ext uri="{FF2B5EF4-FFF2-40B4-BE49-F238E27FC236}">
                  <a16:creationId xmlns:a16="http://schemas.microsoft.com/office/drawing/2014/main" id="{2CB4A431-8984-36B8-6471-A59CB218AF60}"/>
                </a:ext>
              </a:extLst>
            </p:cNvPr>
            <p:cNvSpPr/>
            <p:nvPr/>
          </p:nvSpPr>
          <p:spPr>
            <a:xfrm>
              <a:off x="4095361" y="5339369"/>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Ellipse 44">
              <a:extLst>
                <a:ext uri="{FF2B5EF4-FFF2-40B4-BE49-F238E27FC236}">
                  <a16:creationId xmlns:a16="http://schemas.microsoft.com/office/drawing/2014/main" id="{F6CD8AF0-E804-B2BA-700E-2664F3153444}"/>
                </a:ext>
              </a:extLst>
            </p:cNvPr>
            <p:cNvSpPr/>
            <p:nvPr/>
          </p:nvSpPr>
          <p:spPr>
            <a:xfrm>
              <a:off x="6559686" y="574304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Ellipse 45">
              <a:extLst>
                <a:ext uri="{FF2B5EF4-FFF2-40B4-BE49-F238E27FC236}">
                  <a16:creationId xmlns:a16="http://schemas.microsoft.com/office/drawing/2014/main" id="{CA3FA806-4D8C-B322-FC30-93F934FB9905}"/>
                </a:ext>
              </a:extLst>
            </p:cNvPr>
            <p:cNvSpPr/>
            <p:nvPr/>
          </p:nvSpPr>
          <p:spPr>
            <a:xfrm>
              <a:off x="7605361" y="54141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Ellipse 46">
              <a:extLst>
                <a:ext uri="{FF2B5EF4-FFF2-40B4-BE49-F238E27FC236}">
                  <a16:creationId xmlns:a16="http://schemas.microsoft.com/office/drawing/2014/main" id="{F5E8F3E4-40A3-7244-9FA1-3BC9F6E63666}"/>
                </a:ext>
              </a:extLst>
            </p:cNvPr>
            <p:cNvSpPr/>
            <p:nvPr/>
          </p:nvSpPr>
          <p:spPr>
            <a:xfrm>
              <a:off x="7605361" y="4968938"/>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8" name="Ellipse 47">
              <a:extLst>
                <a:ext uri="{FF2B5EF4-FFF2-40B4-BE49-F238E27FC236}">
                  <a16:creationId xmlns:a16="http://schemas.microsoft.com/office/drawing/2014/main" id="{846CC9A6-74E0-9300-0F89-37170E46D7EB}"/>
                </a:ext>
              </a:extLst>
            </p:cNvPr>
            <p:cNvSpPr/>
            <p:nvPr/>
          </p:nvSpPr>
          <p:spPr>
            <a:xfrm>
              <a:off x="7026011" y="5414157"/>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9" name="Ellipse 48">
              <a:extLst>
                <a:ext uri="{FF2B5EF4-FFF2-40B4-BE49-F238E27FC236}">
                  <a16:creationId xmlns:a16="http://schemas.microsoft.com/office/drawing/2014/main" id="{04AE2F3D-7017-E53D-4862-6C1C43DE4790}"/>
                </a:ext>
              </a:extLst>
            </p:cNvPr>
            <p:cNvSpPr/>
            <p:nvPr/>
          </p:nvSpPr>
          <p:spPr>
            <a:xfrm>
              <a:off x="6114717" y="2203288"/>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Ellipse 49">
              <a:extLst>
                <a:ext uri="{FF2B5EF4-FFF2-40B4-BE49-F238E27FC236}">
                  <a16:creationId xmlns:a16="http://schemas.microsoft.com/office/drawing/2014/main" id="{C659D0AE-5412-2A54-6BFA-C0A1D54ED813}"/>
                </a:ext>
              </a:extLst>
            </p:cNvPr>
            <p:cNvSpPr/>
            <p:nvPr/>
          </p:nvSpPr>
          <p:spPr>
            <a:xfrm>
              <a:off x="5445361" y="2295732"/>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1" name="Ellipse 50">
              <a:extLst>
                <a:ext uri="{FF2B5EF4-FFF2-40B4-BE49-F238E27FC236}">
                  <a16:creationId xmlns:a16="http://schemas.microsoft.com/office/drawing/2014/main" id="{4BAEA16B-5572-03F8-7C36-85D0940F5AD1}"/>
                </a:ext>
              </a:extLst>
            </p:cNvPr>
            <p:cNvSpPr/>
            <p:nvPr/>
          </p:nvSpPr>
          <p:spPr>
            <a:xfrm>
              <a:off x="5249841" y="3722130"/>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Ellipse 51">
              <a:extLst>
                <a:ext uri="{FF2B5EF4-FFF2-40B4-BE49-F238E27FC236}">
                  <a16:creationId xmlns:a16="http://schemas.microsoft.com/office/drawing/2014/main" id="{88AFCCDB-1E4F-6F1C-A182-FDF0DCFD25D5}"/>
                </a:ext>
              </a:extLst>
            </p:cNvPr>
            <p:cNvSpPr/>
            <p:nvPr/>
          </p:nvSpPr>
          <p:spPr>
            <a:xfrm>
              <a:off x="5651779" y="3895269"/>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53" name="Ellipse 52">
              <a:extLst>
                <a:ext uri="{FF2B5EF4-FFF2-40B4-BE49-F238E27FC236}">
                  <a16:creationId xmlns:a16="http://schemas.microsoft.com/office/drawing/2014/main" id="{581C81A8-376A-4263-566B-8860E2E87616}"/>
                </a:ext>
              </a:extLst>
            </p:cNvPr>
            <p:cNvSpPr/>
            <p:nvPr/>
          </p:nvSpPr>
          <p:spPr>
            <a:xfrm>
              <a:off x="6167341" y="3337061"/>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4" name="Ellipse 53">
              <a:extLst>
                <a:ext uri="{FF2B5EF4-FFF2-40B4-BE49-F238E27FC236}">
                  <a16:creationId xmlns:a16="http://schemas.microsoft.com/office/drawing/2014/main" id="{33C500C8-F280-9198-B657-E24476A5CD94}"/>
                </a:ext>
              </a:extLst>
            </p:cNvPr>
            <p:cNvSpPr/>
            <p:nvPr/>
          </p:nvSpPr>
          <p:spPr>
            <a:xfrm>
              <a:off x="7153686" y="355970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highlight>
                  <a:srgbClr val="FFFF00"/>
                </a:highlight>
              </a:endParaRPr>
            </a:p>
          </p:txBody>
        </p:sp>
        <p:sp>
          <p:nvSpPr>
            <p:cNvPr id="55" name="Ellipse 54">
              <a:extLst>
                <a:ext uri="{FF2B5EF4-FFF2-40B4-BE49-F238E27FC236}">
                  <a16:creationId xmlns:a16="http://schemas.microsoft.com/office/drawing/2014/main" id="{CD4592DD-B0FB-8BF2-EE43-BF8A4B442D2E}"/>
                </a:ext>
              </a:extLst>
            </p:cNvPr>
            <p:cNvSpPr/>
            <p:nvPr/>
          </p:nvSpPr>
          <p:spPr>
            <a:xfrm>
              <a:off x="6849361" y="3337061"/>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grpSp>
      <p:sp>
        <p:nvSpPr>
          <p:cNvPr id="31" name="Titre 30">
            <a:extLst>
              <a:ext uri="{FF2B5EF4-FFF2-40B4-BE49-F238E27FC236}">
                <a16:creationId xmlns:a16="http://schemas.microsoft.com/office/drawing/2014/main" id="{A4540737-90BC-E290-ED00-1C1C2C65D303}"/>
              </a:ext>
            </a:extLst>
          </p:cNvPr>
          <p:cNvSpPr>
            <a:spLocks noGrp="1"/>
          </p:cNvSpPr>
          <p:nvPr>
            <p:ph type="title"/>
          </p:nvPr>
        </p:nvSpPr>
        <p:spPr>
          <a:xfrm>
            <a:off x="838200" y="365125"/>
            <a:ext cx="10515600" cy="549727"/>
          </a:xfrm>
        </p:spPr>
        <p:txBody>
          <a:bodyPr>
            <a:normAutofit fontScale="90000"/>
          </a:bodyPr>
          <a:lstStyle/>
          <a:p>
            <a:r>
              <a:rPr lang="en-US" noProof="0" dirty="0"/>
              <a:t>Completeness</a:t>
            </a:r>
          </a:p>
        </p:txBody>
      </p:sp>
      <p:sp>
        <p:nvSpPr>
          <p:cNvPr id="5" name="ZoneTexte 4">
            <a:extLst>
              <a:ext uri="{FF2B5EF4-FFF2-40B4-BE49-F238E27FC236}">
                <a16:creationId xmlns:a16="http://schemas.microsoft.com/office/drawing/2014/main" id="{7F43024E-660A-75AF-FE50-F0A3A10CD47D}"/>
              </a:ext>
            </a:extLst>
          </p:cNvPr>
          <p:cNvSpPr txBox="1"/>
          <p:nvPr/>
        </p:nvSpPr>
        <p:spPr>
          <a:xfrm>
            <a:off x="6096000" y="1077984"/>
            <a:ext cx="5108834" cy="1477328"/>
          </a:xfrm>
          <a:prstGeom prst="rect">
            <a:avLst/>
          </a:prstGeom>
          <a:noFill/>
        </p:spPr>
        <p:txBody>
          <a:bodyPr wrap="none" rtlCol="0">
            <a:spAutoFit/>
          </a:bodyPr>
          <a:lstStyle/>
          <a:p>
            <a:r>
              <a:rPr lang="en-US" noProof="0" dirty="0"/>
              <a:t>What share of concepts is covered by a code system.</a:t>
            </a:r>
          </a:p>
          <a:p>
            <a:endParaRPr lang="en-US" noProof="0" dirty="0"/>
          </a:p>
          <a:p>
            <a:r>
              <a:rPr lang="en-US" noProof="0" dirty="0"/>
              <a:t>According to the purpose, it may be measured:</a:t>
            </a:r>
          </a:p>
          <a:p>
            <a:pPr marL="285750" indent="-285750">
              <a:buFont typeface="Arial" panose="020B0604020202020204" pitchFamily="34" charset="0"/>
              <a:buChar char="•"/>
            </a:pPr>
            <a:r>
              <a:rPr lang="en-US" noProof="0" dirty="0"/>
              <a:t>Against all concepts</a:t>
            </a:r>
          </a:p>
          <a:p>
            <a:pPr marL="285750" indent="-285750">
              <a:buFont typeface="Arial" panose="020B0604020202020204" pitchFamily="34" charset="0"/>
              <a:buChar char="•"/>
            </a:pPr>
            <a:r>
              <a:rPr lang="en-US" noProof="0" dirty="0"/>
              <a:t>Against abstract vaccine concepts</a:t>
            </a:r>
          </a:p>
        </p:txBody>
      </p:sp>
      <p:graphicFrame>
        <p:nvGraphicFramePr>
          <p:cNvPr id="6" name="Tableau 5">
            <a:extLst>
              <a:ext uri="{FF2B5EF4-FFF2-40B4-BE49-F238E27FC236}">
                <a16:creationId xmlns:a16="http://schemas.microsoft.com/office/drawing/2014/main" id="{AC1E75E3-083C-49DF-5514-A45007EFF4DF}"/>
              </a:ext>
            </a:extLst>
          </p:cNvPr>
          <p:cNvGraphicFramePr>
            <a:graphicFrameLocks noGrp="1"/>
          </p:cNvGraphicFramePr>
          <p:nvPr>
            <p:extLst>
              <p:ext uri="{D42A27DB-BD31-4B8C-83A1-F6EECF244321}">
                <p14:modId xmlns:p14="http://schemas.microsoft.com/office/powerpoint/2010/main" val="2695901537"/>
              </p:ext>
            </p:extLst>
          </p:nvPr>
        </p:nvGraphicFramePr>
        <p:xfrm>
          <a:off x="6169599" y="2693303"/>
          <a:ext cx="3833728" cy="1854200"/>
        </p:xfrm>
        <a:graphic>
          <a:graphicData uri="http://schemas.openxmlformats.org/drawingml/2006/table">
            <a:tbl>
              <a:tblPr firstRow="1" bandRow="1">
                <a:tableStyleId>{5C22544A-7EE6-4342-B048-85BDC9FD1C3A}</a:tableStyleId>
              </a:tblPr>
              <a:tblGrid>
                <a:gridCol w="1613647">
                  <a:extLst>
                    <a:ext uri="{9D8B030D-6E8A-4147-A177-3AD203B41FA5}">
                      <a16:colId xmlns:a16="http://schemas.microsoft.com/office/drawing/2014/main" val="1082075562"/>
                    </a:ext>
                  </a:extLst>
                </a:gridCol>
                <a:gridCol w="1068081">
                  <a:extLst>
                    <a:ext uri="{9D8B030D-6E8A-4147-A177-3AD203B41FA5}">
                      <a16:colId xmlns:a16="http://schemas.microsoft.com/office/drawing/2014/main" val="3929077637"/>
                    </a:ext>
                  </a:extLst>
                </a:gridCol>
                <a:gridCol w="1152000">
                  <a:extLst>
                    <a:ext uri="{9D8B030D-6E8A-4147-A177-3AD203B41FA5}">
                      <a16:colId xmlns:a16="http://schemas.microsoft.com/office/drawing/2014/main" val="967168208"/>
                    </a:ext>
                  </a:extLst>
                </a:gridCol>
              </a:tblGrid>
              <a:tr h="370840">
                <a:tc>
                  <a:txBody>
                    <a:bodyPr/>
                    <a:lstStyle/>
                    <a:p>
                      <a:r>
                        <a:rPr lang="en-US" noProof="0" dirty="0"/>
                        <a:t>Code system</a:t>
                      </a:r>
                    </a:p>
                  </a:txBody>
                  <a:tcPr/>
                </a:tc>
                <a:tc>
                  <a:txBody>
                    <a:bodyPr/>
                    <a:lstStyle/>
                    <a:p>
                      <a:pPr algn="ctr"/>
                      <a:r>
                        <a:rPr lang="en-US" noProof="0" dirty="0"/>
                        <a:t>All</a:t>
                      </a:r>
                    </a:p>
                  </a:txBody>
                  <a:tcPr/>
                </a:tc>
                <a:tc>
                  <a:txBody>
                    <a:bodyPr/>
                    <a:lstStyle/>
                    <a:p>
                      <a:pPr algn="ctr"/>
                      <a:r>
                        <a:rPr lang="en-US" noProof="0" dirty="0"/>
                        <a:t>Abstract</a:t>
                      </a:r>
                    </a:p>
                  </a:txBody>
                  <a:tcPr/>
                </a:tc>
                <a:extLst>
                  <a:ext uri="{0D108BD9-81ED-4DB2-BD59-A6C34878D82A}">
                    <a16:rowId xmlns:a16="http://schemas.microsoft.com/office/drawing/2014/main" val="3077891652"/>
                  </a:ext>
                </a:extLst>
              </a:tr>
              <a:tr h="370840">
                <a:tc>
                  <a:txBody>
                    <a:bodyPr/>
                    <a:lstStyle/>
                    <a:p>
                      <a:r>
                        <a:rPr lang="en-US" noProof="0" dirty="0"/>
                        <a:t>ATC</a:t>
                      </a:r>
                    </a:p>
                  </a:txBody>
                  <a:tcPr/>
                </a:tc>
                <a:tc>
                  <a:txBody>
                    <a:bodyPr/>
                    <a:lstStyle/>
                    <a:p>
                      <a:pPr algn="ctr"/>
                      <a:r>
                        <a:rPr lang="en-US" noProof="0" dirty="0"/>
                        <a:t>83%</a:t>
                      </a:r>
                    </a:p>
                  </a:txBody>
                  <a:tcPr/>
                </a:tc>
                <a:tc>
                  <a:txBody>
                    <a:bodyPr/>
                    <a:lstStyle/>
                    <a:p>
                      <a:pPr algn="ctr"/>
                      <a:r>
                        <a:rPr lang="en-US" noProof="0" dirty="0"/>
                        <a:t>71%</a:t>
                      </a:r>
                    </a:p>
                  </a:txBody>
                  <a:tcPr/>
                </a:tc>
                <a:extLst>
                  <a:ext uri="{0D108BD9-81ED-4DB2-BD59-A6C34878D82A}">
                    <a16:rowId xmlns:a16="http://schemas.microsoft.com/office/drawing/2014/main" val="2008783551"/>
                  </a:ext>
                </a:extLst>
              </a:tr>
              <a:tr h="370840">
                <a:tc>
                  <a:txBody>
                    <a:bodyPr/>
                    <a:lstStyle/>
                    <a:p>
                      <a:r>
                        <a:rPr lang="en-US" noProof="0" dirty="0"/>
                        <a:t>CVX (US)</a:t>
                      </a:r>
                    </a:p>
                  </a:txBody>
                  <a:tcPr/>
                </a:tc>
                <a:tc>
                  <a:txBody>
                    <a:bodyPr/>
                    <a:lstStyle/>
                    <a:p>
                      <a:pPr algn="ctr"/>
                      <a:r>
                        <a:rPr lang="en-US" noProof="0" dirty="0"/>
                        <a:t>88%</a:t>
                      </a:r>
                    </a:p>
                  </a:txBody>
                  <a:tcPr/>
                </a:tc>
                <a:tc>
                  <a:txBody>
                    <a:bodyPr/>
                    <a:lstStyle/>
                    <a:p>
                      <a:pPr algn="ctr"/>
                      <a:r>
                        <a:rPr lang="en-US" noProof="0" dirty="0"/>
                        <a:t>82%</a:t>
                      </a:r>
                    </a:p>
                  </a:txBody>
                  <a:tcPr/>
                </a:tc>
                <a:extLst>
                  <a:ext uri="{0D108BD9-81ED-4DB2-BD59-A6C34878D82A}">
                    <a16:rowId xmlns:a16="http://schemas.microsoft.com/office/drawing/2014/main" val="346504465"/>
                  </a:ext>
                </a:extLst>
              </a:tr>
              <a:tr h="370840">
                <a:tc>
                  <a:txBody>
                    <a:bodyPr/>
                    <a:lstStyle/>
                    <a:p>
                      <a:r>
                        <a:rPr lang="en-US" noProof="0" dirty="0"/>
                        <a:t>CVC (CAN)</a:t>
                      </a:r>
                    </a:p>
                  </a:txBody>
                  <a:tcPr/>
                </a:tc>
                <a:tc>
                  <a:txBody>
                    <a:bodyPr/>
                    <a:lstStyle/>
                    <a:p>
                      <a:pPr algn="ctr"/>
                      <a:r>
                        <a:rPr lang="en-US" noProof="0" dirty="0"/>
                        <a:t>80%</a:t>
                      </a:r>
                    </a:p>
                  </a:txBody>
                  <a:tcPr/>
                </a:tc>
                <a:tc>
                  <a:txBody>
                    <a:bodyPr/>
                    <a:lstStyle/>
                    <a:p>
                      <a:pPr algn="ctr"/>
                      <a:r>
                        <a:rPr lang="en-US" noProof="0" dirty="0"/>
                        <a:t>64%</a:t>
                      </a:r>
                    </a:p>
                  </a:txBody>
                  <a:tcPr/>
                </a:tc>
                <a:extLst>
                  <a:ext uri="{0D108BD9-81ED-4DB2-BD59-A6C34878D82A}">
                    <a16:rowId xmlns:a16="http://schemas.microsoft.com/office/drawing/2014/main" val="3245369008"/>
                  </a:ext>
                </a:extLst>
              </a:tr>
              <a:tr h="370840">
                <a:tc>
                  <a:txBody>
                    <a:bodyPr/>
                    <a:lstStyle/>
                    <a:p>
                      <a:r>
                        <a:rPr lang="en-US" noProof="0" dirty="0"/>
                        <a:t>CNK (BEL)</a:t>
                      </a:r>
                    </a:p>
                  </a:txBody>
                  <a:tcPr/>
                </a:tc>
                <a:tc>
                  <a:txBody>
                    <a:bodyPr/>
                    <a:lstStyle/>
                    <a:p>
                      <a:pPr algn="ctr"/>
                      <a:r>
                        <a:rPr lang="en-US" noProof="0" dirty="0"/>
                        <a:t>9%</a:t>
                      </a:r>
                    </a:p>
                  </a:txBody>
                  <a:tcPr/>
                </a:tc>
                <a:tc>
                  <a:txBody>
                    <a:bodyPr/>
                    <a:lstStyle/>
                    <a:p>
                      <a:pPr algn="ctr"/>
                      <a:r>
                        <a:rPr lang="en-US" noProof="0" dirty="0"/>
                        <a:t>-</a:t>
                      </a:r>
                    </a:p>
                  </a:txBody>
                  <a:tcPr/>
                </a:tc>
                <a:extLst>
                  <a:ext uri="{0D108BD9-81ED-4DB2-BD59-A6C34878D82A}">
                    <a16:rowId xmlns:a16="http://schemas.microsoft.com/office/drawing/2014/main" val="171835592"/>
                  </a:ext>
                </a:extLst>
              </a:tr>
            </a:tbl>
          </a:graphicData>
        </a:graphic>
      </p:graphicFrame>
      <p:sp>
        <p:nvSpPr>
          <p:cNvPr id="8" name="ZoneTexte 7">
            <a:extLst>
              <a:ext uri="{FF2B5EF4-FFF2-40B4-BE49-F238E27FC236}">
                <a16:creationId xmlns:a16="http://schemas.microsoft.com/office/drawing/2014/main" id="{61CB8143-0174-1A8B-B539-2EFC167F998D}"/>
              </a:ext>
            </a:extLst>
          </p:cNvPr>
          <p:cNvSpPr txBox="1"/>
          <p:nvPr/>
        </p:nvSpPr>
        <p:spPr>
          <a:xfrm>
            <a:off x="6100988" y="4738683"/>
            <a:ext cx="5032321" cy="646331"/>
          </a:xfrm>
          <a:prstGeom prst="rect">
            <a:avLst/>
          </a:prstGeom>
          <a:noFill/>
        </p:spPr>
        <p:txBody>
          <a:bodyPr wrap="square" rtlCol="0">
            <a:spAutoFit/>
          </a:bodyPr>
          <a:lstStyle/>
          <a:p>
            <a:pPr indent="-457200"/>
            <a:r>
              <a:rPr lang="en-US" noProof="0" dirty="0"/>
              <a:t>Ex. There is no ATC code for a multivalent vaccine against Typhoid, Diphtheria and Tetanus.</a:t>
            </a:r>
          </a:p>
        </p:txBody>
      </p:sp>
    </p:spTree>
    <p:extLst>
      <p:ext uri="{BB962C8B-B14F-4D97-AF65-F5344CB8AC3E}">
        <p14:creationId xmlns:p14="http://schemas.microsoft.com/office/powerpoint/2010/main" val="228711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
          <a:extLst>
            <a:ext uri="{FF2B5EF4-FFF2-40B4-BE49-F238E27FC236}">
              <a16:creationId xmlns:a16="http://schemas.microsoft.com/office/drawing/2014/main" id="{F010D261-E18C-194F-FA9D-3662538E3D7E}"/>
            </a:ext>
          </a:extLst>
        </p:cNvPr>
        <p:cNvGrpSpPr/>
        <p:nvPr/>
      </p:nvGrpSpPr>
      <p:grpSpPr>
        <a:xfrm>
          <a:off x="0" y="0"/>
          <a:ext cx="0" cy="0"/>
          <a:chOff x="0" y="0"/>
          <a:chExt cx="0" cy="0"/>
        </a:xfrm>
      </p:grpSpPr>
      <p:sp>
        <p:nvSpPr>
          <p:cNvPr id="2" name="Google Shape;504;p37">
            <a:extLst>
              <a:ext uri="{FF2B5EF4-FFF2-40B4-BE49-F238E27FC236}">
                <a16:creationId xmlns:a16="http://schemas.microsoft.com/office/drawing/2014/main" id="{51A99802-B983-43D9-A2FF-385FD1A4AA4A}"/>
              </a:ext>
            </a:extLst>
          </p:cNvPr>
          <p:cNvSpPr txBox="1">
            <a:spLocks noGrp="1"/>
          </p:cNvSpPr>
          <p:nvPr>
            <p:ph type="ctrTitle"/>
          </p:nvPr>
        </p:nvSpPr>
        <p:spPr>
          <a:prstGeom prst="rect">
            <a:avLst/>
          </a:prstGeom>
        </p:spPr>
        <p:txBody>
          <a:bodyPr spcFirstLastPara="1" vert="horz" wrap="square" lIns="91425" tIns="91425" rIns="91425" bIns="91425" rtlCol="0" anchor="t" anchorCtr="0">
            <a:noAutofit/>
          </a:bodyPr>
          <a:lstStyle/>
          <a:p>
            <a:r>
              <a:rPr lang="en-US" noProof="0" dirty="0"/>
              <a:t>What is NUVA ?</a:t>
            </a:r>
          </a:p>
        </p:txBody>
      </p:sp>
      <p:sp>
        <p:nvSpPr>
          <p:cNvPr id="3" name="Google Shape;506;p37">
            <a:extLst>
              <a:ext uri="{FF2B5EF4-FFF2-40B4-BE49-F238E27FC236}">
                <a16:creationId xmlns:a16="http://schemas.microsoft.com/office/drawing/2014/main" id="{201B0D52-199D-DCB4-F47B-4F0F9A1CDFF9}"/>
              </a:ext>
            </a:extLst>
          </p:cNvPr>
          <p:cNvSpPr txBox="1">
            <a:spLocks noGrp="1"/>
          </p:cNvSpPr>
          <p:nvPr>
            <p:ph type="subTitle" idx="1"/>
          </p:nvPr>
        </p:nvSpPr>
        <p:spPr>
          <a:xfrm>
            <a:off x="5251837" y="1109603"/>
            <a:ext cx="6675120" cy="681098"/>
          </a:xfrm>
          <a:prstGeom prst="rect">
            <a:avLst/>
          </a:prstGeom>
        </p:spPr>
        <p:txBody>
          <a:bodyPr spcFirstLastPara="1" vert="horz" wrap="square" lIns="91425" tIns="91425" rIns="91425" bIns="91425" rtlCol="0" anchor="t" anchorCtr="0">
            <a:noAutofit/>
          </a:bodyPr>
          <a:lstStyle/>
          <a:p>
            <a:pPr marL="0" indent="0"/>
            <a:r>
              <a:rPr lang="en-US" noProof="0" dirty="0"/>
              <a:t>And where it comes from.</a:t>
            </a:r>
          </a:p>
        </p:txBody>
      </p:sp>
      <p:sp>
        <p:nvSpPr>
          <p:cNvPr id="4" name="Google Shape;505;p37">
            <a:extLst>
              <a:ext uri="{FF2B5EF4-FFF2-40B4-BE49-F238E27FC236}">
                <a16:creationId xmlns:a16="http://schemas.microsoft.com/office/drawing/2014/main" id="{F980BF81-5C43-04C2-EE96-1F2B8BD82762}"/>
              </a:ext>
            </a:extLst>
          </p:cNvPr>
          <p:cNvSpPr txBox="1">
            <a:spLocks noGrp="1"/>
          </p:cNvSpPr>
          <p:nvPr>
            <p:ph type="body" idx="4294967295"/>
          </p:nvPr>
        </p:nvSpPr>
        <p:spPr>
          <a:xfrm>
            <a:off x="4495800" y="1749484"/>
            <a:ext cx="7696200" cy="3998913"/>
          </a:xfrm>
          <a:prstGeom prst="rect">
            <a:avLst/>
          </a:prstGeom>
        </p:spPr>
        <p:txBody>
          <a:bodyPr spcFirstLastPara="1" vert="horz" wrap="square" lIns="91425" tIns="91425" rIns="91425" bIns="91425" rtlCol="0" anchor="t" anchorCtr="0">
            <a:noAutofit/>
          </a:bodyPr>
          <a:lstStyle/>
          <a:p>
            <a:pPr marL="285750" indent="-285750"/>
            <a:r>
              <a:rPr lang="en-US" sz="2000" noProof="0" dirty="0"/>
              <a:t>Unified Nomenclature of Vaccines </a:t>
            </a:r>
            <a:br>
              <a:rPr lang="en-US" sz="2000" noProof="0" dirty="0"/>
            </a:br>
            <a:r>
              <a:rPr lang="en-US" sz="2000" noProof="0" dirty="0"/>
              <a:t>(in French </a:t>
            </a:r>
            <a:r>
              <a:rPr lang="en-US" sz="2000" b="1" noProof="0" dirty="0">
                <a:solidFill>
                  <a:schemeClr val="accent4"/>
                </a:solidFill>
              </a:rPr>
              <a:t>N</a:t>
            </a:r>
            <a:r>
              <a:rPr lang="en-US" sz="2000" noProof="0" dirty="0"/>
              <a:t>omenclature </a:t>
            </a:r>
            <a:r>
              <a:rPr lang="en-US" sz="2000" b="1" noProof="0" dirty="0" err="1">
                <a:solidFill>
                  <a:schemeClr val="accent4"/>
                </a:solidFill>
              </a:rPr>
              <a:t>U</a:t>
            </a:r>
            <a:r>
              <a:rPr lang="en-US" sz="2000" noProof="0" dirty="0" err="1"/>
              <a:t>nifiée</a:t>
            </a:r>
            <a:r>
              <a:rPr lang="en-US" sz="2000" noProof="0" dirty="0"/>
              <a:t> des </a:t>
            </a:r>
            <a:r>
              <a:rPr lang="en-US" sz="2000" b="1" noProof="0" dirty="0" err="1">
                <a:solidFill>
                  <a:schemeClr val="accent4"/>
                </a:solidFill>
              </a:rPr>
              <a:t>VA</a:t>
            </a:r>
            <a:r>
              <a:rPr lang="en-US" sz="2000" noProof="0" dirty="0" err="1"/>
              <a:t>ccins</a:t>
            </a:r>
            <a:r>
              <a:rPr lang="en-US" sz="2000" noProof="0" dirty="0"/>
              <a:t>)</a:t>
            </a:r>
          </a:p>
          <a:p>
            <a:pPr marL="285750" indent="-285750"/>
            <a:r>
              <a:rPr lang="en-US" sz="2000" noProof="0" dirty="0"/>
              <a:t>Designed to capture accurately lifetime vaccination history, either from paper or from digital records.</a:t>
            </a:r>
          </a:p>
          <a:p>
            <a:pPr marL="285750" indent="-285750"/>
            <a:r>
              <a:rPr lang="en-US" sz="2000" noProof="0" dirty="0"/>
              <a:t>Developed since 2009 by SYADEM as a component of its clinical decision support systems.</a:t>
            </a:r>
          </a:p>
          <a:p>
            <a:pPr marL="285750" indent="-285750"/>
            <a:r>
              <a:rPr lang="en-US" sz="2000" noProof="0" dirty="0"/>
              <a:t>Proposed as a common good since 2022, after a study on the European Vaccination Card demonstrated that we needed a pivot terminology across many code systems.</a:t>
            </a:r>
          </a:p>
        </p:txBody>
      </p:sp>
    </p:spTree>
    <p:extLst>
      <p:ext uri="{BB962C8B-B14F-4D97-AF65-F5344CB8AC3E}">
        <p14:creationId xmlns:p14="http://schemas.microsoft.com/office/powerpoint/2010/main" val="98947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813E-09F0-6473-2D1B-396202185C8B}"/>
            </a:ext>
          </a:extLst>
        </p:cNvPr>
        <p:cNvGrpSpPr/>
        <p:nvPr/>
      </p:nvGrpSpPr>
      <p:grpSpPr>
        <a:xfrm>
          <a:off x="0" y="0"/>
          <a:ext cx="0" cy="0"/>
          <a:chOff x="0" y="0"/>
          <a:chExt cx="0" cy="0"/>
        </a:xfrm>
      </p:grpSpPr>
      <p:grpSp>
        <p:nvGrpSpPr>
          <p:cNvPr id="61" name="Groupe 60">
            <a:extLst>
              <a:ext uri="{FF2B5EF4-FFF2-40B4-BE49-F238E27FC236}">
                <a16:creationId xmlns:a16="http://schemas.microsoft.com/office/drawing/2014/main" id="{FFDE96FA-B9CB-AE5F-FB34-123EFCD418D5}"/>
              </a:ext>
            </a:extLst>
          </p:cNvPr>
          <p:cNvGrpSpPr/>
          <p:nvPr/>
        </p:nvGrpSpPr>
        <p:grpSpPr>
          <a:xfrm>
            <a:off x="332514" y="1077984"/>
            <a:ext cx="5587592" cy="5315131"/>
            <a:chOff x="3404211" y="985777"/>
            <a:chExt cx="5400000" cy="5281330"/>
          </a:xfrm>
        </p:grpSpPr>
        <p:sp>
          <p:nvSpPr>
            <p:cNvPr id="4" name="Ellipse 3">
              <a:extLst>
                <a:ext uri="{FF2B5EF4-FFF2-40B4-BE49-F238E27FC236}">
                  <a16:creationId xmlns:a16="http://schemas.microsoft.com/office/drawing/2014/main" id="{165C245D-2D07-3D92-BE16-8CD93A84EDC3}"/>
                </a:ext>
              </a:extLst>
            </p:cNvPr>
            <p:cNvSpPr/>
            <p:nvPr/>
          </p:nvSpPr>
          <p:spPr>
            <a:xfrm>
              <a:off x="3404211" y="4467107"/>
              <a:ext cx="5400000" cy="180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9" name="Connecteur droit 8">
              <a:extLst>
                <a:ext uri="{FF2B5EF4-FFF2-40B4-BE49-F238E27FC236}">
                  <a16:creationId xmlns:a16="http://schemas.microsoft.com/office/drawing/2014/main" id="{EF04DB90-2069-B21A-4E7C-39A6F17FA12D}"/>
                </a:ext>
              </a:extLst>
            </p:cNvPr>
            <p:cNvCxnSpPr>
              <a:cxnSpLocks/>
            </p:cNvCxnSpPr>
            <p:nvPr/>
          </p:nvCxnSpPr>
          <p:spPr>
            <a:xfrm flipH="1">
              <a:off x="3435350" y="985777"/>
              <a:ext cx="2660650" cy="4228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D3DFB33E-B511-0E18-849A-0BFC99247E1F}"/>
                </a:ext>
              </a:extLst>
            </p:cNvPr>
            <p:cNvCxnSpPr>
              <a:cxnSpLocks/>
            </p:cNvCxnSpPr>
            <p:nvPr/>
          </p:nvCxnSpPr>
          <p:spPr>
            <a:xfrm>
              <a:off x="6064786" y="985777"/>
              <a:ext cx="2739425" cy="4291605"/>
            </a:xfrm>
            <a:prstGeom prst="line">
              <a:avLst/>
            </a:prstGeom>
          </p:spPr>
          <p:style>
            <a:lnRef idx="2">
              <a:schemeClr val="accent1"/>
            </a:lnRef>
            <a:fillRef idx="0">
              <a:schemeClr val="accent1"/>
            </a:fillRef>
            <a:effectRef idx="1">
              <a:schemeClr val="accent1"/>
            </a:effectRef>
            <a:fontRef idx="minor">
              <a:schemeClr val="tx1"/>
            </a:fontRef>
          </p:style>
        </p:cxnSp>
        <p:sp>
          <p:nvSpPr>
            <p:cNvPr id="14" name="Ellipse 13">
              <a:extLst>
                <a:ext uri="{FF2B5EF4-FFF2-40B4-BE49-F238E27FC236}">
                  <a16:creationId xmlns:a16="http://schemas.microsoft.com/office/drawing/2014/main" id="{06F7AD20-117D-BAF4-71F0-82A34A7ECE55}"/>
                </a:ext>
              </a:extLst>
            </p:cNvPr>
            <p:cNvSpPr/>
            <p:nvPr/>
          </p:nvSpPr>
          <p:spPr>
            <a:xfrm>
              <a:off x="4473361" y="3114957"/>
              <a:ext cx="3240000" cy="108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8" name="Ellipse 17">
              <a:extLst>
                <a:ext uri="{FF2B5EF4-FFF2-40B4-BE49-F238E27FC236}">
                  <a16:creationId xmlns:a16="http://schemas.microsoft.com/office/drawing/2014/main" id="{E0E37A29-EEC6-5396-4D84-8975A090E9E0}"/>
                </a:ext>
              </a:extLst>
            </p:cNvPr>
            <p:cNvSpPr/>
            <p:nvPr/>
          </p:nvSpPr>
          <p:spPr>
            <a:xfrm>
              <a:off x="5283361" y="2061732"/>
              <a:ext cx="1620000" cy="54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19" name="Ellipse 18">
              <a:extLst>
                <a:ext uri="{FF2B5EF4-FFF2-40B4-BE49-F238E27FC236}">
                  <a16:creationId xmlns:a16="http://schemas.microsoft.com/office/drawing/2014/main" id="{00177D5D-71BF-A14C-59E5-E804FDCEF288}"/>
                </a:ext>
              </a:extLst>
            </p:cNvPr>
            <p:cNvSpPr/>
            <p:nvPr/>
          </p:nvSpPr>
          <p:spPr>
            <a:xfrm>
              <a:off x="4473361" y="5020494"/>
              <a:ext cx="2160000" cy="720000"/>
            </a:xfrm>
            <a:prstGeom prst="ellipse">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sp>
          <p:nvSpPr>
            <p:cNvPr id="20" name="Ellipse 19">
              <a:extLst>
                <a:ext uri="{FF2B5EF4-FFF2-40B4-BE49-F238E27FC236}">
                  <a16:creationId xmlns:a16="http://schemas.microsoft.com/office/drawing/2014/main" id="{6B38409A-3110-42B5-2525-2DDA418AB3CC}"/>
                </a:ext>
              </a:extLst>
            </p:cNvPr>
            <p:cNvSpPr/>
            <p:nvPr/>
          </p:nvSpPr>
          <p:spPr>
            <a:xfrm>
              <a:off x="6054011" y="4968938"/>
              <a:ext cx="1080000" cy="360000"/>
            </a:xfrm>
            <a:prstGeom prst="ellipse">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noProof="0" dirty="0"/>
            </a:p>
          </p:txBody>
        </p:sp>
        <p:cxnSp>
          <p:nvCxnSpPr>
            <p:cNvPr id="26" name="Connecteur droit 25">
              <a:extLst>
                <a:ext uri="{FF2B5EF4-FFF2-40B4-BE49-F238E27FC236}">
                  <a16:creationId xmlns:a16="http://schemas.microsoft.com/office/drawing/2014/main" id="{F2B6B405-338B-F8F2-CD4B-FF569065F188}"/>
                </a:ext>
              </a:extLst>
            </p:cNvPr>
            <p:cNvCxnSpPr>
              <a:endCxn id="19" idx="2"/>
            </p:cNvCxnSpPr>
            <p:nvPr/>
          </p:nvCxnSpPr>
          <p:spPr>
            <a:xfrm flipH="1">
              <a:off x="447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839A431B-BC97-6FC3-E80E-1B78AB151162}"/>
                </a:ext>
              </a:extLst>
            </p:cNvPr>
            <p:cNvCxnSpPr>
              <a:endCxn id="19" idx="6"/>
            </p:cNvCxnSpPr>
            <p:nvPr/>
          </p:nvCxnSpPr>
          <p:spPr>
            <a:xfrm>
              <a:off x="5553361" y="2331732"/>
              <a:ext cx="1080000" cy="304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F4F9510D-2ABB-6239-0F83-255A5F5BB0B1}"/>
                </a:ext>
              </a:extLst>
            </p:cNvPr>
            <p:cNvCxnSpPr>
              <a:endCxn id="20" idx="2"/>
            </p:cNvCxnSpPr>
            <p:nvPr/>
          </p:nvCxnSpPr>
          <p:spPr>
            <a:xfrm flipH="1">
              <a:off x="6054011" y="3626442"/>
              <a:ext cx="553413" cy="1522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938DA406-7686-9B75-5D23-9F1425DEB42F}"/>
                </a:ext>
              </a:extLst>
            </p:cNvPr>
            <p:cNvCxnSpPr>
              <a:endCxn id="20" idx="6"/>
            </p:cNvCxnSpPr>
            <p:nvPr/>
          </p:nvCxnSpPr>
          <p:spPr>
            <a:xfrm>
              <a:off x="6622511" y="3613709"/>
              <a:ext cx="511500" cy="1535229"/>
            </a:xfrm>
            <a:prstGeom prst="line">
              <a:avLst/>
            </a:prstGeom>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DFF69246-4EB3-4003-1AB1-EE6D562A7BE8}"/>
                </a:ext>
              </a:extLst>
            </p:cNvPr>
            <p:cNvSpPr/>
            <p:nvPr/>
          </p:nvSpPr>
          <p:spPr>
            <a:xfrm>
              <a:off x="4784961" y="521280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Ellipse 33">
              <a:extLst>
                <a:ext uri="{FF2B5EF4-FFF2-40B4-BE49-F238E27FC236}">
                  <a16:creationId xmlns:a16="http://schemas.microsoft.com/office/drawing/2014/main" id="{5ACD4F80-7E71-7FF6-6634-196EA5CC563F}"/>
                </a:ext>
              </a:extLst>
            </p:cNvPr>
            <p:cNvSpPr/>
            <p:nvPr/>
          </p:nvSpPr>
          <p:spPr>
            <a:xfrm>
              <a:off x="4944711" y="4747635"/>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Ellipse 34">
              <a:extLst>
                <a:ext uri="{FF2B5EF4-FFF2-40B4-BE49-F238E27FC236}">
                  <a16:creationId xmlns:a16="http://schemas.microsoft.com/office/drawing/2014/main" id="{CF66F5DC-B683-2996-7898-B54C29FC70C2}"/>
                </a:ext>
              </a:extLst>
            </p:cNvPr>
            <p:cNvSpPr/>
            <p:nvPr/>
          </p:nvSpPr>
          <p:spPr>
            <a:xfrm>
              <a:off x="6667686" y="5073782"/>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Ellipse 35">
              <a:extLst>
                <a:ext uri="{FF2B5EF4-FFF2-40B4-BE49-F238E27FC236}">
                  <a16:creationId xmlns:a16="http://schemas.microsoft.com/office/drawing/2014/main" id="{04DA1977-0BE5-EA42-57C1-E01F5FF379FE}"/>
                </a:ext>
              </a:extLst>
            </p:cNvPr>
            <p:cNvSpPr/>
            <p:nvPr/>
          </p:nvSpPr>
          <p:spPr>
            <a:xfrm>
              <a:off x="6238325" y="5176807"/>
              <a:ext cx="216000" cy="720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Ellipse 36">
              <a:extLst>
                <a:ext uri="{FF2B5EF4-FFF2-40B4-BE49-F238E27FC236}">
                  <a16:creationId xmlns:a16="http://schemas.microsoft.com/office/drawing/2014/main" id="{A8EDCAE4-6D06-35DA-33D6-2EC3A66D97B7}"/>
                </a:ext>
              </a:extLst>
            </p:cNvPr>
            <p:cNvSpPr/>
            <p:nvPr/>
          </p:nvSpPr>
          <p:spPr>
            <a:xfrm>
              <a:off x="5553361" y="543461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Ellipse 37">
              <a:extLst>
                <a:ext uri="{FF2B5EF4-FFF2-40B4-BE49-F238E27FC236}">
                  <a16:creationId xmlns:a16="http://schemas.microsoft.com/office/drawing/2014/main" id="{41D55088-DF14-E248-DE7F-567ECCF7C35F}"/>
                </a:ext>
              </a:extLst>
            </p:cNvPr>
            <p:cNvSpPr/>
            <p:nvPr/>
          </p:nvSpPr>
          <p:spPr>
            <a:xfrm>
              <a:off x="4122361" y="498449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Ellipse 38">
              <a:extLst>
                <a:ext uri="{FF2B5EF4-FFF2-40B4-BE49-F238E27FC236}">
                  <a16:creationId xmlns:a16="http://schemas.microsoft.com/office/drawing/2014/main" id="{BE1E731E-2C2D-7B21-5A83-682A8E4944E5}"/>
                </a:ext>
              </a:extLst>
            </p:cNvPr>
            <p:cNvSpPr/>
            <p:nvPr/>
          </p:nvSpPr>
          <p:spPr>
            <a:xfrm>
              <a:off x="5695686" y="5158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Ellipse 39">
              <a:extLst>
                <a:ext uri="{FF2B5EF4-FFF2-40B4-BE49-F238E27FC236}">
                  <a16:creationId xmlns:a16="http://schemas.microsoft.com/office/drawing/2014/main" id="{F2BC62FA-4882-245C-81B0-EB1677B5B67F}"/>
                </a:ext>
              </a:extLst>
            </p:cNvPr>
            <p:cNvSpPr/>
            <p:nvPr/>
          </p:nvSpPr>
          <p:spPr>
            <a:xfrm>
              <a:off x="6508836" y="3577709"/>
              <a:ext cx="216000" cy="72000"/>
            </a:xfrm>
            <a:prstGeom prst="ellipse">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1" name="Ellipse 40">
              <a:extLst>
                <a:ext uri="{FF2B5EF4-FFF2-40B4-BE49-F238E27FC236}">
                  <a16:creationId xmlns:a16="http://schemas.microsoft.com/office/drawing/2014/main" id="{7B978F05-C74B-CC32-A6B3-871CCC6788C3}"/>
                </a:ext>
              </a:extLst>
            </p:cNvPr>
            <p:cNvSpPr/>
            <p:nvPr/>
          </p:nvSpPr>
          <p:spPr>
            <a:xfrm>
              <a:off x="6114717" y="2409066"/>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2" name="Ellipse 41">
              <a:extLst>
                <a:ext uri="{FF2B5EF4-FFF2-40B4-BE49-F238E27FC236}">
                  <a16:creationId xmlns:a16="http://schemas.microsoft.com/office/drawing/2014/main" id="{B47D95A9-1CF0-81F0-2588-8DF5F7B5E64D}"/>
                </a:ext>
              </a:extLst>
            </p:cNvPr>
            <p:cNvSpPr/>
            <p:nvPr/>
          </p:nvSpPr>
          <p:spPr>
            <a:xfrm>
              <a:off x="4944711" y="55569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Ellipse 42">
              <a:extLst>
                <a:ext uri="{FF2B5EF4-FFF2-40B4-BE49-F238E27FC236}">
                  <a16:creationId xmlns:a16="http://schemas.microsoft.com/office/drawing/2014/main" id="{8483D75D-B799-4136-3D88-0A762E75BC2C}"/>
                </a:ext>
              </a:extLst>
            </p:cNvPr>
            <p:cNvSpPr/>
            <p:nvPr/>
          </p:nvSpPr>
          <p:spPr>
            <a:xfrm>
              <a:off x="5617011" y="4726385"/>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Ellipse 43">
              <a:extLst>
                <a:ext uri="{FF2B5EF4-FFF2-40B4-BE49-F238E27FC236}">
                  <a16:creationId xmlns:a16="http://schemas.microsoft.com/office/drawing/2014/main" id="{08CC2EB4-6A60-A0DB-064A-8A1B6B6739A0}"/>
                </a:ext>
              </a:extLst>
            </p:cNvPr>
            <p:cNvSpPr/>
            <p:nvPr/>
          </p:nvSpPr>
          <p:spPr>
            <a:xfrm>
              <a:off x="4095361" y="5339369"/>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Ellipse 44">
              <a:extLst>
                <a:ext uri="{FF2B5EF4-FFF2-40B4-BE49-F238E27FC236}">
                  <a16:creationId xmlns:a16="http://schemas.microsoft.com/office/drawing/2014/main" id="{0FEFE6BC-64AA-0B35-98D7-95BDC3A66F8E}"/>
                </a:ext>
              </a:extLst>
            </p:cNvPr>
            <p:cNvSpPr/>
            <p:nvPr/>
          </p:nvSpPr>
          <p:spPr>
            <a:xfrm>
              <a:off x="6559686" y="5743044"/>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Ellipse 45">
              <a:extLst>
                <a:ext uri="{FF2B5EF4-FFF2-40B4-BE49-F238E27FC236}">
                  <a16:creationId xmlns:a16="http://schemas.microsoft.com/office/drawing/2014/main" id="{26154D3F-3DBB-E8FA-0714-C1C47325C7EB}"/>
                </a:ext>
              </a:extLst>
            </p:cNvPr>
            <p:cNvSpPr/>
            <p:nvPr/>
          </p:nvSpPr>
          <p:spPr>
            <a:xfrm>
              <a:off x="7605361" y="5414157"/>
              <a:ext cx="216000" cy="7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Ellipse 46">
              <a:extLst>
                <a:ext uri="{FF2B5EF4-FFF2-40B4-BE49-F238E27FC236}">
                  <a16:creationId xmlns:a16="http://schemas.microsoft.com/office/drawing/2014/main" id="{2FF1C3F9-79A5-54F7-8E9F-82B4DEEA033D}"/>
                </a:ext>
              </a:extLst>
            </p:cNvPr>
            <p:cNvSpPr/>
            <p:nvPr/>
          </p:nvSpPr>
          <p:spPr>
            <a:xfrm>
              <a:off x="7605361" y="4968938"/>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48" name="Ellipse 47">
              <a:extLst>
                <a:ext uri="{FF2B5EF4-FFF2-40B4-BE49-F238E27FC236}">
                  <a16:creationId xmlns:a16="http://schemas.microsoft.com/office/drawing/2014/main" id="{BDFC3C0F-7552-3E00-26BB-94D0EC98AF6F}"/>
                </a:ext>
              </a:extLst>
            </p:cNvPr>
            <p:cNvSpPr/>
            <p:nvPr/>
          </p:nvSpPr>
          <p:spPr>
            <a:xfrm>
              <a:off x="7026011" y="5414157"/>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49" name="Ellipse 48">
              <a:extLst>
                <a:ext uri="{FF2B5EF4-FFF2-40B4-BE49-F238E27FC236}">
                  <a16:creationId xmlns:a16="http://schemas.microsoft.com/office/drawing/2014/main" id="{C3BEC984-BDAE-1394-55D7-CCEA4C90FFE1}"/>
                </a:ext>
              </a:extLst>
            </p:cNvPr>
            <p:cNvSpPr/>
            <p:nvPr/>
          </p:nvSpPr>
          <p:spPr>
            <a:xfrm>
              <a:off x="6114717" y="2203288"/>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Ellipse 49">
              <a:extLst>
                <a:ext uri="{FF2B5EF4-FFF2-40B4-BE49-F238E27FC236}">
                  <a16:creationId xmlns:a16="http://schemas.microsoft.com/office/drawing/2014/main" id="{06F32946-3218-2004-F2E4-2E3115C7D8DF}"/>
                </a:ext>
              </a:extLst>
            </p:cNvPr>
            <p:cNvSpPr/>
            <p:nvPr/>
          </p:nvSpPr>
          <p:spPr>
            <a:xfrm>
              <a:off x="5445361" y="2295732"/>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1" name="Ellipse 50">
              <a:extLst>
                <a:ext uri="{FF2B5EF4-FFF2-40B4-BE49-F238E27FC236}">
                  <a16:creationId xmlns:a16="http://schemas.microsoft.com/office/drawing/2014/main" id="{E0005303-E8BC-26A0-6C03-5971C91D0D94}"/>
                </a:ext>
              </a:extLst>
            </p:cNvPr>
            <p:cNvSpPr/>
            <p:nvPr/>
          </p:nvSpPr>
          <p:spPr>
            <a:xfrm>
              <a:off x="5249841" y="3722130"/>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Ellipse 51">
              <a:extLst>
                <a:ext uri="{FF2B5EF4-FFF2-40B4-BE49-F238E27FC236}">
                  <a16:creationId xmlns:a16="http://schemas.microsoft.com/office/drawing/2014/main" id="{7C808D93-E903-DF9A-F69E-8624C9AF1A66}"/>
                </a:ext>
              </a:extLst>
            </p:cNvPr>
            <p:cNvSpPr/>
            <p:nvPr/>
          </p:nvSpPr>
          <p:spPr>
            <a:xfrm>
              <a:off x="5651779" y="3895269"/>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sp>
          <p:nvSpPr>
            <p:cNvPr id="53" name="Ellipse 52">
              <a:extLst>
                <a:ext uri="{FF2B5EF4-FFF2-40B4-BE49-F238E27FC236}">
                  <a16:creationId xmlns:a16="http://schemas.microsoft.com/office/drawing/2014/main" id="{2AC5C4D7-ADC2-658A-1E08-1B2BB0D86C2C}"/>
                </a:ext>
              </a:extLst>
            </p:cNvPr>
            <p:cNvSpPr/>
            <p:nvPr/>
          </p:nvSpPr>
          <p:spPr>
            <a:xfrm>
              <a:off x="6167341" y="3337061"/>
              <a:ext cx="216000" cy="72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noProof="0" dirty="0"/>
            </a:p>
          </p:txBody>
        </p:sp>
        <p:sp>
          <p:nvSpPr>
            <p:cNvPr id="54" name="Ellipse 53">
              <a:extLst>
                <a:ext uri="{FF2B5EF4-FFF2-40B4-BE49-F238E27FC236}">
                  <a16:creationId xmlns:a16="http://schemas.microsoft.com/office/drawing/2014/main" id="{92478D4E-D329-7017-420F-40DA7ABA2A29}"/>
                </a:ext>
              </a:extLst>
            </p:cNvPr>
            <p:cNvSpPr/>
            <p:nvPr/>
          </p:nvSpPr>
          <p:spPr>
            <a:xfrm>
              <a:off x="7153686" y="3559709"/>
              <a:ext cx="216000" cy="720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Ellipse 54">
              <a:extLst>
                <a:ext uri="{FF2B5EF4-FFF2-40B4-BE49-F238E27FC236}">
                  <a16:creationId xmlns:a16="http://schemas.microsoft.com/office/drawing/2014/main" id="{3CF3F4B3-2E64-3ACD-9406-7A141792DA07}"/>
                </a:ext>
              </a:extLst>
            </p:cNvPr>
            <p:cNvSpPr/>
            <p:nvPr/>
          </p:nvSpPr>
          <p:spPr>
            <a:xfrm>
              <a:off x="6849361" y="3337061"/>
              <a:ext cx="216000" cy="7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noProof="0" dirty="0"/>
            </a:p>
          </p:txBody>
        </p:sp>
      </p:grpSp>
      <p:sp>
        <p:nvSpPr>
          <p:cNvPr id="31" name="Titre 30">
            <a:extLst>
              <a:ext uri="{FF2B5EF4-FFF2-40B4-BE49-F238E27FC236}">
                <a16:creationId xmlns:a16="http://schemas.microsoft.com/office/drawing/2014/main" id="{82EB43C9-0420-AFE7-1896-E8C5FEFB013F}"/>
              </a:ext>
            </a:extLst>
          </p:cNvPr>
          <p:cNvSpPr>
            <a:spLocks noGrp="1"/>
          </p:cNvSpPr>
          <p:nvPr>
            <p:ph type="title"/>
          </p:nvPr>
        </p:nvSpPr>
        <p:spPr>
          <a:xfrm>
            <a:off x="838200" y="365125"/>
            <a:ext cx="10515600" cy="549727"/>
          </a:xfrm>
        </p:spPr>
        <p:txBody>
          <a:bodyPr>
            <a:normAutofit fontScale="90000"/>
          </a:bodyPr>
          <a:lstStyle/>
          <a:p>
            <a:r>
              <a:rPr lang="en-US" noProof="0" dirty="0"/>
              <a:t>Precision</a:t>
            </a:r>
          </a:p>
        </p:txBody>
      </p:sp>
      <p:sp>
        <p:nvSpPr>
          <p:cNvPr id="5" name="ZoneTexte 4">
            <a:extLst>
              <a:ext uri="{FF2B5EF4-FFF2-40B4-BE49-F238E27FC236}">
                <a16:creationId xmlns:a16="http://schemas.microsoft.com/office/drawing/2014/main" id="{D5C30BFB-508E-FFC2-6FF6-D7266C5A22A7}"/>
              </a:ext>
            </a:extLst>
          </p:cNvPr>
          <p:cNvSpPr txBox="1"/>
          <p:nvPr/>
        </p:nvSpPr>
        <p:spPr>
          <a:xfrm>
            <a:off x="6096000" y="1048206"/>
            <a:ext cx="5455803" cy="2031325"/>
          </a:xfrm>
          <a:prstGeom prst="rect">
            <a:avLst/>
          </a:prstGeom>
          <a:noFill/>
        </p:spPr>
        <p:txBody>
          <a:bodyPr wrap="square" rtlCol="0">
            <a:spAutoFit/>
          </a:bodyPr>
          <a:lstStyle/>
          <a:p>
            <a:pPr>
              <a:tabLst>
                <a:tab pos="4219575" algn="l"/>
              </a:tabLst>
            </a:pPr>
            <a:r>
              <a:rPr lang="en-US" noProof="0" dirty="0"/>
              <a:t>Within the covered concepts, blur is the number of concepts that cannot be differentiated by their external code, once an optimal representation has been selected.</a:t>
            </a:r>
          </a:p>
          <a:p>
            <a:r>
              <a:rPr lang="en-US" noProof="0" dirty="0"/>
              <a:t>When several codes can be used for a same concept, use the one with the minimal blur.</a:t>
            </a:r>
          </a:p>
          <a:p>
            <a:r>
              <a:rPr lang="en-US" noProof="0" dirty="0"/>
              <a:t>Precision is the inverse of the average blur.</a:t>
            </a:r>
          </a:p>
        </p:txBody>
      </p:sp>
      <p:graphicFrame>
        <p:nvGraphicFramePr>
          <p:cNvPr id="2" name="Tableau 1">
            <a:extLst>
              <a:ext uri="{FF2B5EF4-FFF2-40B4-BE49-F238E27FC236}">
                <a16:creationId xmlns:a16="http://schemas.microsoft.com/office/drawing/2014/main" id="{432E4A84-CF88-58F2-76E9-75335E9A75E3}"/>
              </a:ext>
            </a:extLst>
          </p:cNvPr>
          <p:cNvGraphicFramePr>
            <a:graphicFrameLocks noGrp="1"/>
          </p:cNvGraphicFramePr>
          <p:nvPr>
            <p:extLst>
              <p:ext uri="{D42A27DB-BD31-4B8C-83A1-F6EECF244321}">
                <p14:modId xmlns:p14="http://schemas.microsoft.com/office/powerpoint/2010/main" val="1510378245"/>
              </p:ext>
            </p:extLst>
          </p:nvPr>
        </p:nvGraphicFramePr>
        <p:xfrm>
          <a:off x="6271896" y="3222132"/>
          <a:ext cx="3833728" cy="1981200"/>
        </p:xfrm>
        <a:graphic>
          <a:graphicData uri="http://schemas.openxmlformats.org/drawingml/2006/table">
            <a:tbl>
              <a:tblPr firstRow="1" bandRow="1">
                <a:tableStyleId>{5C22544A-7EE6-4342-B048-85BDC9FD1C3A}</a:tableStyleId>
              </a:tblPr>
              <a:tblGrid>
                <a:gridCol w="1613647">
                  <a:extLst>
                    <a:ext uri="{9D8B030D-6E8A-4147-A177-3AD203B41FA5}">
                      <a16:colId xmlns:a16="http://schemas.microsoft.com/office/drawing/2014/main" val="1082075562"/>
                    </a:ext>
                  </a:extLst>
                </a:gridCol>
                <a:gridCol w="1068081">
                  <a:extLst>
                    <a:ext uri="{9D8B030D-6E8A-4147-A177-3AD203B41FA5}">
                      <a16:colId xmlns:a16="http://schemas.microsoft.com/office/drawing/2014/main" val="3929077637"/>
                    </a:ext>
                  </a:extLst>
                </a:gridCol>
                <a:gridCol w="1152000">
                  <a:extLst>
                    <a:ext uri="{9D8B030D-6E8A-4147-A177-3AD203B41FA5}">
                      <a16:colId xmlns:a16="http://schemas.microsoft.com/office/drawing/2014/main" val="967168208"/>
                    </a:ext>
                  </a:extLst>
                </a:gridCol>
              </a:tblGrid>
              <a:tr h="370840">
                <a:tc>
                  <a:txBody>
                    <a:bodyPr/>
                    <a:lstStyle/>
                    <a:p>
                      <a:r>
                        <a:rPr lang="en-US" sz="2000" noProof="0" dirty="0"/>
                        <a:t>Code system</a:t>
                      </a:r>
                    </a:p>
                  </a:txBody>
                  <a:tcPr/>
                </a:tc>
                <a:tc>
                  <a:txBody>
                    <a:bodyPr/>
                    <a:lstStyle/>
                    <a:p>
                      <a:pPr algn="ctr"/>
                      <a:r>
                        <a:rPr lang="en-US" sz="2000" noProof="0" dirty="0"/>
                        <a:t>All</a:t>
                      </a:r>
                    </a:p>
                  </a:txBody>
                  <a:tcPr/>
                </a:tc>
                <a:tc>
                  <a:txBody>
                    <a:bodyPr/>
                    <a:lstStyle/>
                    <a:p>
                      <a:pPr algn="ctr"/>
                      <a:r>
                        <a:rPr lang="en-US" sz="2000" noProof="0" dirty="0"/>
                        <a:t>Abstract</a:t>
                      </a:r>
                    </a:p>
                  </a:txBody>
                  <a:tcPr/>
                </a:tc>
                <a:extLst>
                  <a:ext uri="{0D108BD9-81ED-4DB2-BD59-A6C34878D82A}">
                    <a16:rowId xmlns:a16="http://schemas.microsoft.com/office/drawing/2014/main" val="3077891652"/>
                  </a:ext>
                </a:extLst>
              </a:tr>
              <a:tr h="370840">
                <a:tc>
                  <a:txBody>
                    <a:bodyPr/>
                    <a:lstStyle/>
                    <a:p>
                      <a:r>
                        <a:rPr lang="en-US" sz="2000" noProof="0" dirty="0"/>
                        <a:t>ATC</a:t>
                      </a:r>
                    </a:p>
                  </a:txBody>
                  <a:tcPr/>
                </a:tc>
                <a:tc>
                  <a:txBody>
                    <a:bodyPr/>
                    <a:lstStyle/>
                    <a:p>
                      <a:pPr algn="ctr"/>
                      <a:r>
                        <a:rPr lang="en-US" sz="2000" noProof="0" dirty="0"/>
                        <a:t>9%</a:t>
                      </a:r>
                    </a:p>
                  </a:txBody>
                  <a:tcPr/>
                </a:tc>
                <a:tc>
                  <a:txBody>
                    <a:bodyPr/>
                    <a:lstStyle/>
                    <a:p>
                      <a:pPr algn="ctr"/>
                      <a:r>
                        <a:rPr lang="en-US" sz="2000" noProof="0" dirty="0"/>
                        <a:t>38%</a:t>
                      </a:r>
                    </a:p>
                  </a:txBody>
                  <a:tcPr/>
                </a:tc>
                <a:extLst>
                  <a:ext uri="{0D108BD9-81ED-4DB2-BD59-A6C34878D82A}">
                    <a16:rowId xmlns:a16="http://schemas.microsoft.com/office/drawing/2014/main" val="2008783551"/>
                  </a:ext>
                </a:extLst>
              </a:tr>
              <a:tr h="370840">
                <a:tc>
                  <a:txBody>
                    <a:bodyPr/>
                    <a:lstStyle/>
                    <a:p>
                      <a:r>
                        <a:rPr lang="en-US" sz="2000" noProof="0" dirty="0"/>
                        <a:t>CVX (US)</a:t>
                      </a:r>
                    </a:p>
                  </a:txBody>
                  <a:tcPr/>
                </a:tc>
                <a:tc>
                  <a:txBody>
                    <a:bodyPr/>
                    <a:lstStyle/>
                    <a:p>
                      <a:pPr algn="ctr"/>
                      <a:r>
                        <a:rPr lang="en-US" sz="2000" noProof="0" dirty="0"/>
                        <a:t>14%</a:t>
                      </a:r>
                    </a:p>
                  </a:txBody>
                  <a:tcPr/>
                </a:tc>
                <a:tc>
                  <a:txBody>
                    <a:bodyPr/>
                    <a:lstStyle/>
                    <a:p>
                      <a:pPr algn="ctr"/>
                      <a:r>
                        <a:rPr lang="en-US" sz="2000" noProof="0" dirty="0"/>
                        <a:t>56%</a:t>
                      </a:r>
                    </a:p>
                  </a:txBody>
                  <a:tcPr/>
                </a:tc>
                <a:extLst>
                  <a:ext uri="{0D108BD9-81ED-4DB2-BD59-A6C34878D82A}">
                    <a16:rowId xmlns:a16="http://schemas.microsoft.com/office/drawing/2014/main" val="346504465"/>
                  </a:ext>
                </a:extLst>
              </a:tr>
              <a:tr h="370840">
                <a:tc>
                  <a:txBody>
                    <a:bodyPr/>
                    <a:lstStyle/>
                    <a:p>
                      <a:r>
                        <a:rPr lang="en-US" sz="2000" noProof="0" dirty="0"/>
                        <a:t>CVC (CAN)</a:t>
                      </a:r>
                    </a:p>
                  </a:txBody>
                  <a:tcPr/>
                </a:tc>
                <a:tc>
                  <a:txBody>
                    <a:bodyPr/>
                    <a:lstStyle/>
                    <a:p>
                      <a:pPr algn="ctr"/>
                      <a:r>
                        <a:rPr lang="en-US" sz="2000" noProof="0" dirty="0"/>
                        <a:t>24%</a:t>
                      </a:r>
                    </a:p>
                  </a:txBody>
                  <a:tcPr/>
                </a:tc>
                <a:tc>
                  <a:txBody>
                    <a:bodyPr/>
                    <a:lstStyle/>
                    <a:p>
                      <a:pPr algn="ctr"/>
                      <a:r>
                        <a:rPr lang="en-US" sz="2000" noProof="0" dirty="0"/>
                        <a:t>44%</a:t>
                      </a:r>
                    </a:p>
                  </a:txBody>
                  <a:tcPr/>
                </a:tc>
                <a:extLst>
                  <a:ext uri="{0D108BD9-81ED-4DB2-BD59-A6C34878D82A}">
                    <a16:rowId xmlns:a16="http://schemas.microsoft.com/office/drawing/2014/main" val="3245369008"/>
                  </a:ext>
                </a:extLst>
              </a:tr>
              <a:tr h="370840">
                <a:tc>
                  <a:txBody>
                    <a:bodyPr/>
                    <a:lstStyle/>
                    <a:p>
                      <a:r>
                        <a:rPr lang="en-US" sz="2000" noProof="0" dirty="0"/>
                        <a:t>CNK (BEL)</a:t>
                      </a:r>
                    </a:p>
                  </a:txBody>
                  <a:tcPr/>
                </a:tc>
                <a:tc>
                  <a:txBody>
                    <a:bodyPr/>
                    <a:lstStyle/>
                    <a:p>
                      <a:pPr algn="ctr"/>
                      <a:r>
                        <a:rPr lang="en-US" sz="2000" noProof="0" dirty="0"/>
                        <a:t>100%</a:t>
                      </a:r>
                    </a:p>
                  </a:txBody>
                  <a:tcPr/>
                </a:tc>
                <a:tc>
                  <a:txBody>
                    <a:bodyPr/>
                    <a:lstStyle/>
                    <a:p>
                      <a:pPr algn="ctr"/>
                      <a:r>
                        <a:rPr lang="en-US" sz="2000" noProof="0" dirty="0"/>
                        <a:t>-</a:t>
                      </a:r>
                    </a:p>
                  </a:txBody>
                  <a:tcPr/>
                </a:tc>
                <a:extLst>
                  <a:ext uri="{0D108BD9-81ED-4DB2-BD59-A6C34878D82A}">
                    <a16:rowId xmlns:a16="http://schemas.microsoft.com/office/drawing/2014/main" val="171835592"/>
                  </a:ext>
                </a:extLst>
              </a:tr>
            </a:tbl>
          </a:graphicData>
        </a:graphic>
      </p:graphicFrame>
      <p:sp>
        <p:nvSpPr>
          <p:cNvPr id="3" name="Ellipse 2">
            <a:extLst>
              <a:ext uri="{FF2B5EF4-FFF2-40B4-BE49-F238E27FC236}">
                <a16:creationId xmlns:a16="http://schemas.microsoft.com/office/drawing/2014/main" id="{B4642AE2-87C6-4F70-1ABC-F4A2DAB689BA}"/>
              </a:ext>
            </a:extLst>
          </p:cNvPr>
          <p:cNvSpPr/>
          <p:nvPr/>
        </p:nvSpPr>
        <p:spPr>
          <a:xfrm>
            <a:off x="640197" y="1296251"/>
            <a:ext cx="198003" cy="215153"/>
          </a:xfrm>
          <a:prstGeom prst="ellipse">
            <a:avLst/>
          </a:prstGeom>
          <a:solidFill>
            <a:srgbClr val="FF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6" name="ZoneTexte 5">
            <a:extLst>
              <a:ext uri="{FF2B5EF4-FFF2-40B4-BE49-F238E27FC236}">
                <a16:creationId xmlns:a16="http://schemas.microsoft.com/office/drawing/2014/main" id="{24A957D3-577F-2082-6A8E-D209675E84CB}"/>
              </a:ext>
            </a:extLst>
          </p:cNvPr>
          <p:cNvSpPr txBox="1"/>
          <p:nvPr/>
        </p:nvSpPr>
        <p:spPr>
          <a:xfrm>
            <a:off x="802637" y="1224872"/>
            <a:ext cx="1568058" cy="369332"/>
          </a:xfrm>
          <a:prstGeom prst="rect">
            <a:avLst/>
          </a:prstGeom>
          <a:noFill/>
        </p:spPr>
        <p:txBody>
          <a:bodyPr wrap="none" rtlCol="0">
            <a:spAutoFit/>
          </a:bodyPr>
          <a:lstStyle/>
          <a:p>
            <a:r>
              <a:rPr lang="en-US" noProof="0" dirty="0"/>
              <a:t>Target concept</a:t>
            </a:r>
          </a:p>
        </p:txBody>
      </p:sp>
      <p:sp>
        <p:nvSpPr>
          <p:cNvPr id="10" name="Ellipse 9">
            <a:extLst>
              <a:ext uri="{FF2B5EF4-FFF2-40B4-BE49-F238E27FC236}">
                <a16:creationId xmlns:a16="http://schemas.microsoft.com/office/drawing/2014/main" id="{4F719215-59DD-D1FB-8735-33A48344772E}"/>
              </a:ext>
            </a:extLst>
          </p:cNvPr>
          <p:cNvSpPr/>
          <p:nvPr/>
        </p:nvSpPr>
        <p:spPr>
          <a:xfrm>
            <a:off x="640197" y="1925369"/>
            <a:ext cx="198003" cy="215153"/>
          </a:xfrm>
          <a:prstGeom prst="ellipse">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12" name="ZoneTexte 11">
            <a:extLst>
              <a:ext uri="{FF2B5EF4-FFF2-40B4-BE49-F238E27FC236}">
                <a16:creationId xmlns:a16="http://schemas.microsoft.com/office/drawing/2014/main" id="{254AF237-8D17-F379-B5A4-0F7649267B95}"/>
              </a:ext>
            </a:extLst>
          </p:cNvPr>
          <p:cNvSpPr txBox="1"/>
          <p:nvPr/>
        </p:nvSpPr>
        <p:spPr>
          <a:xfrm>
            <a:off x="841413" y="1864012"/>
            <a:ext cx="1292662" cy="369332"/>
          </a:xfrm>
          <a:prstGeom prst="rect">
            <a:avLst/>
          </a:prstGeom>
          <a:noFill/>
        </p:spPr>
        <p:txBody>
          <a:bodyPr wrap="none" rtlCol="0">
            <a:spAutoFit/>
          </a:bodyPr>
          <a:lstStyle/>
          <a:p>
            <a:r>
              <a:rPr lang="en-US" noProof="0" dirty="0"/>
              <a:t>Best D code</a:t>
            </a:r>
          </a:p>
        </p:txBody>
      </p:sp>
      <p:sp>
        <p:nvSpPr>
          <p:cNvPr id="13" name="Ellipse 12">
            <a:extLst>
              <a:ext uri="{FF2B5EF4-FFF2-40B4-BE49-F238E27FC236}">
                <a16:creationId xmlns:a16="http://schemas.microsoft.com/office/drawing/2014/main" id="{28DC7942-067E-458D-6179-025F32DB5E98}"/>
              </a:ext>
            </a:extLst>
          </p:cNvPr>
          <p:cNvSpPr/>
          <p:nvPr/>
        </p:nvSpPr>
        <p:spPr>
          <a:xfrm>
            <a:off x="640196" y="1621531"/>
            <a:ext cx="198003" cy="215153"/>
          </a:xfrm>
          <a:prstGeom prst="ellipse">
            <a:avLst/>
          </a:prstGeom>
          <a:solidFill>
            <a:schemeClr val="bg2">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noProof="0" dirty="0"/>
          </a:p>
        </p:txBody>
      </p:sp>
      <p:sp>
        <p:nvSpPr>
          <p:cNvPr id="15" name="ZoneTexte 14">
            <a:extLst>
              <a:ext uri="{FF2B5EF4-FFF2-40B4-BE49-F238E27FC236}">
                <a16:creationId xmlns:a16="http://schemas.microsoft.com/office/drawing/2014/main" id="{CB7D776C-B732-5A4A-5B8D-FD8028264478}"/>
              </a:ext>
            </a:extLst>
          </p:cNvPr>
          <p:cNvSpPr txBox="1"/>
          <p:nvPr/>
        </p:nvSpPr>
        <p:spPr>
          <a:xfrm>
            <a:off x="834858" y="1558615"/>
            <a:ext cx="924933" cy="369332"/>
          </a:xfrm>
          <a:prstGeom prst="rect">
            <a:avLst/>
          </a:prstGeom>
          <a:noFill/>
        </p:spPr>
        <p:txBody>
          <a:bodyPr wrap="none" rtlCol="0">
            <a:spAutoFit/>
          </a:bodyPr>
          <a:lstStyle/>
          <a:p>
            <a:r>
              <a:rPr lang="en-US" noProof="0" dirty="0"/>
              <a:t>D codes</a:t>
            </a:r>
          </a:p>
        </p:txBody>
      </p:sp>
      <p:sp>
        <p:nvSpPr>
          <p:cNvPr id="7" name="ZoneTexte 6">
            <a:extLst>
              <a:ext uri="{FF2B5EF4-FFF2-40B4-BE49-F238E27FC236}">
                <a16:creationId xmlns:a16="http://schemas.microsoft.com/office/drawing/2014/main" id="{15B79D30-32D2-6DD8-EF67-7C5DBB383204}"/>
              </a:ext>
            </a:extLst>
          </p:cNvPr>
          <p:cNvSpPr txBox="1"/>
          <p:nvPr/>
        </p:nvSpPr>
        <p:spPr>
          <a:xfrm>
            <a:off x="6271896" y="5487355"/>
            <a:ext cx="5455803" cy="369332"/>
          </a:xfrm>
          <a:prstGeom prst="rect">
            <a:avLst/>
          </a:prstGeom>
          <a:noFill/>
        </p:spPr>
        <p:txBody>
          <a:bodyPr wrap="square" rtlCol="0">
            <a:spAutoFit/>
          </a:bodyPr>
          <a:lstStyle/>
          <a:p>
            <a:pPr>
              <a:tabLst>
                <a:tab pos="4219575" algn="l"/>
              </a:tabLst>
            </a:pPr>
            <a:r>
              <a:rPr lang="en-US" noProof="0" dirty="0"/>
              <a:t>Ex. On the average, an ATC code covers 11 concepts.</a:t>
            </a:r>
          </a:p>
        </p:txBody>
      </p:sp>
    </p:spTree>
    <p:extLst>
      <p:ext uri="{BB962C8B-B14F-4D97-AF65-F5344CB8AC3E}">
        <p14:creationId xmlns:p14="http://schemas.microsoft.com/office/powerpoint/2010/main" val="118718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5AD59-D04E-F620-D71F-72A08D4479E8}"/>
              </a:ext>
            </a:extLst>
          </p:cNvPr>
          <p:cNvSpPr>
            <a:spLocks noGrp="1"/>
          </p:cNvSpPr>
          <p:nvPr>
            <p:ph type="title"/>
          </p:nvPr>
        </p:nvSpPr>
        <p:spPr/>
        <p:txBody>
          <a:bodyPr/>
          <a:lstStyle/>
          <a:p>
            <a:r>
              <a:rPr lang="en-US" noProof="0" dirty="0"/>
              <a:t>Illustration</a:t>
            </a:r>
          </a:p>
        </p:txBody>
      </p:sp>
      <p:sp>
        <p:nvSpPr>
          <p:cNvPr id="6" name="Espace réservé du contenu 5">
            <a:extLst>
              <a:ext uri="{FF2B5EF4-FFF2-40B4-BE49-F238E27FC236}">
                <a16:creationId xmlns:a16="http://schemas.microsoft.com/office/drawing/2014/main" id="{34B19F51-AAA9-CF6D-D78C-DBD1EE713100}"/>
              </a:ext>
            </a:extLst>
          </p:cNvPr>
          <p:cNvSpPr>
            <a:spLocks noGrp="1"/>
          </p:cNvSpPr>
          <p:nvPr>
            <p:ph sz="quarter" idx="13"/>
          </p:nvPr>
        </p:nvSpPr>
        <p:spPr>
          <a:xfrm>
            <a:off x="722684" y="1218723"/>
            <a:ext cx="10744200" cy="2691966"/>
          </a:xfrm>
        </p:spPr>
        <p:txBody>
          <a:bodyPr>
            <a:normAutofit/>
          </a:bodyPr>
          <a:lstStyle/>
          <a:p>
            <a:r>
              <a:rPr lang="en-US" noProof="0" dirty="0">
                <a:solidFill>
                  <a:schemeClr val="tx2"/>
                </a:solidFill>
              </a:rPr>
              <a:t>Completeness</a:t>
            </a:r>
            <a:r>
              <a:rPr lang="en-US" noProof="0" dirty="0"/>
              <a:t> </a:t>
            </a:r>
            <a:br>
              <a:rPr lang="en-US" noProof="0" dirty="0"/>
            </a:br>
            <a:r>
              <a:rPr lang="en-US" noProof="0" dirty="0"/>
              <a:t>REPEVAX is a quadrivalent vaccine for Diphtheria, Pertussis, Poliomyelitis and Tetanus, with adult doses. There is no CVX code for such a combination (only CVX-130 for pediatric doses)</a:t>
            </a:r>
          </a:p>
          <a:p>
            <a:r>
              <a:rPr lang="en-US" noProof="0" dirty="0">
                <a:solidFill>
                  <a:schemeClr val="tx2"/>
                </a:solidFill>
              </a:rPr>
              <a:t>Precision</a:t>
            </a:r>
            <a:br>
              <a:rPr lang="en-US" noProof="0" dirty="0">
                <a:solidFill>
                  <a:schemeClr val="tx2"/>
                </a:solidFill>
              </a:rPr>
            </a:br>
            <a:r>
              <a:rPr lang="en-US" noProof="0" dirty="0"/>
              <a:t>The best CVX code for FLUENZ TETRA is CVX-111. It makes it undiscernible from 3 other vaccines.</a:t>
            </a:r>
          </a:p>
        </p:txBody>
      </p:sp>
      <p:graphicFrame>
        <p:nvGraphicFramePr>
          <p:cNvPr id="7" name="Tableau 6">
            <a:extLst>
              <a:ext uri="{FF2B5EF4-FFF2-40B4-BE49-F238E27FC236}">
                <a16:creationId xmlns:a16="http://schemas.microsoft.com/office/drawing/2014/main" id="{6CE05BEF-492A-930E-D8C5-8DD5D985B995}"/>
              </a:ext>
            </a:extLst>
          </p:cNvPr>
          <p:cNvGraphicFramePr>
            <a:graphicFrameLocks noGrp="1"/>
          </p:cNvGraphicFramePr>
          <p:nvPr>
            <p:extLst>
              <p:ext uri="{D42A27DB-BD31-4B8C-83A1-F6EECF244321}">
                <p14:modId xmlns:p14="http://schemas.microsoft.com/office/powerpoint/2010/main" val="1747569899"/>
              </p:ext>
            </p:extLst>
          </p:nvPr>
        </p:nvGraphicFramePr>
        <p:xfrm>
          <a:off x="838200" y="3952242"/>
          <a:ext cx="10513168" cy="1744472"/>
        </p:xfrm>
        <a:graphic>
          <a:graphicData uri="http://schemas.openxmlformats.org/drawingml/2006/table">
            <a:tbl>
              <a:tblPr firstRow="1" bandRow="1">
                <a:tableStyleId>{5C22544A-7EE6-4342-B048-85BDC9FD1C3A}</a:tableStyleId>
              </a:tblPr>
              <a:tblGrid>
                <a:gridCol w="2141400">
                  <a:extLst>
                    <a:ext uri="{9D8B030D-6E8A-4147-A177-3AD203B41FA5}">
                      <a16:colId xmlns:a16="http://schemas.microsoft.com/office/drawing/2014/main" val="2977243631"/>
                    </a:ext>
                  </a:extLst>
                </a:gridCol>
                <a:gridCol w="1273463">
                  <a:extLst>
                    <a:ext uri="{9D8B030D-6E8A-4147-A177-3AD203B41FA5}">
                      <a16:colId xmlns:a16="http://schemas.microsoft.com/office/drawing/2014/main" val="169193774"/>
                    </a:ext>
                  </a:extLst>
                </a:gridCol>
                <a:gridCol w="5966748">
                  <a:extLst>
                    <a:ext uri="{9D8B030D-6E8A-4147-A177-3AD203B41FA5}">
                      <a16:colId xmlns:a16="http://schemas.microsoft.com/office/drawing/2014/main" val="1345378407"/>
                    </a:ext>
                  </a:extLst>
                </a:gridCol>
                <a:gridCol w="1131557">
                  <a:extLst>
                    <a:ext uri="{9D8B030D-6E8A-4147-A177-3AD203B41FA5}">
                      <a16:colId xmlns:a16="http://schemas.microsoft.com/office/drawing/2014/main" val="1526610106"/>
                    </a:ext>
                  </a:extLst>
                </a:gridCol>
              </a:tblGrid>
              <a:tr h="436118">
                <a:tc>
                  <a:txBody>
                    <a:bodyPr/>
                    <a:lstStyle/>
                    <a:p>
                      <a:r>
                        <a:rPr lang="en-US" sz="2000" noProof="0" dirty="0"/>
                        <a:t>Vaccine</a:t>
                      </a:r>
                      <a:endParaRPr lang="en-US" sz="2000" noProof="0" dirty="0">
                        <a:latin typeface="+mj-lt"/>
                      </a:endParaRPr>
                    </a:p>
                  </a:txBody>
                  <a:tcPr/>
                </a:tc>
                <a:tc>
                  <a:txBody>
                    <a:bodyPr/>
                    <a:lstStyle/>
                    <a:p>
                      <a:r>
                        <a:rPr lang="en-US" sz="2000" noProof="0" dirty="0"/>
                        <a:t>Valence</a:t>
                      </a:r>
                      <a:endParaRPr lang="en-US" sz="2000" noProof="0" dirty="0">
                        <a:latin typeface="+mj-lt"/>
                      </a:endParaRPr>
                    </a:p>
                  </a:txBody>
                  <a:tcPr/>
                </a:tc>
                <a:tc>
                  <a:txBody>
                    <a:bodyPr/>
                    <a:lstStyle/>
                    <a:p>
                      <a:r>
                        <a:rPr lang="en-US" sz="2000" noProof="0" dirty="0"/>
                        <a:t>Valence description</a:t>
                      </a:r>
                      <a:endParaRPr lang="en-US" sz="2000" noProof="0" dirty="0">
                        <a:latin typeface="+mj-lt"/>
                      </a:endParaRPr>
                    </a:p>
                  </a:txBody>
                  <a:tcPr/>
                </a:tc>
                <a:tc>
                  <a:txBody>
                    <a:bodyPr/>
                    <a:lstStyle/>
                    <a:p>
                      <a:r>
                        <a:rPr lang="en-US" sz="2000" noProof="0" dirty="0"/>
                        <a:t># </a:t>
                      </a:r>
                      <a:endParaRPr lang="en-US" sz="2000" noProof="0" dirty="0">
                        <a:latin typeface="+mj-lt"/>
                      </a:endParaRPr>
                    </a:p>
                  </a:txBody>
                  <a:tcPr/>
                </a:tc>
                <a:extLst>
                  <a:ext uri="{0D108BD9-81ED-4DB2-BD59-A6C34878D82A}">
                    <a16:rowId xmlns:a16="http://schemas.microsoft.com/office/drawing/2014/main" val="71592151"/>
                  </a:ext>
                </a:extLst>
              </a:tr>
              <a:tr h="436118">
                <a:tc>
                  <a:txBody>
                    <a:bodyPr/>
                    <a:lstStyle/>
                    <a:p>
                      <a:r>
                        <a:rPr lang="en-US" sz="2000" noProof="0" dirty="0"/>
                        <a:t>FLUENZ TETRA</a:t>
                      </a:r>
                      <a:endParaRPr lang="en-US" sz="2000" noProof="0" dirty="0">
                        <a:latin typeface="+mj-lt"/>
                      </a:endParaRPr>
                    </a:p>
                  </a:txBody>
                  <a:tcPr/>
                </a:tc>
                <a:tc>
                  <a:txBody>
                    <a:bodyPr/>
                    <a:lstStyle/>
                    <a:p>
                      <a:r>
                        <a:rPr lang="en-US" sz="2000" noProof="0" dirty="0"/>
                        <a:t>Inf-4L</a:t>
                      </a:r>
                      <a:endParaRPr lang="en-US" sz="2000" noProof="0" dirty="0">
                        <a:latin typeface="+mj-lt"/>
                      </a:endParaRPr>
                    </a:p>
                  </a:txBody>
                  <a:tcPr/>
                </a:tc>
                <a:tc>
                  <a:txBody>
                    <a:bodyPr/>
                    <a:lstStyle/>
                    <a:p>
                      <a:r>
                        <a:rPr lang="en-US" sz="2000" noProof="0" dirty="0"/>
                        <a:t>Quadrivalent live attenuated influenza vaccine</a:t>
                      </a:r>
                      <a:endParaRPr lang="en-US" sz="2000" noProof="0" dirty="0">
                        <a:latin typeface="+mj-lt"/>
                      </a:endParaRPr>
                    </a:p>
                  </a:txBody>
                  <a:tcPr/>
                </a:tc>
                <a:tc>
                  <a:txBody>
                    <a:bodyPr/>
                    <a:lstStyle/>
                    <a:p>
                      <a:r>
                        <a:rPr lang="en-US" sz="2000" noProof="0" dirty="0"/>
                        <a:t>1</a:t>
                      </a:r>
                      <a:endParaRPr lang="en-US" sz="2000" noProof="0" dirty="0">
                        <a:latin typeface="+mj-lt"/>
                      </a:endParaRPr>
                    </a:p>
                  </a:txBody>
                  <a:tcPr/>
                </a:tc>
                <a:extLst>
                  <a:ext uri="{0D108BD9-81ED-4DB2-BD59-A6C34878D82A}">
                    <a16:rowId xmlns:a16="http://schemas.microsoft.com/office/drawing/2014/main" val="1197100000"/>
                  </a:ext>
                </a:extLst>
              </a:tr>
              <a:tr h="436118">
                <a:tc>
                  <a:txBody>
                    <a:bodyPr/>
                    <a:lstStyle/>
                    <a:p>
                      <a:r>
                        <a:rPr lang="en-US" sz="2000" noProof="0" dirty="0"/>
                        <a:t>CVX-111</a:t>
                      </a:r>
                      <a:endParaRPr lang="en-US" sz="2000" noProof="0" dirty="0">
                        <a:latin typeface="+mj-lt"/>
                      </a:endParaRPr>
                    </a:p>
                  </a:txBody>
                  <a:tcPr/>
                </a:tc>
                <a:tc>
                  <a:txBody>
                    <a:bodyPr/>
                    <a:lstStyle/>
                    <a:p>
                      <a:r>
                        <a:rPr lang="en-US" sz="2000" noProof="0" dirty="0"/>
                        <a:t>Inf-L</a:t>
                      </a:r>
                      <a:endParaRPr lang="en-US" sz="2000" noProof="0" dirty="0">
                        <a:latin typeface="+mj-lt"/>
                      </a:endParaRPr>
                    </a:p>
                  </a:txBody>
                  <a:tcPr/>
                </a:tc>
                <a:tc>
                  <a:txBody>
                    <a:bodyPr/>
                    <a:lstStyle/>
                    <a:p>
                      <a:r>
                        <a:rPr lang="en-US" sz="2000" noProof="0" dirty="0"/>
                        <a:t>Influenza vaccine, live attenuated</a:t>
                      </a:r>
                      <a:endParaRPr lang="en-US" sz="2000" noProof="0" dirty="0">
                        <a:latin typeface="+mj-lt"/>
                      </a:endParaRPr>
                    </a:p>
                  </a:txBody>
                  <a:tcPr/>
                </a:tc>
                <a:tc>
                  <a:txBody>
                    <a:bodyPr/>
                    <a:lstStyle/>
                    <a:p>
                      <a:r>
                        <a:rPr lang="en-US" sz="2000" noProof="0" dirty="0"/>
                        <a:t>4</a:t>
                      </a:r>
                      <a:endParaRPr lang="en-US" sz="2000" noProof="0" dirty="0">
                        <a:latin typeface="+mj-lt"/>
                      </a:endParaRPr>
                    </a:p>
                  </a:txBody>
                  <a:tcPr/>
                </a:tc>
                <a:extLst>
                  <a:ext uri="{0D108BD9-81ED-4DB2-BD59-A6C34878D82A}">
                    <a16:rowId xmlns:a16="http://schemas.microsoft.com/office/drawing/2014/main" val="564509596"/>
                  </a:ext>
                </a:extLst>
              </a:tr>
              <a:tr h="436118">
                <a:tc>
                  <a:txBody>
                    <a:bodyPr/>
                    <a:lstStyle/>
                    <a:p>
                      <a:r>
                        <a:rPr lang="en-US" sz="2000" noProof="0" dirty="0"/>
                        <a:t>CVX-88</a:t>
                      </a:r>
                      <a:endParaRPr lang="en-US" sz="2000" noProof="0" dirty="0">
                        <a:latin typeface="+mj-lt"/>
                      </a:endParaRPr>
                    </a:p>
                  </a:txBody>
                  <a:tcPr/>
                </a:tc>
                <a:tc>
                  <a:txBody>
                    <a:bodyPr/>
                    <a:lstStyle/>
                    <a:p>
                      <a:r>
                        <a:rPr lang="en-US" sz="2000" noProof="0" dirty="0"/>
                        <a:t>Inf</a:t>
                      </a:r>
                      <a:endParaRPr lang="en-US" sz="2000" noProof="0" dirty="0">
                        <a:latin typeface="+mj-lt"/>
                      </a:endParaRPr>
                    </a:p>
                  </a:txBody>
                  <a:tcPr/>
                </a:tc>
                <a:tc>
                  <a:txBody>
                    <a:bodyPr/>
                    <a:lstStyle/>
                    <a:p>
                      <a:r>
                        <a:rPr lang="en-US" sz="2000" noProof="0" dirty="0"/>
                        <a:t>Influenza vaccine, unspecified</a:t>
                      </a:r>
                      <a:endParaRPr lang="en-US" sz="2000" noProof="0" dirty="0">
                        <a:latin typeface="+mj-lt"/>
                      </a:endParaRPr>
                    </a:p>
                  </a:txBody>
                  <a:tcPr/>
                </a:tc>
                <a:tc>
                  <a:txBody>
                    <a:bodyPr/>
                    <a:lstStyle/>
                    <a:p>
                      <a:r>
                        <a:rPr lang="en-US" sz="2000" noProof="0" dirty="0"/>
                        <a:t>86</a:t>
                      </a:r>
                      <a:endParaRPr lang="en-US" sz="2000" noProof="0" dirty="0">
                        <a:latin typeface="+mj-lt"/>
                      </a:endParaRPr>
                    </a:p>
                  </a:txBody>
                  <a:tcPr/>
                </a:tc>
                <a:extLst>
                  <a:ext uri="{0D108BD9-81ED-4DB2-BD59-A6C34878D82A}">
                    <a16:rowId xmlns:a16="http://schemas.microsoft.com/office/drawing/2014/main" val="1809551769"/>
                  </a:ext>
                </a:extLst>
              </a:tr>
            </a:tbl>
          </a:graphicData>
        </a:graphic>
      </p:graphicFrame>
    </p:spTree>
    <p:extLst>
      <p:ext uri="{BB962C8B-B14F-4D97-AF65-F5344CB8AC3E}">
        <p14:creationId xmlns:p14="http://schemas.microsoft.com/office/powerpoint/2010/main" val="85830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B6AF-4A34-94B9-4DB9-A5DAB671A96B}"/>
            </a:ext>
          </a:extLst>
        </p:cNvPr>
        <p:cNvGrpSpPr/>
        <p:nvPr/>
      </p:nvGrpSpPr>
      <p:grpSpPr>
        <a:xfrm>
          <a:off x="0" y="0"/>
          <a:ext cx="0" cy="0"/>
          <a:chOff x="0" y="0"/>
          <a:chExt cx="0" cy="0"/>
        </a:xfrm>
      </p:grpSpPr>
      <p:sp>
        <p:nvSpPr>
          <p:cNvPr id="31" name="Titre 30">
            <a:extLst>
              <a:ext uri="{FF2B5EF4-FFF2-40B4-BE49-F238E27FC236}">
                <a16:creationId xmlns:a16="http://schemas.microsoft.com/office/drawing/2014/main" id="{95313D56-51CF-009E-49BC-2F1081F1ADBF}"/>
              </a:ext>
            </a:extLst>
          </p:cNvPr>
          <p:cNvSpPr>
            <a:spLocks noGrp="1"/>
          </p:cNvSpPr>
          <p:nvPr>
            <p:ph type="title"/>
          </p:nvPr>
        </p:nvSpPr>
        <p:spPr/>
        <p:txBody>
          <a:bodyPr>
            <a:normAutofit/>
          </a:bodyPr>
          <a:lstStyle/>
          <a:p>
            <a:r>
              <a:rPr lang="en-US" noProof="0" dirty="0"/>
              <a:t>Tooling</a:t>
            </a:r>
          </a:p>
        </p:txBody>
      </p:sp>
      <p:pic>
        <p:nvPicPr>
          <p:cNvPr id="4" name="Image 3">
            <a:extLst>
              <a:ext uri="{FF2B5EF4-FFF2-40B4-BE49-F238E27FC236}">
                <a16:creationId xmlns:a16="http://schemas.microsoft.com/office/drawing/2014/main" id="{F22BC4FC-F1CE-3DEB-69B9-E913014765B4}"/>
              </a:ext>
            </a:extLst>
          </p:cNvPr>
          <p:cNvPicPr>
            <a:picLocks noChangeAspect="1"/>
          </p:cNvPicPr>
          <p:nvPr/>
        </p:nvPicPr>
        <p:blipFill>
          <a:blip r:embed="rId2"/>
          <a:stretch>
            <a:fillRect/>
          </a:stretch>
        </p:blipFill>
        <p:spPr>
          <a:xfrm>
            <a:off x="1045464" y="1401525"/>
            <a:ext cx="7573432" cy="2467319"/>
          </a:xfrm>
          <a:prstGeom prst="rect">
            <a:avLst/>
          </a:prstGeom>
        </p:spPr>
      </p:pic>
      <p:sp>
        <p:nvSpPr>
          <p:cNvPr id="5" name="ZoneTexte 4">
            <a:extLst>
              <a:ext uri="{FF2B5EF4-FFF2-40B4-BE49-F238E27FC236}">
                <a16:creationId xmlns:a16="http://schemas.microsoft.com/office/drawing/2014/main" id="{F87E5246-6C61-4F9A-2AAE-AA1400896790}"/>
              </a:ext>
            </a:extLst>
          </p:cNvPr>
          <p:cNvSpPr txBox="1"/>
          <p:nvPr/>
        </p:nvSpPr>
        <p:spPr>
          <a:xfrm>
            <a:off x="1045464" y="1034034"/>
            <a:ext cx="2795894" cy="646331"/>
          </a:xfrm>
          <a:prstGeom prst="rect">
            <a:avLst/>
          </a:prstGeom>
          <a:noFill/>
        </p:spPr>
        <p:txBody>
          <a:bodyPr wrap="none" rtlCol="0">
            <a:spAutoFit/>
          </a:bodyPr>
          <a:lstStyle/>
          <a:p>
            <a:r>
              <a:rPr lang="en-US" noProof="0" dirty="0"/>
              <a:t>Python script NUVA_Eval.py</a:t>
            </a:r>
          </a:p>
          <a:p>
            <a:endParaRPr lang="en-US" noProof="0" dirty="0"/>
          </a:p>
        </p:txBody>
      </p:sp>
      <p:pic>
        <p:nvPicPr>
          <p:cNvPr id="7" name="Image 6">
            <a:extLst>
              <a:ext uri="{FF2B5EF4-FFF2-40B4-BE49-F238E27FC236}">
                <a16:creationId xmlns:a16="http://schemas.microsoft.com/office/drawing/2014/main" id="{B3D8C979-AC93-7FF9-AB5C-CCD0FA929F45}"/>
              </a:ext>
            </a:extLst>
          </p:cNvPr>
          <p:cNvPicPr>
            <a:picLocks noChangeAspect="1"/>
          </p:cNvPicPr>
          <p:nvPr/>
        </p:nvPicPr>
        <p:blipFill>
          <a:blip r:embed="rId3"/>
          <a:stretch>
            <a:fillRect/>
          </a:stretch>
        </p:blipFill>
        <p:spPr>
          <a:xfrm>
            <a:off x="5738160" y="2812052"/>
            <a:ext cx="5833869" cy="3262204"/>
          </a:xfrm>
          <a:prstGeom prst="rect">
            <a:avLst/>
          </a:prstGeom>
        </p:spPr>
      </p:pic>
      <p:sp>
        <p:nvSpPr>
          <p:cNvPr id="8" name="ZoneTexte 7">
            <a:extLst>
              <a:ext uri="{FF2B5EF4-FFF2-40B4-BE49-F238E27FC236}">
                <a16:creationId xmlns:a16="http://schemas.microsoft.com/office/drawing/2014/main" id="{672D8F3B-1F82-D356-41F6-3BF02E69EB62}"/>
              </a:ext>
            </a:extLst>
          </p:cNvPr>
          <p:cNvSpPr txBox="1"/>
          <p:nvPr/>
        </p:nvSpPr>
        <p:spPr>
          <a:xfrm>
            <a:off x="2264970" y="4150975"/>
            <a:ext cx="3152775" cy="1477328"/>
          </a:xfrm>
          <a:prstGeom prst="rect">
            <a:avLst/>
          </a:prstGeom>
          <a:noFill/>
        </p:spPr>
        <p:txBody>
          <a:bodyPr wrap="square" rtlCol="0">
            <a:spAutoFit/>
          </a:bodyPr>
          <a:lstStyle/>
          <a:p>
            <a:r>
              <a:rPr lang="en-US" noProof="0" dirty="0"/>
              <a:t>Input is a CSV mapping file</a:t>
            </a:r>
            <a:br>
              <a:rPr lang="en-US" noProof="0" dirty="0"/>
            </a:br>
            <a:r>
              <a:rPr lang="en-US" noProof="0" dirty="0"/>
              <a:t>(Label is optional)</a:t>
            </a:r>
          </a:p>
          <a:p>
            <a:r>
              <a:rPr lang="en-US" noProof="0" dirty="0"/>
              <a:t>Reference files are available from </a:t>
            </a:r>
            <a:r>
              <a:rPr lang="en-US" noProof="0" dirty="0">
                <a:hlinkClick r:id="rId4"/>
              </a:rPr>
              <a:t>https://ivci.org/nuva</a:t>
            </a:r>
            <a:r>
              <a:rPr lang="en-US" noProof="0" dirty="0"/>
              <a:t> </a:t>
            </a:r>
          </a:p>
          <a:p>
            <a:endParaRPr lang="en-US" noProof="0" dirty="0"/>
          </a:p>
        </p:txBody>
      </p:sp>
    </p:spTree>
    <p:extLst>
      <p:ext uri="{BB962C8B-B14F-4D97-AF65-F5344CB8AC3E}">
        <p14:creationId xmlns:p14="http://schemas.microsoft.com/office/powerpoint/2010/main" val="188526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0587C-D9E0-7677-F014-7907B0793A89}"/>
            </a:ext>
          </a:extLst>
        </p:cNvPr>
        <p:cNvGrpSpPr/>
        <p:nvPr/>
      </p:nvGrpSpPr>
      <p:grpSpPr>
        <a:xfrm>
          <a:off x="0" y="0"/>
          <a:ext cx="0" cy="0"/>
          <a:chOff x="0" y="0"/>
          <a:chExt cx="0" cy="0"/>
        </a:xfrm>
      </p:grpSpPr>
      <p:sp>
        <p:nvSpPr>
          <p:cNvPr id="31" name="Titre 30">
            <a:extLst>
              <a:ext uri="{FF2B5EF4-FFF2-40B4-BE49-F238E27FC236}">
                <a16:creationId xmlns:a16="http://schemas.microsoft.com/office/drawing/2014/main" id="{172C1F59-3E8A-DF6B-1B8F-6A84886EBE16}"/>
              </a:ext>
            </a:extLst>
          </p:cNvPr>
          <p:cNvSpPr>
            <a:spLocks noGrp="1"/>
          </p:cNvSpPr>
          <p:nvPr>
            <p:ph type="title"/>
          </p:nvPr>
        </p:nvSpPr>
        <p:spPr>
          <a:xfrm>
            <a:off x="838200" y="365125"/>
            <a:ext cx="10515600" cy="549727"/>
          </a:xfrm>
        </p:spPr>
        <p:txBody>
          <a:bodyPr>
            <a:normAutofit fontScale="90000"/>
          </a:bodyPr>
          <a:lstStyle/>
          <a:p>
            <a:r>
              <a:rPr lang="en-US" noProof="0" dirty="0"/>
              <a:t>Tooling results</a:t>
            </a:r>
          </a:p>
        </p:txBody>
      </p:sp>
      <p:sp>
        <p:nvSpPr>
          <p:cNvPr id="5" name="ZoneTexte 4">
            <a:extLst>
              <a:ext uri="{FF2B5EF4-FFF2-40B4-BE49-F238E27FC236}">
                <a16:creationId xmlns:a16="http://schemas.microsoft.com/office/drawing/2014/main" id="{50C26A23-3271-505E-71EC-0DDA9DFBD812}"/>
              </a:ext>
            </a:extLst>
          </p:cNvPr>
          <p:cNvSpPr txBox="1"/>
          <p:nvPr/>
        </p:nvSpPr>
        <p:spPr>
          <a:xfrm>
            <a:off x="744164" y="967007"/>
            <a:ext cx="938077" cy="646331"/>
          </a:xfrm>
          <a:prstGeom prst="rect">
            <a:avLst/>
          </a:prstGeom>
          <a:noFill/>
        </p:spPr>
        <p:txBody>
          <a:bodyPr wrap="none" rtlCol="0">
            <a:spAutoFit/>
          </a:bodyPr>
          <a:lstStyle/>
          <a:p>
            <a:r>
              <a:rPr lang="en-US" noProof="0" dirty="0"/>
              <a:t>Metrics</a:t>
            </a:r>
          </a:p>
          <a:p>
            <a:endParaRPr lang="en-US" noProof="0" dirty="0"/>
          </a:p>
        </p:txBody>
      </p:sp>
      <p:pic>
        <p:nvPicPr>
          <p:cNvPr id="3" name="Image 2">
            <a:extLst>
              <a:ext uri="{FF2B5EF4-FFF2-40B4-BE49-F238E27FC236}">
                <a16:creationId xmlns:a16="http://schemas.microsoft.com/office/drawing/2014/main" id="{688C93A7-99B1-D984-8140-59CBCE0D20B8}"/>
              </a:ext>
            </a:extLst>
          </p:cNvPr>
          <p:cNvPicPr>
            <a:picLocks noChangeAspect="1"/>
          </p:cNvPicPr>
          <p:nvPr/>
        </p:nvPicPr>
        <p:blipFill>
          <a:blip r:embed="rId2"/>
          <a:stretch>
            <a:fillRect/>
          </a:stretch>
        </p:blipFill>
        <p:spPr>
          <a:xfrm>
            <a:off x="846259" y="1327961"/>
            <a:ext cx="3743847" cy="2019582"/>
          </a:xfrm>
          <a:prstGeom prst="rect">
            <a:avLst/>
          </a:prstGeom>
        </p:spPr>
      </p:pic>
      <p:sp>
        <p:nvSpPr>
          <p:cNvPr id="10" name="ZoneTexte 9">
            <a:extLst>
              <a:ext uri="{FF2B5EF4-FFF2-40B4-BE49-F238E27FC236}">
                <a16:creationId xmlns:a16="http://schemas.microsoft.com/office/drawing/2014/main" id="{A7E84884-2FC3-0745-5EEA-BD2C4072F7A0}"/>
              </a:ext>
            </a:extLst>
          </p:cNvPr>
          <p:cNvSpPr txBox="1"/>
          <p:nvPr/>
        </p:nvSpPr>
        <p:spPr>
          <a:xfrm>
            <a:off x="6693789" y="635194"/>
            <a:ext cx="4407938" cy="646331"/>
          </a:xfrm>
          <a:prstGeom prst="rect">
            <a:avLst/>
          </a:prstGeom>
          <a:noFill/>
        </p:spPr>
        <p:txBody>
          <a:bodyPr wrap="none" rtlCol="0">
            <a:spAutoFit/>
          </a:bodyPr>
          <a:lstStyle/>
          <a:p>
            <a:r>
              <a:rPr lang="en-US" noProof="0" dirty="0"/>
              <a:t>Best options in code system for each concept</a:t>
            </a:r>
          </a:p>
          <a:p>
            <a:endParaRPr lang="en-US" noProof="0" dirty="0"/>
          </a:p>
        </p:txBody>
      </p:sp>
      <p:sp>
        <p:nvSpPr>
          <p:cNvPr id="15" name="ZoneTexte 14">
            <a:extLst>
              <a:ext uri="{FF2B5EF4-FFF2-40B4-BE49-F238E27FC236}">
                <a16:creationId xmlns:a16="http://schemas.microsoft.com/office/drawing/2014/main" id="{ED570C91-CF70-7191-9A35-05A93E460C95}"/>
              </a:ext>
            </a:extLst>
          </p:cNvPr>
          <p:cNvSpPr txBox="1"/>
          <p:nvPr/>
        </p:nvSpPr>
        <p:spPr>
          <a:xfrm>
            <a:off x="1807005" y="3455078"/>
            <a:ext cx="3287951" cy="646331"/>
          </a:xfrm>
          <a:prstGeom prst="rect">
            <a:avLst/>
          </a:prstGeom>
          <a:noFill/>
        </p:spPr>
        <p:txBody>
          <a:bodyPr wrap="none" rtlCol="0">
            <a:spAutoFit/>
          </a:bodyPr>
          <a:lstStyle/>
          <a:p>
            <a:r>
              <a:rPr lang="en-US" noProof="0" dirty="0"/>
              <a:t>Codable concepts for each code</a:t>
            </a:r>
          </a:p>
          <a:p>
            <a:endParaRPr lang="en-US" noProof="0" dirty="0"/>
          </a:p>
        </p:txBody>
      </p:sp>
      <p:pic>
        <p:nvPicPr>
          <p:cNvPr id="17" name="Image 16">
            <a:extLst>
              <a:ext uri="{FF2B5EF4-FFF2-40B4-BE49-F238E27FC236}">
                <a16:creationId xmlns:a16="http://schemas.microsoft.com/office/drawing/2014/main" id="{1EE1E3B0-29AA-6BBF-F39D-4D487B10640B}"/>
              </a:ext>
            </a:extLst>
          </p:cNvPr>
          <p:cNvPicPr>
            <a:picLocks noChangeAspect="1"/>
          </p:cNvPicPr>
          <p:nvPr/>
        </p:nvPicPr>
        <p:blipFill>
          <a:blip r:embed="rId3"/>
          <a:stretch>
            <a:fillRect/>
          </a:stretch>
        </p:blipFill>
        <p:spPr>
          <a:xfrm>
            <a:off x="6826600" y="934745"/>
            <a:ext cx="4401164" cy="2505425"/>
          </a:xfrm>
          <a:prstGeom prst="rect">
            <a:avLst/>
          </a:prstGeom>
        </p:spPr>
      </p:pic>
      <p:pic>
        <p:nvPicPr>
          <p:cNvPr id="19" name="Image 18">
            <a:extLst>
              <a:ext uri="{FF2B5EF4-FFF2-40B4-BE49-F238E27FC236}">
                <a16:creationId xmlns:a16="http://schemas.microsoft.com/office/drawing/2014/main" id="{33086AE6-8519-E86F-EF4C-7944F8261D30}"/>
              </a:ext>
            </a:extLst>
          </p:cNvPr>
          <p:cNvPicPr>
            <a:picLocks noChangeAspect="1"/>
          </p:cNvPicPr>
          <p:nvPr/>
        </p:nvPicPr>
        <p:blipFill>
          <a:blip r:embed="rId4"/>
          <a:stretch>
            <a:fillRect/>
          </a:stretch>
        </p:blipFill>
        <p:spPr>
          <a:xfrm>
            <a:off x="1817324" y="3837259"/>
            <a:ext cx="8144506" cy="2949168"/>
          </a:xfrm>
          <a:prstGeom prst="rect">
            <a:avLst/>
          </a:prstGeom>
        </p:spPr>
      </p:pic>
    </p:spTree>
    <p:extLst>
      <p:ext uri="{BB962C8B-B14F-4D97-AF65-F5344CB8AC3E}">
        <p14:creationId xmlns:p14="http://schemas.microsoft.com/office/powerpoint/2010/main" val="1565632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547F-5822-0695-E388-2BDBF8DBE6CD}"/>
            </a:ext>
          </a:extLst>
        </p:cNvPr>
        <p:cNvGrpSpPr/>
        <p:nvPr/>
      </p:nvGrpSpPr>
      <p:grpSpPr>
        <a:xfrm>
          <a:off x="0" y="0"/>
          <a:ext cx="0" cy="0"/>
          <a:chOff x="0" y="0"/>
          <a:chExt cx="0" cy="0"/>
        </a:xfrm>
      </p:grpSpPr>
      <p:sp>
        <p:nvSpPr>
          <p:cNvPr id="31" name="Titre 30">
            <a:extLst>
              <a:ext uri="{FF2B5EF4-FFF2-40B4-BE49-F238E27FC236}">
                <a16:creationId xmlns:a16="http://schemas.microsoft.com/office/drawing/2014/main" id="{DBB068BA-49C2-3888-361D-9C22400963A0}"/>
              </a:ext>
            </a:extLst>
          </p:cNvPr>
          <p:cNvSpPr>
            <a:spLocks noGrp="1"/>
          </p:cNvSpPr>
          <p:nvPr>
            <p:ph type="title"/>
          </p:nvPr>
        </p:nvSpPr>
        <p:spPr/>
        <p:txBody>
          <a:bodyPr>
            <a:normAutofit/>
          </a:bodyPr>
          <a:lstStyle/>
          <a:p>
            <a:r>
              <a:rPr lang="en-US" noProof="0" dirty="0"/>
              <a:t>Interpreting the metrics</a:t>
            </a:r>
          </a:p>
        </p:txBody>
      </p:sp>
      <p:sp>
        <p:nvSpPr>
          <p:cNvPr id="2" name="ZoneTexte 1">
            <a:extLst>
              <a:ext uri="{FF2B5EF4-FFF2-40B4-BE49-F238E27FC236}">
                <a16:creationId xmlns:a16="http://schemas.microsoft.com/office/drawing/2014/main" id="{A4DD66EE-9DEE-CAAE-9E5A-9E77E40ADC6B}"/>
              </a:ext>
            </a:extLst>
          </p:cNvPr>
          <p:cNvSpPr txBox="1"/>
          <p:nvPr/>
        </p:nvSpPr>
        <p:spPr>
          <a:xfrm>
            <a:off x="991240" y="1283233"/>
            <a:ext cx="9825252" cy="2585323"/>
          </a:xfrm>
          <a:prstGeom prst="rect">
            <a:avLst/>
          </a:prstGeom>
          <a:noFill/>
        </p:spPr>
        <p:txBody>
          <a:bodyPr wrap="square" rtlCol="0">
            <a:spAutoFit/>
          </a:bodyPr>
          <a:lstStyle/>
          <a:p>
            <a:r>
              <a:rPr lang="en-US" noProof="0" dirty="0"/>
              <a:t>The metrics are not quality indicators by themselves, their importance depends upon the purpose of the given code system.</a:t>
            </a:r>
          </a:p>
          <a:p>
            <a:endParaRPr lang="en-US" noProof="0" dirty="0"/>
          </a:p>
          <a:p>
            <a:r>
              <a:rPr lang="en-US" noProof="0" dirty="0"/>
              <a:t>Completeness and Precision are often contradictory.</a:t>
            </a:r>
          </a:p>
          <a:p>
            <a:r>
              <a:rPr lang="en-US" noProof="0" dirty="0"/>
              <a:t>“Any vaccine” code would be 100% complete but totally unprecise.</a:t>
            </a:r>
          </a:p>
          <a:p>
            <a:r>
              <a:rPr lang="en-US" noProof="0" dirty="0"/>
              <a:t>Pharmaceutical codes are 100% precise but cannot cope with historical abstract records.</a:t>
            </a:r>
          </a:p>
          <a:p>
            <a:endParaRPr lang="en-US" noProof="0" dirty="0"/>
          </a:p>
          <a:p>
            <a:r>
              <a:rPr lang="en-US" noProof="0" dirty="0"/>
              <a:t>Redundancy is legitimate for codes that address other dimensions than the NUVA scope.</a:t>
            </a:r>
          </a:p>
          <a:p>
            <a:r>
              <a:rPr lang="en-US" noProof="0" dirty="0"/>
              <a:t>If needed, the abstraction cone could be extended downward to address such dimensions.</a:t>
            </a:r>
          </a:p>
        </p:txBody>
      </p:sp>
      <p:graphicFrame>
        <p:nvGraphicFramePr>
          <p:cNvPr id="3" name="Tableau 2">
            <a:extLst>
              <a:ext uri="{FF2B5EF4-FFF2-40B4-BE49-F238E27FC236}">
                <a16:creationId xmlns:a16="http://schemas.microsoft.com/office/drawing/2014/main" id="{ECFE5D55-74EB-7798-B292-E7D0D8F90256}"/>
              </a:ext>
            </a:extLst>
          </p:cNvPr>
          <p:cNvGraphicFramePr>
            <a:graphicFrameLocks noGrp="1"/>
          </p:cNvGraphicFramePr>
          <p:nvPr>
            <p:extLst>
              <p:ext uri="{D42A27DB-BD31-4B8C-83A1-F6EECF244321}">
                <p14:modId xmlns:p14="http://schemas.microsoft.com/office/powerpoint/2010/main" val="645421217"/>
              </p:ext>
            </p:extLst>
          </p:nvPr>
        </p:nvGraphicFramePr>
        <p:xfrm>
          <a:off x="2657304" y="3989485"/>
          <a:ext cx="5302611" cy="1854200"/>
        </p:xfrm>
        <a:graphic>
          <a:graphicData uri="http://schemas.openxmlformats.org/drawingml/2006/table">
            <a:tbl>
              <a:tblPr firstRow="1" bandRow="1">
                <a:tableStyleId>{5C22544A-7EE6-4342-B048-85BDC9FD1C3A}</a:tableStyleId>
              </a:tblPr>
              <a:tblGrid>
                <a:gridCol w="1816557">
                  <a:extLst>
                    <a:ext uri="{9D8B030D-6E8A-4147-A177-3AD203B41FA5}">
                      <a16:colId xmlns:a16="http://schemas.microsoft.com/office/drawing/2014/main" val="1082075562"/>
                    </a:ext>
                  </a:extLst>
                </a:gridCol>
                <a:gridCol w="1219105">
                  <a:extLst>
                    <a:ext uri="{9D8B030D-6E8A-4147-A177-3AD203B41FA5}">
                      <a16:colId xmlns:a16="http://schemas.microsoft.com/office/drawing/2014/main" val="3929077637"/>
                    </a:ext>
                  </a:extLst>
                </a:gridCol>
                <a:gridCol w="962025">
                  <a:extLst>
                    <a:ext uri="{9D8B030D-6E8A-4147-A177-3AD203B41FA5}">
                      <a16:colId xmlns:a16="http://schemas.microsoft.com/office/drawing/2014/main" val="967168208"/>
                    </a:ext>
                  </a:extLst>
                </a:gridCol>
                <a:gridCol w="1304924">
                  <a:extLst>
                    <a:ext uri="{9D8B030D-6E8A-4147-A177-3AD203B41FA5}">
                      <a16:colId xmlns:a16="http://schemas.microsoft.com/office/drawing/2014/main" val="3087470068"/>
                    </a:ext>
                  </a:extLst>
                </a:gridCol>
              </a:tblGrid>
              <a:tr h="370840">
                <a:tc>
                  <a:txBody>
                    <a:bodyPr/>
                    <a:lstStyle/>
                    <a:p>
                      <a:r>
                        <a:rPr lang="en-US" noProof="0" dirty="0"/>
                        <a:t>Code system</a:t>
                      </a:r>
                    </a:p>
                  </a:txBody>
                  <a:tcPr/>
                </a:tc>
                <a:tc>
                  <a:txBody>
                    <a:bodyPr/>
                    <a:lstStyle/>
                    <a:p>
                      <a:pPr algn="ctr"/>
                      <a:r>
                        <a:rPr lang="en-US" noProof="0" dirty="0"/>
                        <a:t>Complete</a:t>
                      </a:r>
                    </a:p>
                  </a:txBody>
                  <a:tcPr/>
                </a:tc>
                <a:tc>
                  <a:txBody>
                    <a:bodyPr/>
                    <a:lstStyle/>
                    <a:p>
                      <a:pPr algn="ctr"/>
                      <a:r>
                        <a:rPr lang="en-US" noProof="0" dirty="0"/>
                        <a:t>Precise</a:t>
                      </a:r>
                    </a:p>
                  </a:txBody>
                  <a:tcPr/>
                </a:tc>
                <a:tc>
                  <a:txBody>
                    <a:bodyPr/>
                    <a:lstStyle/>
                    <a:p>
                      <a:pPr algn="ctr"/>
                      <a:r>
                        <a:rPr lang="en-US" noProof="0" dirty="0"/>
                        <a:t>Redundant</a:t>
                      </a:r>
                    </a:p>
                  </a:txBody>
                  <a:tcPr/>
                </a:tc>
                <a:extLst>
                  <a:ext uri="{0D108BD9-81ED-4DB2-BD59-A6C34878D82A}">
                    <a16:rowId xmlns:a16="http://schemas.microsoft.com/office/drawing/2014/main" val="3077891652"/>
                  </a:ext>
                </a:extLst>
              </a:tr>
              <a:tr h="370840">
                <a:tc>
                  <a:txBody>
                    <a:bodyPr/>
                    <a:lstStyle/>
                    <a:p>
                      <a:r>
                        <a:rPr lang="en-US" noProof="0" dirty="0"/>
                        <a:t>ATC</a:t>
                      </a:r>
                    </a:p>
                  </a:txBody>
                  <a:tcPr/>
                </a:tc>
                <a:tc>
                  <a:txBody>
                    <a:bodyPr/>
                    <a:lstStyle/>
                    <a:p>
                      <a:pPr algn="ctr"/>
                      <a:r>
                        <a:rPr lang="en-US" noProof="0" dirty="0"/>
                        <a:t>83%</a:t>
                      </a:r>
                    </a:p>
                  </a:txBody>
                  <a:tcPr/>
                </a:tc>
                <a:tc>
                  <a:txBody>
                    <a:bodyPr/>
                    <a:lstStyle/>
                    <a:p>
                      <a:pPr algn="ctr"/>
                      <a:r>
                        <a:rPr lang="en-US" noProof="0" dirty="0"/>
                        <a:t>71%</a:t>
                      </a:r>
                    </a:p>
                  </a:txBody>
                  <a:tcPr/>
                </a:tc>
                <a:tc>
                  <a:txBody>
                    <a:bodyPr/>
                    <a:lstStyle/>
                    <a:p>
                      <a:pPr algn="ctr"/>
                      <a:r>
                        <a:rPr lang="en-US" noProof="0" dirty="0"/>
                        <a:t>1.0</a:t>
                      </a:r>
                    </a:p>
                  </a:txBody>
                  <a:tcPr/>
                </a:tc>
                <a:extLst>
                  <a:ext uri="{0D108BD9-81ED-4DB2-BD59-A6C34878D82A}">
                    <a16:rowId xmlns:a16="http://schemas.microsoft.com/office/drawing/2014/main" val="2008783551"/>
                  </a:ext>
                </a:extLst>
              </a:tr>
              <a:tr h="370840">
                <a:tc>
                  <a:txBody>
                    <a:bodyPr/>
                    <a:lstStyle/>
                    <a:p>
                      <a:r>
                        <a:rPr lang="en-US" noProof="0" dirty="0"/>
                        <a:t>CVX (US)</a:t>
                      </a:r>
                    </a:p>
                  </a:txBody>
                  <a:tcPr/>
                </a:tc>
                <a:tc>
                  <a:txBody>
                    <a:bodyPr/>
                    <a:lstStyle/>
                    <a:p>
                      <a:pPr algn="ctr"/>
                      <a:r>
                        <a:rPr lang="en-US" noProof="0" dirty="0"/>
                        <a:t>88%</a:t>
                      </a:r>
                    </a:p>
                  </a:txBody>
                  <a:tcPr/>
                </a:tc>
                <a:tc>
                  <a:txBody>
                    <a:bodyPr/>
                    <a:lstStyle/>
                    <a:p>
                      <a:pPr algn="ctr"/>
                      <a:r>
                        <a:rPr lang="en-US" noProof="0" dirty="0"/>
                        <a:t>82%</a:t>
                      </a:r>
                    </a:p>
                  </a:txBody>
                  <a:tcPr/>
                </a:tc>
                <a:tc>
                  <a:txBody>
                    <a:bodyPr/>
                    <a:lstStyle/>
                    <a:p>
                      <a:pPr algn="ctr"/>
                      <a:r>
                        <a:rPr lang="en-US" noProof="0" dirty="0"/>
                        <a:t>1.2</a:t>
                      </a:r>
                    </a:p>
                  </a:txBody>
                  <a:tcPr/>
                </a:tc>
                <a:extLst>
                  <a:ext uri="{0D108BD9-81ED-4DB2-BD59-A6C34878D82A}">
                    <a16:rowId xmlns:a16="http://schemas.microsoft.com/office/drawing/2014/main" val="346504465"/>
                  </a:ext>
                </a:extLst>
              </a:tr>
              <a:tr h="370840">
                <a:tc>
                  <a:txBody>
                    <a:bodyPr/>
                    <a:lstStyle/>
                    <a:p>
                      <a:r>
                        <a:rPr lang="en-US" noProof="0" dirty="0"/>
                        <a:t>CVC (CAN)</a:t>
                      </a:r>
                    </a:p>
                  </a:txBody>
                  <a:tcPr/>
                </a:tc>
                <a:tc>
                  <a:txBody>
                    <a:bodyPr/>
                    <a:lstStyle/>
                    <a:p>
                      <a:pPr algn="ctr"/>
                      <a:r>
                        <a:rPr lang="en-US" noProof="0" dirty="0"/>
                        <a:t>80%</a:t>
                      </a:r>
                    </a:p>
                  </a:txBody>
                  <a:tcPr/>
                </a:tc>
                <a:tc>
                  <a:txBody>
                    <a:bodyPr/>
                    <a:lstStyle/>
                    <a:p>
                      <a:pPr algn="ctr"/>
                      <a:r>
                        <a:rPr lang="en-US" noProof="0" dirty="0"/>
                        <a:t>64%</a:t>
                      </a:r>
                    </a:p>
                  </a:txBody>
                  <a:tcPr/>
                </a:tc>
                <a:tc>
                  <a:txBody>
                    <a:bodyPr/>
                    <a:lstStyle/>
                    <a:p>
                      <a:pPr algn="ctr"/>
                      <a:r>
                        <a:rPr lang="en-US" noProof="0" dirty="0"/>
                        <a:t>1.1</a:t>
                      </a:r>
                    </a:p>
                  </a:txBody>
                  <a:tcPr/>
                </a:tc>
                <a:extLst>
                  <a:ext uri="{0D108BD9-81ED-4DB2-BD59-A6C34878D82A}">
                    <a16:rowId xmlns:a16="http://schemas.microsoft.com/office/drawing/2014/main" val="3245369008"/>
                  </a:ext>
                </a:extLst>
              </a:tr>
              <a:tr h="370840">
                <a:tc>
                  <a:txBody>
                    <a:bodyPr/>
                    <a:lstStyle/>
                    <a:p>
                      <a:r>
                        <a:rPr lang="en-US" noProof="0" dirty="0"/>
                        <a:t>CNK (BEL)</a:t>
                      </a:r>
                    </a:p>
                  </a:txBody>
                  <a:tcPr/>
                </a:tc>
                <a:tc>
                  <a:txBody>
                    <a:bodyPr/>
                    <a:lstStyle/>
                    <a:p>
                      <a:pPr algn="ctr"/>
                      <a:r>
                        <a:rPr lang="en-US" noProof="0" dirty="0"/>
                        <a:t>9%</a:t>
                      </a:r>
                    </a:p>
                  </a:txBody>
                  <a:tcPr/>
                </a:tc>
                <a:tc>
                  <a:txBody>
                    <a:bodyPr/>
                    <a:lstStyle/>
                    <a:p>
                      <a:pPr algn="ctr"/>
                      <a:r>
                        <a:rPr lang="en-US" noProof="0" dirty="0"/>
                        <a:t>-</a:t>
                      </a:r>
                    </a:p>
                  </a:txBody>
                  <a:tcPr/>
                </a:tc>
                <a:tc>
                  <a:txBody>
                    <a:bodyPr/>
                    <a:lstStyle/>
                    <a:p>
                      <a:pPr algn="ctr"/>
                      <a:r>
                        <a:rPr lang="en-US" noProof="0" dirty="0"/>
                        <a:t>2.5</a:t>
                      </a:r>
                    </a:p>
                  </a:txBody>
                  <a:tcPr/>
                </a:tc>
                <a:extLst>
                  <a:ext uri="{0D108BD9-81ED-4DB2-BD59-A6C34878D82A}">
                    <a16:rowId xmlns:a16="http://schemas.microsoft.com/office/drawing/2014/main" val="171835592"/>
                  </a:ext>
                </a:extLst>
              </a:tr>
            </a:tbl>
          </a:graphicData>
        </a:graphic>
      </p:graphicFrame>
    </p:spTree>
    <p:extLst>
      <p:ext uri="{BB962C8B-B14F-4D97-AF65-F5344CB8AC3E}">
        <p14:creationId xmlns:p14="http://schemas.microsoft.com/office/powerpoint/2010/main" val="84415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0FF9-2EC2-00C5-C881-D5D478C734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18F2D3-2A24-E385-ACD8-4689274C220E}"/>
              </a:ext>
            </a:extLst>
          </p:cNvPr>
          <p:cNvSpPr>
            <a:spLocks noGrp="1"/>
          </p:cNvSpPr>
          <p:nvPr>
            <p:ph type="title"/>
          </p:nvPr>
        </p:nvSpPr>
        <p:spPr/>
        <p:txBody>
          <a:bodyPr/>
          <a:lstStyle/>
          <a:p>
            <a:r>
              <a:rPr lang="en-US" noProof="0" dirty="0"/>
              <a:t>Online NUVA contents: ivci.org/</a:t>
            </a:r>
            <a:r>
              <a:rPr lang="en-US" noProof="0" dirty="0" err="1"/>
              <a:t>nuva</a:t>
            </a:r>
            <a:endParaRPr lang="en-US" noProof="0" dirty="0"/>
          </a:p>
        </p:txBody>
      </p:sp>
      <p:sp>
        <p:nvSpPr>
          <p:cNvPr id="3" name="ZoneTexte 2">
            <a:extLst>
              <a:ext uri="{FF2B5EF4-FFF2-40B4-BE49-F238E27FC236}">
                <a16:creationId xmlns:a16="http://schemas.microsoft.com/office/drawing/2014/main" id="{94F68695-3FBA-0F3A-31E9-84229ADB1D3E}"/>
              </a:ext>
            </a:extLst>
          </p:cNvPr>
          <p:cNvSpPr txBox="1"/>
          <p:nvPr/>
        </p:nvSpPr>
        <p:spPr>
          <a:xfrm>
            <a:off x="660992" y="1465028"/>
            <a:ext cx="10443990" cy="3139321"/>
          </a:xfrm>
          <a:prstGeom prst="rect">
            <a:avLst/>
          </a:prstGeom>
          <a:noFill/>
          <a:ln>
            <a:noFill/>
          </a:ln>
        </p:spPr>
        <p:txBody>
          <a:bodyPr wrap="square" rtlCol="0">
            <a:spAutoFit/>
          </a:bodyPr>
          <a:lstStyle/>
          <a:p>
            <a:pPr marL="285750" indent="-285750">
              <a:buFont typeface="Arial" panose="020B0604020202020204" pitchFamily="34" charset="0"/>
              <a:buChar char="•"/>
            </a:pPr>
            <a:r>
              <a:rPr lang="en-US" noProof="0" dirty="0" err="1">
                <a:solidFill>
                  <a:srgbClr val="0284B1"/>
                </a:solidFill>
              </a:rPr>
              <a:t>nuva_ivci.rdf</a:t>
            </a:r>
            <a:r>
              <a:rPr lang="en-US" noProof="0" dirty="0">
                <a:solidFill>
                  <a:srgbClr val="0284B1"/>
                </a:solidFill>
              </a:rPr>
              <a:t>:</a:t>
            </a:r>
            <a:r>
              <a:rPr lang="en-US" noProof="0" dirty="0"/>
              <a:t> full NUVA graph, RDF format</a:t>
            </a:r>
          </a:p>
          <a:p>
            <a:pPr marL="285750" indent="-285750">
              <a:buFont typeface="Arial" panose="020B0604020202020204" pitchFamily="34" charset="0"/>
              <a:buChar char="•"/>
            </a:pPr>
            <a:r>
              <a:rPr lang="en-US" noProof="0" dirty="0" err="1">
                <a:solidFill>
                  <a:srgbClr val="0284B1"/>
                </a:solidFill>
              </a:rPr>
              <a:t>nuva_core.ttl</a:t>
            </a:r>
            <a:r>
              <a:rPr lang="en-US" noProof="0" dirty="0"/>
              <a:t>: minimal graph with Vaccines, Valences and Diseases, in English only, Turtle format</a:t>
            </a:r>
          </a:p>
          <a:p>
            <a:pPr marL="285750" indent="-285750">
              <a:buFont typeface="Arial" panose="020B0604020202020204" pitchFamily="34" charset="0"/>
              <a:buChar char="•"/>
            </a:pPr>
            <a:r>
              <a:rPr lang="en-US" noProof="0" dirty="0">
                <a:solidFill>
                  <a:srgbClr val="0284B1"/>
                </a:solidFill>
              </a:rPr>
              <a:t>nuva_core.csv: </a:t>
            </a:r>
            <a:r>
              <a:rPr lang="en-US" noProof="0" dirty="0"/>
              <a:t>only the list of vaccines, with label and comment in English, CSV format</a:t>
            </a:r>
          </a:p>
          <a:p>
            <a:endParaRPr lang="en-US" noProof="0" dirty="0"/>
          </a:p>
          <a:p>
            <a:pPr marL="285750" indent="-285750">
              <a:buFont typeface="Arial" panose="020B0604020202020204" pitchFamily="34" charset="0"/>
              <a:buChar char="•"/>
            </a:pPr>
            <a:r>
              <a:rPr lang="en-US" noProof="0" dirty="0" err="1">
                <a:solidFill>
                  <a:srgbClr val="0284B1"/>
                </a:solidFill>
              </a:rPr>
              <a:t>nuva_lang_xxx.ttl</a:t>
            </a:r>
            <a:r>
              <a:rPr lang="en-US" noProof="0" dirty="0"/>
              <a:t>! Additional triples to add language xxx, Turtle format</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err="1">
                <a:solidFill>
                  <a:srgbClr val="0284B1"/>
                </a:solidFill>
              </a:rPr>
              <a:t>nuva_refcode_xxx.ttl</a:t>
            </a:r>
            <a:r>
              <a:rPr lang="en-US" noProof="0" dirty="0">
                <a:solidFill>
                  <a:srgbClr val="0284B1"/>
                </a:solidFill>
              </a:rPr>
              <a:t>: </a:t>
            </a:r>
            <a:r>
              <a:rPr lang="en-US" noProof="0" dirty="0"/>
              <a:t>Additional triples to add external code xxx, Turtle format</a:t>
            </a:r>
          </a:p>
          <a:p>
            <a:pPr marL="285750" indent="-285750">
              <a:buFont typeface="Arial" panose="020B0604020202020204" pitchFamily="34" charset="0"/>
              <a:buChar char="•"/>
            </a:pPr>
            <a:r>
              <a:rPr lang="en-US" noProof="0" dirty="0">
                <a:solidFill>
                  <a:srgbClr val="0284B1"/>
                </a:solidFill>
              </a:rPr>
              <a:t>nuva_refcode_xxx.csv: </a:t>
            </a:r>
            <a:r>
              <a:rPr lang="en-US" noProof="0" dirty="0"/>
              <a:t>Tabular mapping of external code xxx with NUVA, CSV format</a:t>
            </a:r>
          </a:p>
          <a:p>
            <a:pPr marL="285750" indent="-285750">
              <a:buFont typeface="Arial" panose="020B0604020202020204" pitchFamily="34" charset="0"/>
              <a:buChar char="•"/>
            </a:pPr>
            <a:endParaRPr lang="en-US" noProof="0" dirty="0"/>
          </a:p>
          <a:p>
            <a:pPr marL="285750" indent="-285750">
              <a:buFont typeface="Arial" panose="020B0604020202020204" pitchFamily="34" charset="0"/>
              <a:buChar char="•"/>
            </a:pPr>
            <a:r>
              <a:rPr lang="en-US" noProof="0" dirty="0">
                <a:solidFill>
                  <a:srgbClr val="0284B1"/>
                </a:solidFill>
              </a:rPr>
              <a:t>history.html, </a:t>
            </a:r>
            <a:r>
              <a:rPr lang="en-US" noProof="0" dirty="0" err="1">
                <a:solidFill>
                  <a:srgbClr val="0284B1"/>
                </a:solidFill>
              </a:rPr>
              <a:t>history.json</a:t>
            </a:r>
            <a:r>
              <a:rPr lang="en-US" noProof="0" dirty="0"/>
              <a:t>: History of NUVA releases</a:t>
            </a:r>
          </a:p>
          <a:p>
            <a:pPr marL="285750" indent="-285750">
              <a:buFont typeface="Arial" panose="020B0604020202020204" pitchFamily="34" charset="0"/>
              <a:buChar char="•"/>
            </a:pPr>
            <a:r>
              <a:rPr lang="en-US" noProof="0" dirty="0">
                <a:solidFill>
                  <a:srgbClr val="0284B1"/>
                </a:solidFill>
              </a:rPr>
              <a:t>version</a:t>
            </a:r>
            <a:r>
              <a:rPr lang="en-US" noProof="0" dirty="0"/>
              <a:t>; currently exposed version of NUVA</a:t>
            </a:r>
          </a:p>
        </p:txBody>
      </p:sp>
    </p:spTree>
    <p:extLst>
      <p:ext uri="{BB962C8B-B14F-4D97-AF65-F5344CB8AC3E}">
        <p14:creationId xmlns:p14="http://schemas.microsoft.com/office/powerpoint/2010/main" val="92658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7F5F8-22B4-19AB-E1CC-596C2135428A}"/>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CFD4AC3B-6991-D5F0-AA57-46DDD67D0EF2}"/>
              </a:ext>
            </a:extLst>
          </p:cNvPr>
          <p:cNvPicPr>
            <a:picLocks noChangeAspect="1"/>
          </p:cNvPicPr>
          <p:nvPr/>
        </p:nvPicPr>
        <p:blipFill>
          <a:blip r:embed="rId2"/>
          <a:stretch>
            <a:fillRect/>
          </a:stretch>
        </p:blipFill>
        <p:spPr>
          <a:xfrm>
            <a:off x="772060" y="1545385"/>
            <a:ext cx="5628968" cy="3107499"/>
          </a:xfrm>
          <a:prstGeom prst="rect">
            <a:avLst/>
          </a:prstGeom>
          <a:ln>
            <a:solidFill>
              <a:schemeClr val="accent1">
                <a:lumMod val="75000"/>
              </a:schemeClr>
            </a:solidFill>
          </a:ln>
        </p:spPr>
      </p:pic>
      <p:sp>
        <p:nvSpPr>
          <p:cNvPr id="2" name="Titre 1">
            <a:extLst>
              <a:ext uri="{FF2B5EF4-FFF2-40B4-BE49-F238E27FC236}">
                <a16:creationId xmlns:a16="http://schemas.microsoft.com/office/drawing/2014/main" id="{62AFE956-9FC2-4873-DFDE-6AECA797D8E9}"/>
              </a:ext>
            </a:extLst>
          </p:cNvPr>
          <p:cNvSpPr>
            <a:spLocks noGrp="1"/>
          </p:cNvSpPr>
          <p:nvPr>
            <p:ph type="title"/>
          </p:nvPr>
        </p:nvSpPr>
        <p:spPr/>
        <p:txBody>
          <a:bodyPr/>
          <a:lstStyle/>
          <a:p>
            <a:r>
              <a:rPr lang="en-US" noProof="0" dirty="0"/>
              <a:t>Using graph.ivci.org</a:t>
            </a:r>
          </a:p>
        </p:txBody>
      </p:sp>
      <p:pic>
        <p:nvPicPr>
          <p:cNvPr id="8" name="Image 7">
            <a:extLst>
              <a:ext uri="{FF2B5EF4-FFF2-40B4-BE49-F238E27FC236}">
                <a16:creationId xmlns:a16="http://schemas.microsoft.com/office/drawing/2014/main" id="{D49B432D-3919-136A-FF0F-8BB8FD78916D}"/>
              </a:ext>
            </a:extLst>
          </p:cNvPr>
          <p:cNvPicPr>
            <a:picLocks noChangeAspect="1"/>
          </p:cNvPicPr>
          <p:nvPr/>
        </p:nvPicPr>
        <p:blipFill>
          <a:blip r:embed="rId3"/>
          <a:stretch>
            <a:fillRect/>
          </a:stretch>
        </p:blipFill>
        <p:spPr>
          <a:xfrm>
            <a:off x="4614666" y="3990162"/>
            <a:ext cx="7059561" cy="2644905"/>
          </a:xfrm>
          <a:prstGeom prst="rect">
            <a:avLst/>
          </a:prstGeom>
          <a:ln>
            <a:solidFill>
              <a:schemeClr val="accent1">
                <a:lumMod val="75000"/>
              </a:schemeClr>
            </a:solidFill>
          </a:ln>
        </p:spPr>
      </p:pic>
      <p:sp>
        <p:nvSpPr>
          <p:cNvPr id="11" name="ZoneTexte 10">
            <a:extLst>
              <a:ext uri="{FF2B5EF4-FFF2-40B4-BE49-F238E27FC236}">
                <a16:creationId xmlns:a16="http://schemas.microsoft.com/office/drawing/2014/main" id="{65FE7EB0-8ABE-897D-1CD4-0BBFACC1E180}"/>
              </a:ext>
            </a:extLst>
          </p:cNvPr>
          <p:cNvSpPr txBox="1"/>
          <p:nvPr/>
        </p:nvSpPr>
        <p:spPr>
          <a:xfrm>
            <a:off x="737164" y="1176053"/>
            <a:ext cx="1869423" cy="369332"/>
          </a:xfrm>
          <a:prstGeom prst="rect">
            <a:avLst/>
          </a:prstGeom>
          <a:noFill/>
        </p:spPr>
        <p:txBody>
          <a:bodyPr wrap="none" rtlCol="0">
            <a:spAutoFit/>
          </a:bodyPr>
          <a:lstStyle/>
          <a:p>
            <a:r>
              <a:rPr lang="en-US" noProof="0" dirty="0"/>
              <a:t>SPARQL queries</a:t>
            </a:r>
          </a:p>
        </p:txBody>
      </p:sp>
      <p:sp>
        <p:nvSpPr>
          <p:cNvPr id="12" name="ZoneTexte 11">
            <a:extLst>
              <a:ext uri="{FF2B5EF4-FFF2-40B4-BE49-F238E27FC236}">
                <a16:creationId xmlns:a16="http://schemas.microsoft.com/office/drawing/2014/main" id="{54E5B181-BCF6-8379-B9BC-942E0B20B292}"/>
              </a:ext>
            </a:extLst>
          </p:cNvPr>
          <p:cNvSpPr txBox="1"/>
          <p:nvPr/>
        </p:nvSpPr>
        <p:spPr>
          <a:xfrm>
            <a:off x="5931643" y="991387"/>
            <a:ext cx="1443024" cy="369332"/>
          </a:xfrm>
          <a:prstGeom prst="rect">
            <a:avLst/>
          </a:prstGeom>
          <a:noFill/>
        </p:spPr>
        <p:txBody>
          <a:bodyPr wrap="none" rtlCol="0">
            <a:spAutoFit/>
          </a:bodyPr>
          <a:lstStyle/>
          <a:p>
            <a:r>
              <a:rPr lang="en-US" noProof="0" dirty="0"/>
              <a:t>Visual graph</a:t>
            </a:r>
          </a:p>
        </p:txBody>
      </p:sp>
      <p:sp>
        <p:nvSpPr>
          <p:cNvPr id="13" name="ZoneTexte 12">
            <a:extLst>
              <a:ext uri="{FF2B5EF4-FFF2-40B4-BE49-F238E27FC236}">
                <a16:creationId xmlns:a16="http://schemas.microsoft.com/office/drawing/2014/main" id="{6735E89E-964A-E5FC-1D76-7ECFEE6546AB}"/>
              </a:ext>
            </a:extLst>
          </p:cNvPr>
          <p:cNvSpPr txBox="1"/>
          <p:nvPr/>
        </p:nvSpPr>
        <p:spPr>
          <a:xfrm>
            <a:off x="3469801" y="5127948"/>
            <a:ext cx="1144865" cy="369332"/>
          </a:xfrm>
          <a:prstGeom prst="rect">
            <a:avLst/>
          </a:prstGeom>
          <a:noFill/>
        </p:spPr>
        <p:txBody>
          <a:bodyPr wrap="none" rtlCol="0">
            <a:spAutoFit/>
          </a:bodyPr>
          <a:lstStyle/>
          <a:p>
            <a:r>
              <a:rPr lang="en-US" noProof="0" dirty="0"/>
              <a:t>Browsing</a:t>
            </a:r>
          </a:p>
        </p:txBody>
      </p:sp>
      <p:pic>
        <p:nvPicPr>
          <p:cNvPr id="6" name="Image 5">
            <a:extLst>
              <a:ext uri="{FF2B5EF4-FFF2-40B4-BE49-F238E27FC236}">
                <a16:creationId xmlns:a16="http://schemas.microsoft.com/office/drawing/2014/main" id="{D073797A-9FB3-89DD-37F4-49364140BF9E}"/>
              </a:ext>
            </a:extLst>
          </p:cNvPr>
          <p:cNvPicPr>
            <a:picLocks noChangeAspect="1"/>
          </p:cNvPicPr>
          <p:nvPr/>
        </p:nvPicPr>
        <p:blipFill>
          <a:blip r:embed="rId4"/>
          <a:stretch>
            <a:fillRect/>
          </a:stretch>
        </p:blipFill>
        <p:spPr>
          <a:xfrm>
            <a:off x="7374667" y="759063"/>
            <a:ext cx="4045273" cy="3447171"/>
          </a:xfrm>
          <a:prstGeom prst="rect">
            <a:avLst/>
          </a:prstGeom>
          <a:ln>
            <a:solidFill>
              <a:schemeClr val="accent1">
                <a:lumMod val="75000"/>
              </a:schemeClr>
            </a:solidFill>
          </a:ln>
        </p:spPr>
      </p:pic>
    </p:spTree>
    <p:extLst>
      <p:ext uri="{BB962C8B-B14F-4D97-AF65-F5344CB8AC3E}">
        <p14:creationId xmlns:p14="http://schemas.microsoft.com/office/powerpoint/2010/main" val="370985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3AFBB-3D36-B6F2-EEEE-A7E8F196BE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902B29-7E89-BB00-30C4-AF5945768D6F}"/>
              </a:ext>
            </a:extLst>
          </p:cNvPr>
          <p:cNvSpPr>
            <a:spLocks noGrp="1"/>
          </p:cNvSpPr>
          <p:nvPr>
            <p:ph type="title"/>
          </p:nvPr>
        </p:nvSpPr>
        <p:spPr/>
        <p:txBody>
          <a:bodyPr/>
          <a:lstStyle/>
          <a:p>
            <a:r>
              <a:rPr lang="en-US" noProof="0" dirty="0"/>
              <a:t>The SPARQL query language</a:t>
            </a:r>
          </a:p>
        </p:txBody>
      </p:sp>
      <p:sp>
        <p:nvSpPr>
          <p:cNvPr id="4" name="ZoneTexte 3">
            <a:extLst>
              <a:ext uri="{FF2B5EF4-FFF2-40B4-BE49-F238E27FC236}">
                <a16:creationId xmlns:a16="http://schemas.microsoft.com/office/drawing/2014/main" id="{9DA94A32-F858-8FFC-CB39-101CDBBE2760}"/>
              </a:ext>
            </a:extLst>
          </p:cNvPr>
          <p:cNvSpPr txBox="1"/>
          <p:nvPr/>
        </p:nvSpPr>
        <p:spPr>
          <a:xfrm>
            <a:off x="870333" y="1322021"/>
            <a:ext cx="10443990" cy="1754326"/>
          </a:xfrm>
          <a:prstGeom prst="rect">
            <a:avLst/>
          </a:prstGeom>
          <a:noFill/>
        </p:spPr>
        <p:txBody>
          <a:bodyPr wrap="square" rtlCol="0">
            <a:spAutoFit/>
          </a:bodyPr>
          <a:lstStyle/>
          <a:p>
            <a:r>
              <a:rPr lang="en-US" noProof="0" dirty="0"/>
              <a:t>Allow to query from an RDF graph (set of triples) by expressing constraints on variables, with various constructs to filter further, aggregate results.</a:t>
            </a:r>
          </a:p>
          <a:p>
            <a:endParaRPr lang="en-US" noProof="0" dirty="0"/>
          </a:p>
          <a:p>
            <a:r>
              <a:rPr lang="en-US" noProof="0" dirty="0"/>
              <a:t>A SPARQL engine preloaded with NUVA is available at </a:t>
            </a:r>
            <a:r>
              <a:rPr lang="en-US" noProof="0" dirty="0">
                <a:hlinkClick r:id="rId2"/>
              </a:rPr>
              <a:t>https://graph.ivci.org/sparql</a:t>
            </a:r>
            <a:r>
              <a:rPr lang="en-US" noProof="0" dirty="0"/>
              <a:t>, with a set of example queries.</a:t>
            </a:r>
          </a:p>
          <a:p>
            <a:pPr marL="285750" indent="-285750">
              <a:buFont typeface="Arial" panose="020B0604020202020204" pitchFamily="34" charset="0"/>
              <a:buChar char="•"/>
            </a:pPr>
            <a:endParaRPr lang="en-US" noProof="0" dirty="0"/>
          </a:p>
        </p:txBody>
      </p:sp>
      <p:sp>
        <p:nvSpPr>
          <p:cNvPr id="3" name="ZoneTexte 2">
            <a:extLst>
              <a:ext uri="{FF2B5EF4-FFF2-40B4-BE49-F238E27FC236}">
                <a16:creationId xmlns:a16="http://schemas.microsoft.com/office/drawing/2014/main" id="{6FED06B0-0979-1AF5-90F7-CB6F27E349D0}"/>
              </a:ext>
            </a:extLst>
          </p:cNvPr>
          <p:cNvSpPr txBox="1"/>
          <p:nvPr/>
        </p:nvSpPr>
        <p:spPr>
          <a:xfrm>
            <a:off x="877677" y="3068743"/>
            <a:ext cx="10443990" cy="2862322"/>
          </a:xfrm>
          <a:prstGeom prst="rect">
            <a:avLst/>
          </a:prstGeom>
          <a:noFill/>
          <a:ln>
            <a:solidFill>
              <a:schemeClr val="accent1">
                <a:lumMod val="75000"/>
              </a:schemeClr>
            </a:solidFill>
          </a:ln>
        </p:spPr>
        <p:txBody>
          <a:bodyPr wrap="square" rtlCol="0">
            <a:spAutoFit/>
          </a:bodyPr>
          <a:lstStyle/>
          <a:p>
            <a:r>
              <a:rPr lang="en-US" noProof="0" dirty="0"/>
              <a:t># Retrieve all vaccines having a valence against smallpox</a:t>
            </a:r>
          </a:p>
          <a:p>
            <a:endParaRPr lang="en-US" noProof="0" dirty="0"/>
          </a:p>
          <a:p>
            <a:r>
              <a:rPr lang="en-US" noProof="0" dirty="0"/>
              <a:t>SELECT ?vac ?</a:t>
            </a:r>
            <a:r>
              <a:rPr lang="en-US" noProof="0" dirty="0" err="1"/>
              <a:t>vl</a:t>
            </a:r>
            <a:r>
              <a:rPr lang="en-US" noProof="0" dirty="0"/>
              <a:t> WHERE { </a:t>
            </a:r>
          </a:p>
          <a:p>
            <a:r>
              <a:rPr lang="en-US" noProof="0" dirty="0"/>
              <a:t> ?dis </a:t>
            </a:r>
            <a:r>
              <a:rPr lang="en-US" noProof="0" dirty="0" err="1"/>
              <a:t>rdfs:subClassOf</a:t>
            </a:r>
            <a:r>
              <a:rPr lang="en-US" noProof="0" dirty="0"/>
              <a:t> </a:t>
            </a:r>
            <a:r>
              <a:rPr lang="en-US" noProof="0" dirty="0" err="1"/>
              <a:t>nuva:Disease</a:t>
            </a:r>
            <a:r>
              <a:rPr lang="en-US" noProof="0" dirty="0"/>
              <a:t> .</a:t>
            </a:r>
          </a:p>
          <a:p>
            <a:r>
              <a:rPr lang="en-US" noProof="0" dirty="0"/>
              <a:t> ?dis </a:t>
            </a:r>
            <a:r>
              <a:rPr lang="en-US" noProof="0" dirty="0" err="1"/>
              <a:t>rdfs:label</a:t>
            </a:r>
            <a:r>
              <a:rPr lang="en-US" noProof="0" dirty="0"/>
              <a:t> "Smallpox-Monkeypox"@</a:t>
            </a:r>
            <a:r>
              <a:rPr lang="en-US" noProof="0" dirty="0" err="1"/>
              <a:t>en</a:t>
            </a:r>
            <a:r>
              <a:rPr lang="en-US" noProof="0" dirty="0"/>
              <a:t> .</a:t>
            </a:r>
          </a:p>
          <a:p>
            <a:r>
              <a:rPr lang="en-US" noProof="0" dirty="0"/>
              <a:t> ?vac </a:t>
            </a:r>
            <a:r>
              <a:rPr lang="en-US" noProof="0" dirty="0" err="1"/>
              <a:t>rdfs:subClassOf</a:t>
            </a:r>
            <a:r>
              <a:rPr lang="en-US" noProof="0" dirty="0"/>
              <a:t> </a:t>
            </a:r>
            <a:r>
              <a:rPr lang="en-US" noProof="0" dirty="0" err="1"/>
              <a:t>nuva:Vaccine</a:t>
            </a:r>
            <a:r>
              <a:rPr lang="en-US" noProof="0" dirty="0"/>
              <a:t> .</a:t>
            </a:r>
          </a:p>
          <a:p>
            <a:r>
              <a:rPr lang="en-US" noProof="0" dirty="0"/>
              <a:t> ?vac </a:t>
            </a:r>
            <a:r>
              <a:rPr lang="en-US" noProof="0" dirty="0" err="1"/>
              <a:t>rdfs:label</a:t>
            </a:r>
            <a:r>
              <a:rPr lang="en-US" noProof="0" dirty="0"/>
              <a:t> ?</a:t>
            </a:r>
            <a:r>
              <a:rPr lang="en-US" noProof="0" dirty="0" err="1"/>
              <a:t>vl</a:t>
            </a:r>
            <a:r>
              <a:rPr lang="en-US" noProof="0" dirty="0"/>
              <a:t> FILTER(lang(?</a:t>
            </a:r>
            <a:r>
              <a:rPr lang="en-US" noProof="0" dirty="0" err="1"/>
              <a:t>vl</a:t>
            </a:r>
            <a:r>
              <a:rPr lang="en-US" noProof="0" dirty="0"/>
              <a:t>)='</a:t>
            </a:r>
            <a:r>
              <a:rPr lang="en-US" noProof="0" dirty="0" err="1"/>
              <a:t>en</a:t>
            </a:r>
            <a:r>
              <a:rPr lang="en-US" noProof="0" dirty="0"/>
              <a:t>'||lang(?</a:t>
            </a:r>
            <a:r>
              <a:rPr lang="en-US" noProof="0" dirty="0" err="1"/>
              <a:t>vl</a:t>
            </a:r>
            <a:r>
              <a:rPr lang="en-US" noProof="0" dirty="0"/>
              <a:t>)=''). </a:t>
            </a:r>
          </a:p>
          <a:p>
            <a:r>
              <a:rPr lang="en-US" noProof="0" dirty="0"/>
              <a:t> ?vac </a:t>
            </a:r>
            <a:r>
              <a:rPr lang="en-US" noProof="0" dirty="0" err="1"/>
              <a:t>nuvs:containsValence</a:t>
            </a:r>
            <a:r>
              <a:rPr lang="en-US" noProof="0" dirty="0"/>
              <a:t> ?</a:t>
            </a:r>
            <a:r>
              <a:rPr lang="en-US" noProof="0" dirty="0" err="1"/>
              <a:t>val</a:t>
            </a:r>
            <a:r>
              <a:rPr lang="en-US" noProof="0" dirty="0"/>
              <a:t> . </a:t>
            </a:r>
          </a:p>
          <a:p>
            <a:r>
              <a:rPr lang="en-US" noProof="0" dirty="0"/>
              <a:t> ?</a:t>
            </a:r>
            <a:r>
              <a:rPr lang="en-US" noProof="0" dirty="0" err="1"/>
              <a:t>val</a:t>
            </a:r>
            <a:r>
              <a:rPr lang="en-US" noProof="0" dirty="0"/>
              <a:t> </a:t>
            </a:r>
            <a:r>
              <a:rPr lang="en-US" noProof="0" dirty="0" err="1"/>
              <a:t>nuvs:prevents</a:t>
            </a:r>
            <a:r>
              <a:rPr lang="en-US" noProof="0" dirty="0"/>
              <a:t> ?dis </a:t>
            </a:r>
          </a:p>
          <a:p>
            <a:r>
              <a:rPr lang="en-US" noProof="0" dirty="0"/>
              <a:t> }</a:t>
            </a:r>
          </a:p>
        </p:txBody>
      </p:sp>
    </p:spTree>
    <p:extLst>
      <p:ext uri="{BB962C8B-B14F-4D97-AF65-F5344CB8AC3E}">
        <p14:creationId xmlns:p14="http://schemas.microsoft.com/office/powerpoint/2010/main" val="358158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6027-4FBD-1E50-D32F-36348BCD60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2B59F4-01CE-A36E-C0A9-4C0A9B1E8ED5}"/>
              </a:ext>
            </a:extLst>
          </p:cNvPr>
          <p:cNvSpPr>
            <a:spLocks noGrp="1"/>
          </p:cNvSpPr>
          <p:nvPr>
            <p:ph type="title"/>
          </p:nvPr>
        </p:nvSpPr>
        <p:spPr/>
        <p:txBody>
          <a:bodyPr/>
          <a:lstStyle/>
          <a:p>
            <a:r>
              <a:rPr lang="en-US" noProof="0" dirty="0"/>
              <a:t>Using NUVA in Python</a:t>
            </a:r>
          </a:p>
        </p:txBody>
      </p:sp>
      <p:sp>
        <p:nvSpPr>
          <p:cNvPr id="3" name="ZoneTexte 2">
            <a:extLst>
              <a:ext uri="{FF2B5EF4-FFF2-40B4-BE49-F238E27FC236}">
                <a16:creationId xmlns:a16="http://schemas.microsoft.com/office/drawing/2014/main" id="{2B24B1FB-C7D6-00C5-F3FE-650887A62DFE}"/>
              </a:ext>
            </a:extLst>
          </p:cNvPr>
          <p:cNvSpPr txBox="1"/>
          <p:nvPr/>
        </p:nvSpPr>
        <p:spPr>
          <a:xfrm>
            <a:off x="660992" y="1465028"/>
            <a:ext cx="10443990" cy="3139321"/>
          </a:xfrm>
          <a:prstGeom prst="rect">
            <a:avLst/>
          </a:prstGeom>
          <a:noFill/>
          <a:ln>
            <a:noFill/>
          </a:ln>
        </p:spPr>
        <p:txBody>
          <a:bodyPr wrap="square" rtlCol="0">
            <a:spAutoFit/>
          </a:bodyPr>
          <a:lstStyle/>
          <a:p>
            <a:r>
              <a:rPr lang="en-US" noProof="0" dirty="0"/>
              <a:t>A package </a:t>
            </a:r>
            <a:r>
              <a:rPr lang="en-US" noProof="0" dirty="0" err="1"/>
              <a:t>nuva</a:t>
            </a:r>
            <a:r>
              <a:rPr lang="en-US" noProof="0" dirty="0"/>
              <a:t>-util can be installed with command : </a:t>
            </a:r>
            <a:r>
              <a:rPr lang="en-US" noProof="0" dirty="0">
                <a:solidFill>
                  <a:srgbClr val="0284B1"/>
                </a:solidFill>
              </a:rPr>
              <a:t>pip install </a:t>
            </a:r>
            <a:r>
              <a:rPr lang="en-US" noProof="0" dirty="0" err="1">
                <a:solidFill>
                  <a:srgbClr val="0284B1"/>
                </a:solidFill>
              </a:rPr>
              <a:t>nuva</a:t>
            </a:r>
            <a:r>
              <a:rPr lang="en-US" noProof="0" dirty="0">
                <a:solidFill>
                  <a:srgbClr val="0284B1"/>
                </a:solidFill>
              </a:rPr>
              <a:t>-utils</a:t>
            </a:r>
          </a:p>
          <a:p>
            <a:endParaRPr lang="en-US" noProof="0" dirty="0">
              <a:solidFill>
                <a:srgbClr val="0284B1"/>
              </a:solidFill>
            </a:endParaRPr>
          </a:p>
          <a:p>
            <a:r>
              <a:rPr lang="en-US" noProof="0" dirty="0"/>
              <a:t>It exposes functions to:</a:t>
            </a:r>
          </a:p>
          <a:p>
            <a:pPr marL="285750" indent="-285750">
              <a:buFont typeface="Arial" panose="020B0604020202020204" pitchFamily="34" charset="0"/>
              <a:buChar char="•"/>
            </a:pPr>
            <a:r>
              <a:rPr lang="en-US" noProof="0" dirty="0"/>
              <a:t>Get the current version</a:t>
            </a:r>
          </a:p>
          <a:p>
            <a:pPr marL="285750" indent="-285750">
              <a:buFont typeface="Arial" panose="020B0604020202020204" pitchFamily="34" charset="0"/>
              <a:buChar char="•"/>
            </a:pPr>
            <a:r>
              <a:rPr lang="en-US" noProof="0" dirty="0"/>
              <a:t>Download the core graph from </a:t>
            </a:r>
            <a:r>
              <a:rPr lang="en-US" noProof="0" dirty="0">
                <a:hlinkClick r:id="rId2"/>
              </a:rPr>
              <a:t>https://ivci.org/nuva</a:t>
            </a:r>
            <a:endParaRPr lang="en-US" noProof="0" dirty="0"/>
          </a:p>
          <a:p>
            <a:pPr marL="285750" indent="-285750">
              <a:buFont typeface="Arial" panose="020B0604020202020204" pitchFamily="34" charset="0"/>
              <a:buChar char="•"/>
            </a:pPr>
            <a:r>
              <a:rPr lang="en-US" noProof="0" dirty="0"/>
              <a:t>Add external codes or languages to a graph</a:t>
            </a:r>
          </a:p>
          <a:p>
            <a:pPr marL="285750" indent="-285750">
              <a:buFont typeface="Arial" panose="020B0604020202020204" pitchFamily="34" charset="0"/>
              <a:buChar char="•"/>
            </a:pPr>
            <a:r>
              <a:rPr lang="en-US" noProof="0" dirty="0"/>
              <a:t>Obtain the list of vaccines and their attributes</a:t>
            </a:r>
          </a:p>
          <a:p>
            <a:pPr marL="285750" indent="-285750">
              <a:buFont typeface="Arial" panose="020B0604020202020204" pitchFamily="34" charset="0"/>
              <a:buChar char="•"/>
            </a:pPr>
            <a:r>
              <a:rPr lang="en-US" noProof="0" dirty="0"/>
              <a:t>Obtain a translation table from a language to another</a:t>
            </a:r>
          </a:p>
          <a:p>
            <a:pPr marL="285750" indent="-285750">
              <a:buFont typeface="Arial" panose="020B0604020202020204" pitchFamily="34" charset="0"/>
              <a:buChar char="•"/>
            </a:pPr>
            <a:r>
              <a:rPr lang="en-US" noProof="0" dirty="0"/>
              <a:t>Determine the optimal mappings between an external code system and NUVA</a:t>
            </a:r>
          </a:p>
          <a:p>
            <a:pPr marL="285750" indent="-285750">
              <a:buFont typeface="Arial" panose="020B0604020202020204" pitchFamily="34" charset="0"/>
              <a:buChar char="•"/>
            </a:pPr>
            <a:endParaRPr lang="en-US" noProof="0" dirty="0"/>
          </a:p>
          <a:p>
            <a:r>
              <a:rPr lang="en-US" noProof="0" dirty="0"/>
              <a:t>See </a:t>
            </a:r>
            <a:r>
              <a:rPr lang="en-US" noProof="0" dirty="0">
                <a:hlinkClick r:id="rId3"/>
              </a:rPr>
              <a:t>https://ivci.org/doku/doku.php?id=ivci:nuva-utils</a:t>
            </a:r>
            <a:r>
              <a:rPr lang="en-US" noProof="0" dirty="0"/>
              <a:t> for details and an example.</a:t>
            </a:r>
          </a:p>
        </p:txBody>
      </p:sp>
      <p:sp>
        <p:nvSpPr>
          <p:cNvPr id="4" name="ZoneTexte 3">
            <a:extLst>
              <a:ext uri="{FF2B5EF4-FFF2-40B4-BE49-F238E27FC236}">
                <a16:creationId xmlns:a16="http://schemas.microsoft.com/office/drawing/2014/main" id="{76861D36-F592-286E-1B8E-D400A5573C5F}"/>
              </a:ext>
            </a:extLst>
          </p:cNvPr>
          <p:cNvSpPr txBox="1"/>
          <p:nvPr/>
        </p:nvSpPr>
        <p:spPr>
          <a:xfrm>
            <a:off x="660992" y="5023640"/>
            <a:ext cx="7305205" cy="369332"/>
          </a:xfrm>
          <a:prstGeom prst="rect">
            <a:avLst/>
          </a:prstGeom>
          <a:noFill/>
          <a:ln>
            <a:solidFill>
              <a:srgbClr val="0284B1"/>
            </a:solidFill>
          </a:ln>
        </p:spPr>
        <p:txBody>
          <a:bodyPr wrap="none" rtlCol="0">
            <a:spAutoFit/>
          </a:bodyPr>
          <a:lstStyle/>
          <a:p>
            <a:r>
              <a:rPr lang="en-US" noProof="0" dirty="0"/>
              <a:t>Demonstration of a Python utility to compute metrics on a code system</a:t>
            </a:r>
          </a:p>
        </p:txBody>
      </p:sp>
    </p:spTree>
    <p:extLst>
      <p:ext uri="{BB962C8B-B14F-4D97-AF65-F5344CB8AC3E}">
        <p14:creationId xmlns:p14="http://schemas.microsoft.com/office/powerpoint/2010/main" val="412036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1826-584B-2367-A48F-D229743D8263}"/>
              </a:ext>
            </a:extLst>
          </p:cNvPr>
          <p:cNvSpPr>
            <a:spLocks noGrp="1"/>
          </p:cNvSpPr>
          <p:nvPr>
            <p:ph type="title"/>
          </p:nvPr>
        </p:nvSpPr>
        <p:spPr/>
        <p:txBody>
          <a:bodyPr/>
          <a:lstStyle/>
          <a:p>
            <a:r>
              <a:rPr lang="en-US" noProof="0" dirty="0"/>
              <a:t>Resources for developers</a:t>
            </a:r>
          </a:p>
        </p:txBody>
      </p:sp>
      <p:sp>
        <p:nvSpPr>
          <p:cNvPr id="3" name="ZoneTexte 2">
            <a:extLst>
              <a:ext uri="{FF2B5EF4-FFF2-40B4-BE49-F238E27FC236}">
                <a16:creationId xmlns:a16="http://schemas.microsoft.com/office/drawing/2014/main" id="{01249137-7593-2245-116D-E44558BF5C0F}"/>
              </a:ext>
            </a:extLst>
          </p:cNvPr>
          <p:cNvSpPr txBox="1"/>
          <p:nvPr/>
        </p:nvSpPr>
        <p:spPr>
          <a:xfrm>
            <a:off x="660992" y="1276187"/>
            <a:ext cx="10443990" cy="3970318"/>
          </a:xfrm>
          <a:prstGeom prst="rect">
            <a:avLst/>
          </a:prstGeom>
          <a:noFill/>
          <a:ln>
            <a:noFill/>
          </a:ln>
        </p:spPr>
        <p:txBody>
          <a:bodyPr wrap="square" rtlCol="0">
            <a:spAutoFit/>
          </a:bodyPr>
          <a:lstStyle/>
          <a:p>
            <a:r>
              <a:rPr lang="en-US" noProof="0" dirty="0"/>
              <a:t>Wrappers are available for 6 programming languages:</a:t>
            </a:r>
          </a:p>
          <a:p>
            <a:pPr marL="285750" indent="-285750">
              <a:buFont typeface="Arial" panose="020B0604020202020204" pitchFamily="34" charset="0"/>
              <a:buChar char="•"/>
            </a:pPr>
            <a:r>
              <a:rPr lang="en-US" noProof="0" dirty="0"/>
              <a:t>Ruby</a:t>
            </a:r>
          </a:p>
          <a:p>
            <a:pPr marL="285750" indent="-285750">
              <a:buFont typeface="Arial" panose="020B0604020202020204" pitchFamily="34" charset="0"/>
              <a:buChar char="•"/>
            </a:pPr>
            <a:r>
              <a:rPr lang="en-US" noProof="0" dirty="0"/>
              <a:t>TypeScript/JavaScript</a:t>
            </a:r>
          </a:p>
          <a:p>
            <a:pPr marL="285750" indent="-285750">
              <a:buFont typeface="Arial" panose="020B0604020202020204" pitchFamily="34" charset="0"/>
              <a:buChar char="•"/>
            </a:pPr>
            <a:r>
              <a:rPr lang="en-US" noProof="0" dirty="0"/>
              <a:t>Java</a:t>
            </a:r>
          </a:p>
          <a:p>
            <a:pPr marL="285750" indent="-285750">
              <a:buFont typeface="Arial" panose="020B0604020202020204" pitchFamily="34" charset="0"/>
              <a:buChar char="•"/>
            </a:pPr>
            <a:r>
              <a:rPr lang="en-US" noProof="0" dirty="0"/>
              <a:t>C#</a:t>
            </a:r>
          </a:p>
          <a:p>
            <a:pPr marL="285750" indent="-285750">
              <a:buFont typeface="Arial" panose="020B0604020202020204" pitchFamily="34" charset="0"/>
              <a:buChar char="•"/>
            </a:pPr>
            <a:r>
              <a:rPr lang="en-US" noProof="0" dirty="0"/>
              <a:t>Python</a:t>
            </a:r>
          </a:p>
          <a:p>
            <a:pPr marL="285750" indent="-285750">
              <a:buFont typeface="Arial" panose="020B0604020202020204" pitchFamily="34" charset="0"/>
              <a:buChar char="•"/>
            </a:pPr>
            <a:r>
              <a:rPr lang="en-US" noProof="0" dirty="0"/>
              <a:t>PHP</a:t>
            </a:r>
          </a:p>
          <a:p>
            <a:r>
              <a:rPr lang="en-US" noProof="0" dirty="0"/>
              <a:t>They:</a:t>
            </a:r>
          </a:p>
          <a:p>
            <a:pPr marL="285750" indent="-285750">
              <a:buFont typeface="Arial" panose="020B0604020202020204" pitchFamily="34" charset="0"/>
              <a:buChar char="•"/>
            </a:pPr>
            <a:r>
              <a:rPr lang="en-US" noProof="0" dirty="0"/>
              <a:t>Are available from common package managers (NPM, Ruby Gems, </a:t>
            </a:r>
            <a:r>
              <a:rPr lang="en-US" noProof="0" dirty="0" err="1"/>
              <a:t>PyPI</a:t>
            </a:r>
            <a:r>
              <a:rPr lang="en-US" noProof="0" dirty="0"/>
              <a:t>, Maven, NuGet, Composer)</a:t>
            </a:r>
          </a:p>
          <a:p>
            <a:pPr marL="285750" indent="-285750">
              <a:buFont typeface="Arial" panose="020B0604020202020204" pitchFamily="34" charset="0"/>
              <a:buChar char="•"/>
            </a:pPr>
            <a:r>
              <a:rPr lang="en-US" noProof="0" dirty="0"/>
              <a:t>Expose the NUVA concepts as language specific constructs</a:t>
            </a:r>
          </a:p>
          <a:p>
            <a:pPr marL="285750" indent="-285750">
              <a:buFont typeface="Arial" panose="020B0604020202020204" pitchFamily="34" charset="0"/>
              <a:buChar char="•"/>
            </a:pPr>
            <a:r>
              <a:rPr lang="en-US" noProof="0" dirty="0"/>
              <a:t>Simplify the use of data, fetching it from a public CDN</a:t>
            </a:r>
          </a:p>
          <a:p>
            <a:pPr marL="285750" indent="-285750">
              <a:buFont typeface="Arial" panose="020B0604020202020204" pitchFamily="34" charset="0"/>
              <a:buChar char="•"/>
            </a:pPr>
            <a:r>
              <a:rPr lang="en-US" noProof="0" dirty="0"/>
              <a:t>Offer a consistent API across all languages</a:t>
            </a:r>
          </a:p>
          <a:p>
            <a:pPr marL="285750" indent="-285750">
              <a:buFont typeface="Arial" panose="020B0604020202020204" pitchFamily="34" charset="0"/>
              <a:buChar char="•"/>
            </a:pPr>
            <a:endParaRPr lang="en-US" noProof="0" dirty="0"/>
          </a:p>
          <a:p>
            <a:r>
              <a:rPr lang="en-US" noProof="0" dirty="0"/>
              <a:t>Their documentation is available at </a:t>
            </a:r>
            <a:r>
              <a:rPr lang="en-US" noProof="0" dirty="0">
                <a:hlinkClick r:id="rId2"/>
              </a:rPr>
              <a:t>https://docs.nuva.mesvaccins.net/</a:t>
            </a:r>
            <a:r>
              <a:rPr lang="en-US" noProof="0" dirty="0"/>
              <a:t> </a:t>
            </a:r>
          </a:p>
        </p:txBody>
      </p:sp>
    </p:spTree>
    <p:extLst>
      <p:ext uri="{BB962C8B-B14F-4D97-AF65-F5344CB8AC3E}">
        <p14:creationId xmlns:p14="http://schemas.microsoft.com/office/powerpoint/2010/main" val="98155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 name="Titre 4">
            <a:extLst>
              <a:ext uri="{FF2B5EF4-FFF2-40B4-BE49-F238E27FC236}">
                <a16:creationId xmlns:a16="http://schemas.microsoft.com/office/drawing/2014/main" id="{E7E03396-39CC-63B0-5A22-9D8B8EF370A7}"/>
              </a:ext>
            </a:extLst>
          </p:cNvPr>
          <p:cNvSpPr>
            <a:spLocks noGrp="1"/>
          </p:cNvSpPr>
          <p:nvPr>
            <p:ph type="title"/>
          </p:nvPr>
        </p:nvSpPr>
        <p:spPr/>
        <p:txBody>
          <a:bodyPr/>
          <a:lstStyle/>
          <a:p>
            <a:r>
              <a:rPr lang="en-US" noProof="0" dirty="0"/>
              <a:t>Initial purpose</a:t>
            </a:r>
          </a:p>
        </p:txBody>
      </p:sp>
      <p:sp>
        <p:nvSpPr>
          <p:cNvPr id="7" name="Sous-titre 6">
            <a:extLst>
              <a:ext uri="{FF2B5EF4-FFF2-40B4-BE49-F238E27FC236}">
                <a16:creationId xmlns:a16="http://schemas.microsoft.com/office/drawing/2014/main" id="{9DCFC832-8E86-EC4A-260F-4C8054F6142E}"/>
              </a:ext>
            </a:extLst>
          </p:cNvPr>
          <p:cNvSpPr>
            <a:spLocks noGrp="1"/>
          </p:cNvSpPr>
          <p:nvPr>
            <p:ph type="subTitle" idx="4294967295"/>
          </p:nvPr>
        </p:nvSpPr>
        <p:spPr>
          <a:xfrm>
            <a:off x="858568" y="1124509"/>
            <a:ext cx="6532563" cy="681038"/>
          </a:xfrm>
        </p:spPr>
        <p:txBody>
          <a:bodyPr/>
          <a:lstStyle/>
          <a:p>
            <a:pPr marL="0" indent="0">
              <a:buNone/>
            </a:pPr>
            <a:r>
              <a:rPr lang="en-US" noProof="0" dirty="0"/>
              <a:t>Capturing any vaccination source</a:t>
            </a:r>
          </a:p>
        </p:txBody>
      </p:sp>
      <p:graphicFrame>
        <p:nvGraphicFramePr>
          <p:cNvPr id="9" name="Tableau 7">
            <a:extLst>
              <a:ext uri="{FF2B5EF4-FFF2-40B4-BE49-F238E27FC236}">
                <a16:creationId xmlns:a16="http://schemas.microsoft.com/office/drawing/2014/main" id="{8DB9ED55-4F13-58FE-4DA5-8FE03E24B65E}"/>
              </a:ext>
            </a:extLst>
          </p:cNvPr>
          <p:cNvGraphicFramePr>
            <a:graphicFrameLocks/>
          </p:cNvGraphicFramePr>
          <p:nvPr>
            <p:extLst>
              <p:ext uri="{D42A27DB-BD31-4B8C-83A1-F6EECF244321}">
                <p14:modId xmlns:p14="http://schemas.microsoft.com/office/powerpoint/2010/main" val="765430667"/>
              </p:ext>
            </p:extLst>
          </p:nvPr>
        </p:nvGraphicFramePr>
        <p:xfrm>
          <a:off x="858568" y="1589801"/>
          <a:ext cx="8099244" cy="4306731"/>
        </p:xfrm>
        <a:graphic>
          <a:graphicData uri="http://schemas.openxmlformats.org/drawingml/2006/table">
            <a:tbl>
              <a:tblPr firstRow="1">
                <a:tableStyleId>{9DCAF9ED-07DC-4A11-8D7F-57B35C25682E}</a:tableStyleId>
              </a:tblPr>
              <a:tblGrid>
                <a:gridCol w="1184107">
                  <a:extLst>
                    <a:ext uri="{9D8B030D-6E8A-4147-A177-3AD203B41FA5}">
                      <a16:colId xmlns:a16="http://schemas.microsoft.com/office/drawing/2014/main" val="1169078919"/>
                    </a:ext>
                  </a:extLst>
                </a:gridCol>
                <a:gridCol w="2215580">
                  <a:extLst>
                    <a:ext uri="{9D8B030D-6E8A-4147-A177-3AD203B41FA5}">
                      <a16:colId xmlns:a16="http://schemas.microsoft.com/office/drawing/2014/main" val="673244216"/>
                    </a:ext>
                  </a:extLst>
                </a:gridCol>
                <a:gridCol w="1965431">
                  <a:extLst>
                    <a:ext uri="{9D8B030D-6E8A-4147-A177-3AD203B41FA5}">
                      <a16:colId xmlns:a16="http://schemas.microsoft.com/office/drawing/2014/main" val="4233180221"/>
                    </a:ext>
                  </a:extLst>
                </a:gridCol>
                <a:gridCol w="2734126">
                  <a:extLst>
                    <a:ext uri="{9D8B030D-6E8A-4147-A177-3AD203B41FA5}">
                      <a16:colId xmlns:a16="http://schemas.microsoft.com/office/drawing/2014/main" val="1933425229"/>
                    </a:ext>
                  </a:extLst>
                </a:gridCol>
              </a:tblGrid>
              <a:tr h="391521">
                <a:tc>
                  <a:txBody>
                    <a:bodyPr/>
                    <a:lstStyle/>
                    <a:p>
                      <a:r>
                        <a:rPr lang="en-US" sz="1800" noProof="0" dirty="0"/>
                        <a:t>Support</a:t>
                      </a:r>
                      <a:endParaRPr lang="en-US" sz="1800" noProof="0" dirty="0">
                        <a:latin typeface="Arial" panose="020B0604020202020204" pitchFamily="34" charset="0"/>
                        <a:cs typeface="Arial" panose="020B0604020202020204" pitchFamily="34" charset="0"/>
                      </a:endParaRPr>
                    </a:p>
                  </a:txBody>
                  <a:tcPr/>
                </a:tc>
                <a:tc>
                  <a:txBody>
                    <a:bodyPr/>
                    <a:lstStyle/>
                    <a:p>
                      <a:r>
                        <a:rPr lang="en-US" sz="1800" noProof="0" dirty="0"/>
                        <a:t>Variant</a:t>
                      </a:r>
                      <a:endParaRPr lang="en-US" sz="1800" noProof="0" dirty="0">
                        <a:latin typeface="Arial" panose="020B0604020202020204" pitchFamily="34" charset="0"/>
                        <a:cs typeface="Arial" panose="020B0604020202020204" pitchFamily="34" charset="0"/>
                      </a:endParaRPr>
                    </a:p>
                  </a:txBody>
                  <a:tcPr/>
                </a:tc>
                <a:tc>
                  <a:txBody>
                    <a:bodyPr/>
                    <a:lstStyle/>
                    <a:p>
                      <a:r>
                        <a:rPr lang="en-US" sz="1800" noProof="0" dirty="0"/>
                        <a:t>Recorded</a:t>
                      </a:r>
                      <a:endParaRPr lang="en-US" sz="1800" noProof="0" dirty="0">
                        <a:latin typeface="Arial" panose="020B0604020202020204" pitchFamily="34" charset="0"/>
                        <a:cs typeface="Arial" panose="020B0604020202020204" pitchFamily="34" charset="0"/>
                      </a:endParaRPr>
                    </a:p>
                  </a:txBody>
                  <a:tcPr/>
                </a:tc>
                <a:tc>
                  <a:txBody>
                    <a:bodyPr/>
                    <a:lstStyle/>
                    <a:p>
                      <a:r>
                        <a:rPr lang="en-US" sz="1800" noProof="0" dirty="0"/>
                        <a:t>NUVA Code</a:t>
                      </a:r>
                      <a:endParaRPr lang="en-US" sz="18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7915455"/>
                  </a:ext>
                </a:extLst>
              </a:tr>
              <a:tr h="391521">
                <a:tc rowSpan="2">
                  <a:txBody>
                    <a:bodyPr/>
                    <a:lstStyle/>
                    <a:p>
                      <a:pPr algn="l"/>
                      <a:r>
                        <a:rPr lang="en-US" sz="1800" noProof="0" dirty="0"/>
                        <a:t>Written</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Fully explicit</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Infanrix Hexa</a:t>
                      </a:r>
                      <a:endParaRPr lang="en-US" sz="1800" noProof="0" dirty="0">
                        <a:latin typeface="Arial" panose="020B0604020202020204" pitchFamily="34" charset="0"/>
                        <a:cs typeface="Arial" panose="020B0604020202020204" pitchFamily="34" charset="0"/>
                      </a:endParaRPr>
                    </a:p>
                  </a:txBody>
                  <a:tcPr anchor="ctr"/>
                </a:tc>
                <a:tc rowSpan="4">
                  <a:txBody>
                    <a:bodyPr/>
                    <a:lstStyle/>
                    <a:p>
                      <a:pPr algn="ctr"/>
                      <a:r>
                        <a:rPr lang="en-US" sz="1800" noProof="0" dirty="0"/>
                        <a:t>VAC0014</a:t>
                      </a:r>
                      <a:endParaRPr lang="en-US" sz="18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55864872"/>
                  </a:ext>
                </a:extLst>
              </a:tr>
              <a:tr h="391521">
                <a:tc vMerge="1">
                  <a:txBody>
                    <a:bodyPr/>
                    <a:lstStyle/>
                    <a:p>
                      <a:endParaRPr lang="en-GB" noProof="0">
                        <a:latin typeface="+mj-lt"/>
                      </a:endParaRPr>
                    </a:p>
                  </a:txBody>
                  <a:tcPr/>
                </a:tc>
                <a:tc>
                  <a:txBody>
                    <a:bodyPr/>
                    <a:lstStyle/>
                    <a:p>
                      <a:pPr algn="l"/>
                      <a:r>
                        <a:rPr lang="en-US" sz="1800" noProof="0" dirty="0"/>
                        <a:t>Abbreviated</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Infanrix6</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4145039570"/>
                  </a:ext>
                </a:extLst>
              </a:tr>
              <a:tr h="391521">
                <a:tc rowSpan="2">
                  <a:txBody>
                    <a:bodyPr/>
                    <a:lstStyle/>
                    <a:p>
                      <a:pPr algn="l"/>
                      <a:r>
                        <a:rPr lang="en-US" sz="1800" noProof="0" dirty="0"/>
                        <a:t>Digital</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CIS (FR)</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62966063</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169069141"/>
                  </a:ext>
                </a:extLst>
              </a:tr>
              <a:tr h="391521">
                <a:tc vMerge="1">
                  <a:txBody>
                    <a:bodyPr/>
                    <a:lstStyle/>
                    <a:p>
                      <a:endParaRPr lang="en-GB" noProof="0">
                        <a:latin typeface="+mj-lt"/>
                      </a:endParaRPr>
                    </a:p>
                  </a:txBody>
                  <a:tcPr/>
                </a:tc>
                <a:tc>
                  <a:txBody>
                    <a:bodyPr/>
                    <a:lstStyle/>
                    <a:p>
                      <a:pPr algn="l"/>
                      <a:r>
                        <a:rPr lang="en-US" sz="1800" noProof="0" dirty="0"/>
                        <a:t>CNK (BE)</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1665363</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2086860935"/>
                  </a:ext>
                </a:extLst>
              </a:tr>
              <a:tr h="391521">
                <a:tc rowSpan="2">
                  <a:txBody>
                    <a:bodyPr/>
                    <a:lstStyle/>
                    <a:p>
                      <a:pPr algn="l"/>
                      <a:r>
                        <a:rPr lang="en-US" sz="1800" noProof="0" dirty="0"/>
                        <a:t>Written</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Valences FR</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err="1"/>
                        <a:t>dTca</a:t>
                      </a:r>
                      <a:endParaRPr lang="en-US" sz="1800" noProof="0" dirty="0">
                        <a:latin typeface="Arial" panose="020B0604020202020204" pitchFamily="34" charset="0"/>
                        <a:cs typeface="Arial" panose="020B0604020202020204" pitchFamily="34" charset="0"/>
                      </a:endParaRPr>
                    </a:p>
                  </a:txBody>
                  <a:tcPr anchor="ctr"/>
                </a:tc>
                <a:tc rowSpan="3">
                  <a:txBody>
                    <a:bodyPr/>
                    <a:lstStyle/>
                    <a:p>
                      <a:pPr algn="ctr"/>
                      <a:r>
                        <a:rPr lang="en-US" sz="1800" noProof="0" dirty="0"/>
                        <a:t>VAC0610</a:t>
                      </a:r>
                      <a:endParaRPr lang="en-US" sz="18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78524163"/>
                  </a:ext>
                </a:extLst>
              </a:tr>
              <a:tr h="391521">
                <a:tc vMerge="1">
                  <a:txBody>
                    <a:bodyPr/>
                    <a:lstStyle/>
                    <a:p>
                      <a:endParaRPr lang="en-GB" noProof="0">
                        <a:latin typeface="+mj-lt"/>
                      </a:endParaRPr>
                    </a:p>
                  </a:txBody>
                  <a:tcPr/>
                </a:tc>
                <a:tc>
                  <a:txBody>
                    <a:bodyPr/>
                    <a:lstStyle/>
                    <a:p>
                      <a:pPr algn="l"/>
                      <a:r>
                        <a:rPr lang="en-US" sz="1800" noProof="0" dirty="0"/>
                        <a:t>Valences EN</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Tdap</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2222926637"/>
                  </a:ext>
                </a:extLst>
              </a:tr>
              <a:tr h="391521">
                <a:tc>
                  <a:txBody>
                    <a:bodyPr/>
                    <a:lstStyle/>
                    <a:p>
                      <a:pPr algn="l"/>
                      <a:r>
                        <a:rPr lang="en-US" sz="1800" noProof="0" dirty="0"/>
                        <a:t>Digital</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CVX</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115</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4247567699"/>
                  </a:ext>
                </a:extLst>
              </a:tr>
              <a:tr h="391521">
                <a:tc>
                  <a:txBody>
                    <a:bodyPr/>
                    <a:lstStyle/>
                    <a:p>
                      <a:pPr algn="l"/>
                      <a:r>
                        <a:rPr lang="en-US" sz="1800" noProof="0" dirty="0"/>
                        <a:t>Written</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Target disease FR</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err="1"/>
                        <a:t>Vaccin</a:t>
                      </a:r>
                      <a:r>
                        <a:rPr lang="en-US" sz="1800" noProof="0" dirty="0"/>
                        <a:t> grippe</a:t>
                      </a:r>
                      <a:endParaRPr lang="en-US" sz="1800" noProof="0" dirty="0">
                        <a:latin typeface="Arial" panose="020B0604020202020204" pitchFamily="34" charset="0"/>
                        <a:cs typeface="Arial" panose="020B0604020202020204" pitchFamily="34" charset="0"/>
                      </a:endParaRPr>
                    </a:p>
                  </a:txBody>
                  <a:tcPr anchor="ctr"/>
                </a:tc>
                <a:tc rowSpan="3">
                  <a:txBody>
                    <a:bodyPr/>
                    <a:lstStyle/>
                    <a:p>
                      <a:pPr algn="ctr"/>
                      <a:r>
                        <a:rPr lang="en-US" sz="1800" noProof="0" dirty="0"/>
                        <a:t>VAC0110</a:t>
                      </a:r>
                      <a:endParaRPr lang="en-US" sz="18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20508881"/>
                  </a:ext>
                </a:extLst>
              </a:tr>
              <a:tr h="391521">
                <a:tc rowSpan="2">
                  <a:txBody>
                    <a:bodyPr/>
                    <a:lstStyle/>
                    <a:p>
                      <a:pPr algn="l"/>
                      <a:r>
                        <a:rPr lang="en-US" sz="1800" noProof="0" dirty="0"/>
                        <a:t>Digital</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CVX</a:t>
                      </a:r>
                      <a:endParaRPr lang="en-US" sz="1800" noProof="0" dirty="0">
                        <a:latin typeface="Arial" panose="020B0604020202020204" pitchFamily="34" charset="0"/>
                        <a:cs typeface="Arial" panose="020B0604020202020204" pitchFamily="34" charset="0"/>
                      </a:endParaRPr>
                    </a:p>
                  </a:txBody>
                  <a:tcPr anchor="ctr"/>
                </a:tc>
                <a:tc>
                  <a:txBody>
                    <a:bodyPr/>
                    <a:lstStyle/>
                    <a:p>
                      <a:pPr algn="l"/>
                      <a:r>
                        <a:rPr lang="en-US" sz="1800" noProof="0" dirty="0"/>
                        <a:t>88</a:t>
                      </a:r>
                      <a:endParaRPr lang="en-US" sz="1800" noProof="0" dirty="0">
                        <a:latin typeface="Arial" panose="020B0604020202020204" pitchFamily="34" charset="0"/>
                        <a:cs typeface="Arial" panose="020B0604020202020204" pitchFamily="34" charset="0"/>
                      </a:endParaRPr>
                    </a:p>
                  </a:txBody>
                  <a:tcPr anchor="ctr"/>
                </a:tc>
                <a:tc vMerge="1">
                  <a:txBody>
                    <a:bodyPr/>
                    <a:lstStyle/>
                    <a:p>
                      <a:endParaRPr lang="en-GB" noProof="0">
                        <a:latin typeface="+mj-lt"/>
                      </a:endParaRPr>
                    </a:p>
                  </a:txBody>
                  <a:tcPr/>
                </a:tc>
                <a:extLst>
                  <a:ext uri="{0D108BD9-81ED-4DB2-BD59-A6C34878D82A}">
                    <a16:rowId xmlns:a16="http://schemas.microsoft.com/office/drawing/2014/main" val="1492031292"/>
                  </a:ext>
                </a:extLst>
              </a:tr>
              <a:tr h="391521">
                <a:tc vMerge="1">
                  <a:txBody>
                    <a:bodyPr/>
                    <a:lstStyle/>
                    <a:p>
                      <a:endParaRPr lang="en-GB" noProof="0">
                        <a:latin typeface="+mj-lt"/>
                      </a:endParaRPr>
                    </a:p>
                  </a:txBody>
                  <a:tcPr/>
                </a:tc>
                <a:tc>
                  <a:txBody>
                    <a:bodyPr/>
                    <a:lstStyle/>
                    <a:p>
                      <a:r>
                        <a:rPr lang="en-US" sz="1800" noProof="0" dirty="0"/>
                        <a:t>SNOMED-CT</a:t>
                      </a:r>
                      <a:endParaRPr lang="en-US" sz="1800" noProof="0" dirty="0">
                        <a:latin typeface="Arial" panose="020B0604020202020204" pitchFamily="34" charset="0"/>
                        <a:cs typeface="Arial" panose="020B0604020202020204" pitchFamily="34" charset="0"/>
                      </a:endParaRPr>
                    </a:p>
                  </a:txBody>
                  <a:tcPr/>
                </a:tc>
                <a:tc>
                  <a:txBody>
                    <a:bodyPr/>
                    <a:lstStyle/>
                    <a:p>
                      <a:r>
                        <a:rPr lang="en-US" sz="1800" noProof="0" dirty="0"/>
                        <a:t>1181000221105</a:t>
                      </a:r>
                      <a:endParaRPr lang="en-US" sz="1800" noProof="0" dirty="0">
                        <a:latin typeface="Arial" panose="020B0604020202020204" pitchFamily="34" charset="0"/>
                        <a:cs typeface="Arial" panose="020B0604020202020204" pitchFamily="34" charset="0"/>
                      </a:endParaRPr>
                    </a:p>
                  </a:txBody>
                  <a:tcPr/>
                </a:tc>
                <a:tc vMerge="1">
                  <a:txBody>
                    <a:bodyPr/>
                    <a:lstStyle/>
                    <a:p>
                      <a:endParaRPr lang="en-GB" noProof="0">
                        <a:latin typeface="+mj-lt"/>
                      </a:endParaRPr>
                    </a:p>
                  </a:txBody>
                  <a:tcPr/>
                </a:tc>
                <a:extLst>
                  <a:ext uri="{0D108BD9-81ED-4DB2-BD59-A6C34878D82A}">
                    <a16:rowId xmlns:a16="http://schemas.microsoft.com/office/drawing/2014/main" val="428669405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D9CDE-DB72-C22E-185C-05528D1E3AFA}"/>
              </a:ext>
            </a:extLst>
          </p:cNvPr>
          <p:cNvSpPr>
            <a:spLocks noGrp="1"/>
          </p:cNvSpPr>
          <p:nvPr>
            <p:ph type="title"/>
          </p:nvPr>
        </p:nvSpPr>
        <p:spPr/>
        <p:txBody>
          <a:bodyPr wrap="square" anchor="t">
            <a:normAutofit/>
          </a:bodyPr>
          <a:lstStyle/>
          <a:p>
            <a:r>
              <a:rPr lang="en-US" noProof="0" dirty="0"/>
              <a:t>What now ?</a:t>
            </a:r>
          </a:p>
        </p:txBody>
      </p:sp>
      <p:sp>
        <p:nvSpPr>
          <p:cNvPr id="3" name="Espace réservé du contenu 2">
            <a:extLst>
              <a:ext uri="{FF2B5EF4-FFF2-40B4-BE49-F238E27FC236}">
                <a16:creationId xmlns:a16="http://schemas.microsoft.com/office/drawing/2014/main" id="{053CEB6C-988B-2FD1-BFE9-F5E8BFC27411}"/>
              </a:ext>
            </a:extLst>
          </p:cNvPr>
          <p:cNvSpPr>
            <a:spLocks noGrp="1"/>
          </p:cNvSpPr>
          <p:nvPr>
            <p:ph idx="4294967295"/>
          </p:nvPr>
        </p:nvSpPr>
        <p:spPr>
          <a:xfrm>
            <a:off x="0" y="1736725"/>
            <a:ext cx="10891838" cy="3565525"/>
          </a:xfrm>
        </p:spPr>
        <p:txBody>
          <a:bodyPr wrap="square" anchor="t">
            <a:normAutofit/>
          </a:bodyPr>
          <a:lstStyle/>
          <a:p>
            <a:pPr>
              <a:lnSpc>
                <a:spcPct val="110000"/>
              </a:lnSpc>
              <a:spcAft>
                <a:spcPts val="600"/>
              </a:spcAft>
            </a:pPr>
            <a:r>
              <a:rPr lang="en-US" noProof="0" dirty="0"/>
              <a:t>Give value to the code systems owners to motivate them in publishing alignments with NUVA</a:t>
            </a:r>
          </a:p>
          <a:p>
            <a:pPr lvl="1">
              <a:lnSpc>
                <a:spcPct val="110000"/>
              </a:lnSpc>
              <a:spcAft>
                <a:spcPts val="600"/>
              </a:spcAft>
            </a:pPr>
            <a:r>
              <a:rPr lang="en-US" noProof="0" dirty="0"/>
              <a:t>Automated transcription to other code systems</a:t>
            </a:r>
          </a:p>
          <a:p>
            <a:pPr lvl="1">
              <a:lnSpc>
                <a:spcPct val="110000"/>
              </a:lnSpc>
              <a:spcAft>
                <a:spcPts val="600"/>
              </a:spcAft>
            </a:pPr>
            <a:r>
              <a:rPr lang="en-US" noProof="0" dirty="0"/>
              <a:t>Metrics</a:t>
            </a:r>
          </a:p>
          <a:p>
            <a:pPr>
              <a:lnSpc>
                <a:spcPct val="110000"/>
              </a:lnSpc>
              <a:spcAft>
                <a:spcPts val="600"/>
              </a:spcAft>
            </a:pPr>
            <a:r>
              <a:rPr lang="en-US" noProof="0" dirty="0"/>
              <a:t>Onboard the vaccine manufacturers to anticipate the release of vaccines and keep the resources updated</a:t>
            </a:r>
          </a:p>
          <a:p>
            <a:pPr lvl="1">
              <a:lnSpc>
                <a:spcPct val="110000"/>
              </a:lnSpc>
              <a:spcAft>
                <a:spcPts val="600"/>
              </a:spcAft>
            </a:pPr>
            <a:r>
              <a:rPr lang="en-US" noProof="0" dirty="0"/>
              <a:t>International, packaging independent coding can be used to retrieve product resources (</a:t>
            </a:r>
            <a:r>
              <a:rPr lang="en-US" noProof="0" dirty="0" err="1"/>
              <a:t>eg.</a:t>
            </a:r>
            <a:r>
              <a:rPr lang="en-US" noProof="0" dirty="0"/>
              <a:t> Digitized Patient Information Leaflet)</a:t>
            </a:r>
          </a:p>
          <a:p>
            <a:pPr>
              <a:lnSpc>
                <a:spcPct val="110000"/>
              </a:lnSpc>
              <a:spcAft>
                <a:spcPts val="600"/>
              </a:spcAft>
            </a:pPr>
            <a:r>
              <a:rPr lang="en-US" noProof="0" dirty="0"/>
              <a:t>Organize long term governance and ownership by the community.</a:t>
            </a:r>
          </a:p>
        </p:txBody>
      </p:sp>
    </p:spTree>
    <p:extLst>
      <p:ext uri="{BB962C8B-B14F-4D97-AF65-F5344CB8AC3E}">
        <p14:creationId xmlns:p14="http://schemas.microsoft.com/office/powerpoint/2010/main" val="175474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E8879-37CE-A5AF-4AA7-FEFBE54DCCC1}"/>
              </a:ext>
            </a:extLst>
          </p:cNvPr>
          <p:cNvPicPr>
            <a:picLocks noChangeAspect="1"/>
          </p:cNvPicPr>
          <p:nvPr/>
        </p:nvPicPr>
        <p:blipFill>
          <a:blip r:embed="rId2"/>
          <a:stretch>
            <a:fillRect/>
          </a:stretch>
        </p:blipFill>
        <p:spPr>
          <a:xfrm>
            <a:off x="804832" y="175310"/>
            <a:ext cx="10458928" cy="5450213"/>
          </a:xfrm>
          <a:prstGeom prst="rect">
            <a:avLst/>
          </a:prstGeom>
        </p:spPr>
      </p:pic>
    </p:spTree>
    <p:extLst>
      <p:ext uri="{BB962C8B-B14F-4D97-AF65-F5344CB8AC3E}">
        <p14:creationId xmlns:p14="http://schemas.microsoft.com/office/powerpoint/2010/main" val="68371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BD0137-42DE-000E-DC7A-FBF70A173329}"/>
              </a:ext>
            </a:extLst>
          </p:cNvPr>
          <p:cNvSpPr>
            <a:spLocks noGrp="1"/>
          </p:cNvSpPr>
          <p:nvPr>
            <p:ph type="title"/>
          </p:nvPr>
        </p:nvSpPr>
        <p:spPr/>
        <p:txBody>
          <a:bodyPr/>
          <a:lstStyle/>
          <a:p>
            <a:r>
              <a:rPr lang="en-US" noProof="0" dirty="0"/>
              <a:t>Evolution over time</a:t>
            </a:r>
          </a:p>
        </p:txBody>
      </p:sp>
      <p:graphicFrame>
        <p:nvGraphicFramePr>
          <p:cNvPr id="5" name="Diagramme 4">
            <a:extLst>
              <a:ext uri="{FF2B5EF4-FFF2-40B4-BE49-F238E27FC236}">
                <a16:creationId xmlns:a16="http://schemas.microsoft.com/office/drawing/2014/main" id="{92EA924A-2EFB-8C87-A93A-8A42594C96EB}"/>
              </a:ext>
            </a:extLst>
          </p:cNvPr>
          <p:cNvGraphicFramePr/>
          <p:nvPr>
            <p:extLst>
              <p:ext uri="{D42A27DB-BD31-4B8C-83A1-F6EECF244321}">
                <p14:modId xmlns:p14="http://schemas.microsoft.com/office/powerpoint/2010/main" val="140854684"/>
              </p:ext>
            </p:extLst>
          </p:nvPr>
        </p:nvGraphicFramePr>
        <p:xfrm>
          <a:off x="1962149" y="1045633"/>
          <a:ext cx="8582026"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9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BCA01F-B96D-8E71-4400-815EEF114C32}"/>
              </a:ext>
            </a:extLst>
          </p:cNvPr>
          <p:cNvSpPr>
            <a:spLocks noGrp="1"/>
          </p:cNvSpPr>
          <p:nvPr>
            <p:ph type="title"/>
          </p:nvPr>
        </p:nvSpPr>
        <p:spPr/>
        <p:txBody>
          <a:bodyPr/>
          <a:lstStyle/>
          <a:p>
            <a:r>
              <a:rPr lang="en-US" noProof="0" dirty="0"/>
              <a:t>NUVA concepts</a:t>
            </a:r>
          </a:p>
        </p:txBody>
      </p:sp>
      <p:pic>
        <p:nvPicPr>
          <p:cNvPr id="5" name="Graphique 6" descr="Microbe avec un remplissage uni">
            <a:extLst>
              <a:ext uri="{FF2B5EF4-FFF2-40B4-BE49-F238E27FC236}">
                <a16:creationId xmlns:a16="http://schemas.microsoft.com/office/drawing/2014/main" id="{DA3C4B0B-B5BB-5C1D-E4A0-72CF6921341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50572" y="3027139"/>
            <a:ext cx="914400" cy="914400"/>
          </a:xfrm>
          <a:prstGeom prst="rect">
            <a:avLst/>
          </a:prstGeom>
        </p:spPr>
      </p:pic>
      <p:pic>
        <p:nvPicPr>
          <p:cNvPr id="6" name="Graphique 7" descr="Immunité avec un remplissage uni">
            <a:extLst>
              <a:ext uri="{FF2B5EF4-FFF2-40B4-BE49-F238E27FC236}">
                <a16:creationId xmlns:a16="http://schemas.microsoft.com/office/drawing/2014/main" id="{D67C50C9-D9BE-478E-829E-455187E9B9E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17570" y="3037373"/>
            <a:ext cx="914400" cy="914400"/>
          </a:xfrm>
          <a:prstGeom prst="rect">
            <a:avLst/>
          </a:prstGeom>
        </p:spPr>
      </p:pic>
      <p:pic>
        <p:nvPicPr>
          <p:cNvPr id="7" name="Graphique 8" descr="Seringue avec un remplissage uni">
            <a:extLst>
              <a:ext uri="{FF2B5EF4-FFF2-40B4-BE49-F238E27FC236}">
                <a16:creationId xmlns:a16="http://schemas.microsoft.com/office/drawing/2014/main" id="{E998344D-6AE9-6E38-0090-FFEBEB3E1F2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7513" y="3115629"/>
            <a:ext cx="914400" cy="914400"/>
          </a:xfrm>
          <a:prstGeom prst="rect">
            <a:avLst/>
          </a:prstGeom>
        </p:spPr>
      </p:pic>
      <p:pic>
        <p:nvPicPr>
          <p:cNvPr id="8" name="Graphique 9" descr="Immunité avec un remplissage uni">
            <a:extLst>
              <a:ext uri="{FF2B5EF4-FFF2-40B4-BE49-F238E27FC236}">
                <a16:creationId xmlns:a16="http://schemas.microsoft.com/office/drawing/2014/main" id="{8EA7B800-6464-9AE5-B21F-14543EB5099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12321" y="1826191"/>
            <a:ext cx="914400" cy="914400"/>
          </a:xfrm>
          <a:prstGeom prst="rect">
            <a:avLst/>
          </a:prstGeom>
        </p:spPr>
      </p:pic>
      <p:pic>
        <p:nvPicPr>
          <p:cNvPr id="9" name="Graphique 10" descr="Immunité avec un remplissage uni">
            <a:extLst>
              <a:ext uri="{FF2B5EF4-FFF2-40B4-BE49-F238E27FC236}">
                <a16:creationId xmlns:a16="http://schemas.microsoft.com/office/drawing/2014/main" id="{3F9F78BD-A538-8AFD-2909-1B1BD974E00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12321" y="4248555"/>
            <a:ext cx="914400" cy="914400"/>
          </a:xfrm>
          <a:prstGeom prst="rect">
            <a:avLst/>
          </a:prstGeom>
        </p:spPr>
      </p:pic>
      <p:pic>
        <p:nvPicPr>
          <p:cNvPr id="10" name="Graphique 11" descr="Microbe avec un remplissage uni">
            <a:extLst>
              <a:ext uri="{FF2B5EF4-FFF2-40B4-BE49-F238E27FC236}">
                <a16:creationId xmlns:a16="http://schemas.microsoft.com/office/drawing/2014/main" id="{9127742C-ADF5-3085-03DC-EE2D94578BB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50572" y="1826191"/>
            <a:ext cx="914400" cy="914400"/>
          </a:xfrm>
          <a:prstGeom prst="rect">
            <a:avLst/>
          </a:prstGeom>
        </p:spPr>
      </p:pic>
      <p:pic>
        <p:nvPicPr>
          <p:cNvPr id="11" name="Graphique 12" descr="Microbe avec un remplissage uni">
            <a:extLst>
              <a:ext uri="{FF2B5EF4-FFF2-40B4-BE49-F238E27FC236}">
                <a16:creationId xmlns:a16="http://schemas.microsoft.com/office/drawing/2014/main" id="{31B63329-F737-2758-7BE0-7F2D32B88139}"/>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49596" y="4248555"/>
            <a:ext cx="914400" cy="914400"/>
          </a:xfrm>
          <a:prstGeom prst="rect">
            <a:avLst/>
          </a:prstGeom>
        </p:spPr>
      </p:pic>
      <p:cxnSp>
        <p:nvCxnSpPr>
          <p:cNvPr id="12" name="Connecteur droit avec flèche 11">
            <a:extLst>
              <a:ext uri="{FF2B5EF4-FFF2-40B4-BE49-F238E27FC236}">
                <a16:creationId xmlns:a16="http://schemas.microsoft.com/office/drawing/2014/main" id="{2ECB91F0-0C84-7EA4-F8B5-5B94C2FA4069}"/>
              </a:ext>
            </a:extLst>
          </p:cNvPr>
          <p:cNvCxnSpPr>
            <a:cxnSpLocks/>
          </p:cNvCxnSpPr>
          <p:nvPr/>
        </p:nvCxnSpPr>
        <p:spPr>
          <a:xfrm flipV="1">
            <a:off x="5740905" y="2409120"/>
            <a:ext cx="1296731" cy="791933"/>
          </a:xfrm>
          <a:prstGeom prst="straightConnector1">
            <a:avLst/>
          </a:prstGeom>
          <a:noFill/>
          <a:ln w="19050" cap="flat" cmpd="sng" algn="ctr">
            <a:solidFill>
              <a:srgbClr val="44546A"/>
            </a:solidFill>
            <a:prstDash val="solid"/>
            <a:miter lim="800000"/>
            <a:tailEnd type="triangle"/>
          </a:ln>
          <a:effectLst/>
        </p:spPr>
      </p:cxnSp>
      <p:cxnSp>
        <p:nvCxnSpPr>
          <p:cNvPr id="13" name="Connecteur droit avec flèche 12">
            <a:extLst>
              <a:ext uri="{FF2B5EF4-FFF2-40B4-BE49-F238E27FC236}">
                <a16:creationId xmlns:a16="http://schemas.microsoft.com/office/drawing/2014/main" id="{86E67430-EA1A-0858-EF8A-CCF82036DEE4}"/>
              </a:ext>
            </a:extLst>
          </p:cNvPr>
          <p:cNvCxnSpPr>
            <a:cxnSpLocks/>
            <a:endCxn id="6" idx="1"/>
          </p:cNvCxnSpPr>
          <p:nvPr/>
        </p:nvCxnSpPr>
        <p:spPr>
          <a:xfrm>
            <a:off x="5791398" y="3494573"/>
            <a:ext cx="1326172" cy="0"/>
          </a:xfrm>
          <a:prstGeom prst="straightConnector1">
            <a:avLst/>
          </a:prstGeom>
          <a:noFill/>
          <a:ln w="19050" cap="flat" cmpd="sng" algn="ctr">
            <a:solidFill>
              <a:srgbClr val="44546A"/>
            </a:solidFill>
            <a:prstDash val="solid"/>
            <a:miter lim="800000"/>
            <a:tailEnd type="triangle"/>
          </a:ln>
          <a:effectLst/>
        </p:spPr>
      </p:cxnSp>
      <p:cxnSp>
        <p:nvCxnSpPr>
          <p:cNvPr id="14" name="Connecteur droit avec flèche 13">
            <a:extLst>
              <a:ext uri="{FF2B5EF4-FFF2-40B4-BE49-F238E27FC236}">
                <a16:creationId xmlns:a16="http://schemas.microsoft.com/office/drawing/2014/main" id="{E699A80C-F51B-3EB4-44EC-38CB7327A8E0}"/>
              </a:ext>
            </a:extLst>
          </p:cNvPr>
          <p:cNvCxnSpPr>
            <a:cxnSpLocks/>
          </p:cNvCxnSpPr>
          <p:nvPr/>
        </p:nvCxnSpPr>
        <p:spPr>
          <a:xfrm>
            <a:off x="5709709" y="3788094"/>
            <a:ext cx="1299567" cy="917661"/>
          </a:xfrm>
          <a:prstGeom prst="straightConnector1">
            <a:avLst/>
          </a:prstGeom>
          <a:noFill/>
          <a:ln w="19050" cap="flat" cmpd="sng" algn="ctr">
            <a:solidFill>
              <a:srgbClr val="44546A"/>
            </a:solidFill>
            <a:prstDash val="solid"/>
            <a:miter lim="800000"/>
            <a:tailEnd type="triangle"/>
          </a:ln>
          <a:effectLst/>
        </p:spPr>
      </p:cxnSp>
      <p:cxnSp>
        <p:nvCxnSpPr>
          <p:cNvPr id="15" name="Connecteur droit avec flèche 14">
            <a:extLst>
              <a:ext uri="{FF2B5EF4-FFF2-40B4-BE49-F238E27FC236}">
                <a16:creationId xmlns:a16="http://schemas.microsoft.com/office/drawing/2014/main" id="{BF546480-7653-B84C-2FAB-D5DBB92C346D}"/>
              </a:ext>
            </a:extLst>
          </p:cNvPr>
          <p:cNvCxnSpPr>
            <a:cxnSpLocks/>
            <a:endCxn id="10" idx="1"/>
          </p:cNvCxnSpPr>
          <p:nvPr/>
        </p:nvCxnSpPr>
        <p:spPr>
          <a:xfrm>
            <a:off x="7928341" y="2283391"/>
            <a:ext cx="1522231" cy="0"/>
          </a:xfrm>
          <a:prstGeom prst="straightConnector1">
            <a:avLst/>
          </a:prstGeom>
          <a:noFill/>
          <a:ln w="19050" cap="flat" cmpd="sng" algn="ctr">
            <a:solidFill>
              <a:srgbClr val="44546A"/>
            </a:solidFill>
            <a:prstDash val="solid"/>
            <a:miter lim="800000"/>
            <a:tailEnd type="triangle"/>
          </a:ln>
          <a:effectLst/>
        </p:spPr>
      </p:cxnSp>
      <p:cxnSp>
        <p:nvCxnSpPr>
          <p:cNvPr id="16" name="Connecteur droit avec flèche 15">
            <a:extLst>
              <a:ext uri="{FF2B5EF4-FFF2-40B4-BE49-F238E27FC236}">
                <a16:creationId xmlns:a16="http://schemas.microsoft.com/office/drawing/2014/main" id="{E75F29E3-66B3-B63D-2F69-9E8F1D1F2CB6}"/>
              </a:ext>
            </a:extLst>
          </p:cNvPr>
          <p:cNvCxnSpPr>
            <a:cxnSpLocks/>
          </p:cNvCxnSpPr>
          <p:nvPr/>
        </p:nvCxnSpPr>
        <p:spPr>
          <a:xfrm>
            <a:off x="7927365" y="3553061"/>
            <a:ext cx="1522231" cy="0"/>
          </a:xfrm>
          <a:prstGeom prst="straightConnector1">
            <a:avLst/>
          </a:prstGeom>
          <a:noFill/>
          <a:ln w="19050" cap="flat" cmpd="sng" algn="ctr">
            <a:solidFill>
              <a:srgbClr val="44546A"/>
            </a:solidFill>
            <a:prstDash val="solid"/>
            <a:miter lim="800000"/>
            <a:tailEnd type="triangle"/>
          </a:ln>
          <a:effectLst/>
        </p:spPr>
      </p:cxnSp>
      <p:cxnSp>
        <p:nvCxnSpPr>
          <p:cNvPr id="17" name="Connecteur droit avec flèche 16">
            <a:extLst>
              <a:ext uri="{FF2B5EF4-FFF2-40B4-BE49-F238E27FC236}">
                <a16:creationId xmlns:a16="http://schemas.microsoft.com/office/drawing/2014/main" id="{C14D2D23-79AA-A94E-AD0D-4CD63F7F3CEE}"/>
              </a:ext>
            </a:extLst>
          </p:cNvPr>
          <p:cNvCxnSpPr>
            <a:cxnSpLocks/>
          </p:cNvCxnSpPr>
          <p:nvPr/>
        </p:nvCxnSpPr>
        <p:spPr>
          <a:xfrm>
            <a:off x="7928341" y="4947378"/>
            <a:ext cx="1522231" cy="0"/>
          </a:xfrm>
          <a:prstGeom prst="straightConnector1">
            <a:avLst/>
          </a:prstGeom>
          <a:noFill/>
          <a:ln w="19050" cap="flat" cmpd="sng" algn="ctr">
            <a:solidFill>
              <a:srgbClr val="44546A"/>
            </a:solidFill>
            <a:prstDash val="solid"/>
            <a:miter lim="800000"/>
            <a:tailEnd type="triangle"/>
          </a:ln>
          <a:effectLst/>
        </p:spPr>
      </p:cxnSp>
      <p:sp>
        <p:nvSpPr>
          <p:cNvPr id="18" name="ZoneTexte 19">
            <a:extLst>
              <a:ext uri="{FF2B5EF4-FFF2-40B4-BE49-F238E27FC236}">
                <a16:creationId xmlns:a16="http://schemas.microsoft.com/office/drawing/2014/main" id="{4B33E570-20F4-B930-B8F8-DF52F0BD5FB7}"/>
              </a:ext>
            </a:extLst>
          </p:cNvPr>
          <p:cNvSpPr txBox="1"/>
          <p:nvPr/>
        </p:nvSpPr>
        <p:spPr>
          <a:xfrm>
            <a:off x="4464017" y="1177958"/>
            <a:ext cx="163198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buFontTx/>
              <a:buNone/>
            </a:pPr>
            <a:r>
              <a:rPr lang="en-US" sz="2000" noProof="0" dirty="0">
                <a:solidFill>
                  <a:prstClr val="black"/>
                </a:solidFill>
                <a:latin typeface="Calibri" panose="020F0502020204030204"/>
                <a:ea typeface="+mn-ea"/>
                <a:cs typeface="+mn-cs"/>
              </a:rPr>
              <a:t>Vaccine code</a:t>
            </a:r>
            <a:br>
              <a:rPr lang="en-US" sz="2000" noProof="0" dirty="0">
                <a:solidFill>
                  <a:prstClr val="black"/>
                </a:solidFill>
                <a:latin typeface="Calibri" panose="020F0502020204030204"/>
                <a:ea typeface="+mn-ea"/>
                <a:cs typeface="+mn-cs"/>
              </a:rPr>
            </a:br>
            <a:r>
              <a:rPr lang="en-US" sz="1600" i="1" noProof="0" dirty="0">
                <a:solidFill>
                  <a:prstClr val="black"/>
                </a:solidFill>
                <a:latin typeface="Calibri" panose="020F0502020204030204"/>
                <a:ea typeface="+mn-ea"/>
                <a:cs typeface="+mn-cs"/>
              </a:rPr>
              <a:t>(1396)</a:t>
            </a:r>
          </a:p>
        </p:txBody>
      </p:sp>
      <p:sp>
        <p:nvSpPr>
          <p:cNvPr id="19" name="ZoneTexte 20">
            <a:extLst>
              <a:ext uri="{FF2B5EF4-FFF2-40B4-BE49-F238E27FC236}">
                <a16:creationId xmlns:a16="http://schemas.microsoft.com/office/drawing/2014/main" id="{262B4E60-D52B-A0A9-EDA1-8C31C9E5D66A}"/>
              </a:ext>
            </a:extLst>
          </p:cNvPr>
          <p:cNvSpPr txBox="1"/>
          <p:nvPr/>
        </p:nvSpPr>
        <p:spPr>
          <a:xfrm>
            <a:off x="7037636" y="1178803"/>
            <a:ext cx="116641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buFontTx/>
              <a:buNone/>
            </a:pPr>
            <a:r>
              <a:rPr lang="en-US" sz="2000" noProof="0" dirty="0">
                <a:solidFill>
                  <a:prstClr val="black"/>
                </a:solidFill>
                <a:latin typeface="Calibri" panose="020F0502020204030204"/>
                <a:ea typeface="+mn-ea"/>
                <a:cs typeface="+mn-cs"/>
              </a:rPr>
              <a:t>Valence</a:t>
            </a:r>
            <a:br>
              <a:rPr lang="en-US" sz="2000" noProof="0" dirty="0">
                <a:solidFill>
                  <a:prstClr val="black"/>
                </a:solidFill>
                <a:latin typeface="Calibri" panose="020F0502020204030204"/>
                <a:ea typeface="+mn-ea"/>
                <a:cs typeface="+mn-cs"/>
              </a:rPr>
            </a:br>
            <a:r>
              <a:rPr lang="en-US" sz="1600" i="1" noProof="0" dirty="0">
                <a:solidFill>
                  <a:prstClr val="black"/>
                </a:solidFill>
                <a:latin typeface="Calibri" panose="020F0502020204030204"/>
                <a:ea typeface="+mn-ea"/>
                <a:cs typeface="+mn-cs"/>
              </a:rPr>
              <a:t>(428)</a:t>
            </a:r>
          </a:p>
        </p:txBody>
      </p:sp>
      <p:sp>
        <p:nvSpPr>
          <p:cNvPr id="20" name="ZoneTexte 21">
            <a:extLst>
              <a:ext uri="{FF2B5EF4-FFF2-40B4-BE49-F238E27FC236}">
                <a16:creationId xmlns:a16="http://schemas.microsoft.com/office/drawing/2014/main" id="{9A3ADE48-B986-2ABD-AD31-FBBAACFF410A}"/>
              </a:ext>
            </a:extLst>
          </p:cNvPr>
          <p:cNvSpPr txBox="1"/>
          <p:nvPr/>
        </p:nvSpPr>
        <p:spPr>
          <a:xfrm>
            <a:off x="9145681" y="1178803"/>
            <a:ext cx="1767554"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buFontTx/>
              <a:buNone/>
            </a:pPr>
            <a:r>
              <a:rPr lang="en-US" sz="2000" noProof="0" dirty="0">
                <a:solidFill>
                  <a:prstClr val="black"/>
                </a:solidFill>
                <a:latin typeface="Calibri" panose="020F0502020204030204"/>
                <a:ea typeface="+mn-ea"/>
                <a:cs typeface="+mn-cs"/>
              </a:rPr>
              <a:t>Target disease</a:t>
            </a:r>
            <a:br>
              <a:rPr lang="en-US" sz="2000" noProof="0" dirty="0">
                <a:solidFill>
                  <a:prstClr val="black"/>
                </a:solidFill>
                <a:latin typeface="Calibri" panose="020F0502020204030204"/>
                <a:ea typeface="+mn-ea"/>
                <a:cs typeface="+mn-cs"/>
              </a:rPr>
            </a:br>
            <a:r>
              <a:rPr lang="en-US" sz="1600" i="1" noProof="0" dirty="0">
                <a:solidFill>
                  <a:prstClr val="black"/>
                </a:solidFill>
                <a:latin typeface="Calibri" panose="020F0502020204030204"/>
                <a:ea typeface="+mn-ea"/>
                <a:cs typeface="+mn-cs"/>
              </a:rPr>
              <a:t>(65)</a:t>
            </a:r>
          </a:p>
        </p:txBody>
      </p:sp>
      <p:sp>
        <p:nvSpPr>
          <p:cNvPr id="21" name="ZoneTexte 22">
            <a:extLst>
              <a:ext uri="{FF2B5EF4-FFF2-40B4-BE49-F238E27FC236}">
                <a16:creationId xmlns:a16="http://schemas.microsoft.com/office/drawing/2014/main" id="{45AA60AE-C833-1984-37AB-C3AD605CDC68}"/>
              </a:ext>
            </a:extLst>
          </p:cNvPr>
          <p:cNvSpPr txBox="1"/>
          <p:nvPr/>
        </p:nvSpPr>
        <p:spPr>
          <a:xfrm>
            <a:off x="5457929" y="2372252"/>
            <a:ext cx="110612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buFontTx/>
              <a:buNone/>
            </a:pPr>
            <a:r>
              <a:rPr lang="en-US" sz="2000" i="1" noProof="0" dirty="0">
                <a:solidFill>
                  <a:srgbClr val="44546A"/>
                </a:solidFill>
                <a:latin typeface="Calibri" panose="020F0502020204030204"/>
                <a:ea typeface="+mn-ea"/>
                <a:cs typeface="+mn-cs"/>
              </a:rPr>
              <a:t>Contains</a:t>
            </a:r>
          </a:p>
        </p:txBody>
      </p:sp>
      <p:sp>
        <p:nvSpPr>
          <p:cNvPr id="22" name="ZoneTexte 23">
            <a:extLst>
              <a:ext uri="{FF2B5EF4-FFF2-40B4-BE49-F238E27FC236}">
                <a16:creationId xmlns:a16="http://schemas.microsoft.com/office/drawing/2014/main" id="{D20ECE0A-F4E4-12CF-1A3B-DEC5DFEA87BC}"/>
              </a:ext>
            </a:extLst>
          </p:cNvPr>
          <p:cNvSpPr txBox="1"/>
          <p:nvPr/>
        </p:nvSpPr>
        <p:spPr>
          <a:xfrm>
            <a:off x="8191997" y="1888815"/>
            <a:ext cx="110612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buFontTx/>
              <a:buNone/>
            </a:pPr>
            <a:r>
              <a:rPr lang="en-US" sz="2000" i="1" noProof="0" dirty="0">
                <a:solidFill>
                  <a:srgbClr val="44546A"/>
                </a:solidFill>
                <a:latin typeface="Calibri" panose="020F0502020204030204"/>
                <a:ea typeface="+mn-ea"/>
                <a:cs typeface="+mn-cs"/>
              </a:rPr>
              <a:t>Prevents</a:t>
            </a:r>
          </a:p>
        </p:txBody>
      </p:sp>
      <p:pic>
        <p:nvPicPr>
          <p:cNvPr id="23" name="Graphique 24" descr="Label avec un remplissage uni">
            <a:extLst>
              <a:ext uri="{FF2B5EF4-FFF2-40B4-BE49-F238E27FC236}">
                <a16:creationId xmlns:a16="http://schemas.microsoft.com/office/drawing/2014/main" id="{97DC7FCF-260B-4057-748F-2DB69445B8BE}"/>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67855" y="1918378"/>
            <a:ext cx="914400" cy="914400"/>
          </a:xfrm>
          <a:prstGeom prst="rect">
            <a:avLst/>
          </a:prstGeom>
        </p:spPr>
      </p:pic>
      <p:pic>
        <p:nvPicPr>
          <p:cNvPr id="24" name="Graphique 25" descr="Label avec un remplissage uni">
            <a:extLst>
              <a:ext uri="{FF2B5EF4-FFF2-40B4-BE49-F238E27FC236}">
                <a16:creationId xmlns:a16="http://schemas.microsoft.com/office/drawing/2014/main" id="{695CE019-7388-33C6-9ECA-71D095A2CAC4}"/>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67855" y="2631790"/>
            <a:ext cx="914400" cy="914400"/>
          </a:xfrm>
          <a:prstGeom prst="rect">
            <a:avLst/>
          </a:prstGeom>
        </p:spPr>
      </p:pic>
      <p:pic>
        <p:nvPicPr>
          <p:cNvPr id="25" name="Graphique 26" descr="Label avec un remplissage uni">
            <a:extLst>
              <a:ext uri="{FF2B5EF4-FFF2-40B4-BE49-F238E27FC236}">
                <a16:creationId xmlns:a16="http://schemas.microsoft.com/office/drawing/2014/main" id="{4CB58658-0695-2093-7064-1FC91212842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67855" y="3326653"/>
            <a:ext cx="914400" cy="914400"/>
          </a:xfrm>
          <a:prstGeom prst="rect">
            <a:avLst/>
          </a:prstGeom>
        </p:spPr>
      </p:pic>
      <p:pic>
        <p:nvPicPr>
          <p:cNvPr id="26" name="Graphique 27" descr="Label avec un remplissage uni">
            <a:extLst>
              <a:ext uri="{FF2B5EF4-FFF2-40B4-BE49-F238E27FC236}">
                <a16:creationId xmlns:a16="http://schemas.microsoft.com/office/drawing/2014/main" id="{6B95D935-6066-E09D-C26C-BD708FF60BE0}"/>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67855" y="4087976"/>
            <a:ext cx="914400" cy="914400"/>
          </a:xfrm>
          <a:prstGeom prst="rect">
            <a:avLst/>
          </a:prstGeom>
        </p:spPr>
      </p:pic>
      <p:sp>
        <p:nvSpPr>
          <p:cNvPr id="27" name="ZoneTexte 28">
            <a:extLst>
              <a:ext uri="{FF2B5EF4-FFF2-40B4-BE49-F238E27FC236}">
                <a16:creationId xmlns:a16="http://schemas.microsoft.com/office/drawing/2014/main" id="{D91D72D3-1D8D-4AEF-95D2-EB0BE7427D32}"/>
              </a:ext>
            </a:extLst>
          </p:cNvPr>
          <p:cNvSpPr txBox="1"/>
          <p:nvPr/>
        </p:nvSpPr>
        <p:spPr>
          <a:xfrm>
            <a:off x="1765081" y="1178803"/>
            <a:ext cx="2321158"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buFontTx/>
              <a:buNone/>
            </a:pPr>
            <a:r>
              <a:rPr lang="en-US" sz="2000" noProof="0" dirty="0">
                <a:solidFill>
                  <a:prstClr val="black"/>
                </a:solidFill>
                <a:latin typeface="Calibri" panose="020F0502020204030204"/>
                <a:ea typeface="+mn-ea"/>
                <a:cs typeface="+mn-cs"/>
              </a:rPr>
              <a:t>External codes</a:t>
            </a:r>
            <a:br>
              <a:rPr lang="en-US" sz="2000" noProof="0" dirty="0">
                <a:solidFill>
                  <a:prstClr val="black"/>
                </a:solidFill>
                <a:latin typeface="Calibri" panose="020F0502020204030204"/>
                <a:ea typeface="+mn-ea"/>
                <a:cs typeface="+mn-cs"/>
              </a:rPr>
            </a:br>
            <a:r>
              <a:rPr lang="en-US" sz="1600" i="1" noProof="0" dirty="0">
                <a:solidFill>
                  <a:prstClr val="black"/>
                </a:solidFill>
                <a:latin typeface="Calibri" panose="020F0502020204030204"/>
                <a:ea typeface="+mn-ea"/>
                <a:cs typeface="+mn-cs"/>
              </a:rPr>
              <a:t>(7249 in 21 codifications)</a:t>
            </a:r>
          </a:p>
        </p:txBody>
      </p:sp>
      <p:cxnSp>
        <p:nvCxnSpPr>
          <p:cNvPr id="28" name="Connecteur droit avec flèche 27">
            <a:extLst>
              <a:ext uri="{FF2B5EF4-FFF2-40B4-BE49-F238E27FC236}">
                <a16:creationId xmlns:a16="http://schemas.microsoft.com/office/drawing/2014/main" id="{A38C9938-CB5B-16CB-9C96-BDFF4A3468DD}"/>
              </a:ext>
            </a:extLst>
          </p:cNvPr>
          <p:cNvCxnSpPr>
            <a:cxnSpLocks/>
          </p:cNvCxnSpPr>
          <p:nvPr/>
        </p:nvCxnSpPr>
        <p:spPr>
          <a:xfrm flipH="1" flipV="1">
            <a:off x="3255273" y="2518278"/>
            <a:ext cx="1528142" cy="833199"/>
          </a:xfrm>
          <a:prstGeom prst="straightConnector1">
            <a:avLst/>
          </a:prstGeom>
          <a:noFill/>
          <a:ln w="19050" cap="flat" cmpd="sng" algn="ctr">
            <a:solidFill>
              <a:srgbClr val="44546A"/>
            </a:solidFill>
            <a:prstDash val="solid"/>
            <a:miter lim="800000"/>
            <a:tailEnd type="triangle"/>
          </a:ln>
          <a:effectLst/>
        </p:spPr>
      </p:cxnSp>
      <p:cxnSp>
        <p:nvCxnSpPr>
          <p:cNvPr id="29" name="Connecteur droit avec flèche 28">
            <a:extLst>
              <a:ext uri="{FF2B5EF4-FFF2-40B4-BE49-F238E27FC236}">
                <a16:creationId xmlns:a16="http://schemas.microsoft.com/office/drawing/2014/main" id="{977B4456-E9A3-6638-0005-C228F6F6B861}"/>
              </a:ext>
            </a:extLst>
          </p:cNvPr>
          <p:cNvCxnSpPr>
            <a:cxnSpLocks/>
          </p:cNvCxnSpPr>
          <p:nvPr/>
        </p:nvCxnSpPr>
        <p:spPr>
          <a:xfrm flipH="1" flipV="1">
            <a:off x="3286694" y="3187659"/>
            <a:ext cx="1422036" cy="250294"/>
          </a:xfrm>
          <a:prstGeom prst="straightConnector1">
            <a:avLst/>
          </a:prstGeom>
          <a:noFill/>
          <a:ln w="19050" cap="flat" cmpd="sng" algn="ctr">
            <a:solidFill>
              <a:srgbClr val="44546A"/>
            </a:solidFill>
            <a:prstDash val="solid"/>
            <a:miter lim="800000"/>
            <a:tailEnd type="triangle"/>
          </a:ln>
          <a:effectLst/>
        </p:spPr>
      </p:cxnSp>
      <p:cxnSp>
        <p:nvCxnSpPr>
          <p:cNvPr id="30" name="Connecteur droit avec flèche 29">
            <a:extLst>
              <a:ext uri="{FF2B5EF4-FFF2-40B4-BE49-F238E27FC236}">
                <a16:creationId xmlns:a16="http://schemas.microsoft.com/office/drawing/2014/main" id="{8BBE93EE-4096-A105-7CD3-499A49B55354}"/>
              </a:ext>
            </a:extLst>
          </p:cNvPr>
          <p:cNvCxnSpPr>
            <a:cxnSpLocks/>
            <a:stCxn id="7" idx="1"/>
            <a:endCxn id="25" idx="3"/>
          </p:cNvCxnSpPr>
          <p:nvPr/>
        </p:nvCxnSpPr>
        <p:spPr>
          <a:xfrm flipH="1">
            <a:off x="3382255" y="3572829"/>
            <a:ext cx="1315258" cy="211024"/>
          </a:xfrm>
          <a:prstGeom prst="straightConnector1">
            <a:avLst/>
          </a:prstGeom>
          <a:noFill/>
          <a:ln w="19050" cap="flat" cmpd="sng" algn="ctr">
            <a:solidFill>
              <a:srgbClr val="44546A"/>
            </a:solidFill>
            <a:prstDash val="solid"/>
            <a:miter lim="800000"/>
            <a:tailEnd type="triangle"/>
          </a:ln>
          <a:effectLst/>
        </p:spPr>
      </p:cxnSp>
      <p:cxnSp>
        <p:nvCxnSpPr>
          <p:cNvPr id="31" name="Connecteur droit avec flèche 30">
            <a:extLst>
              <a:ext uri="{FF2B5EF4-FFF2-40B4-BE49-F238E27FC236}">
                <a16:creationId xmlns:a16="http://schemas.microsoft.com/office/drawing/2014/main" id="{E6E47D03-AEFB-6C43-58DE-A0FCFC8AA31E}"/>
              </a:ext>
            </a:extLst>
          </p:cNvPr>
          <p:cNvCxnSpPr>
            <a:cxnSpLocks/>
          </p:cNvCxnSpPr>
          <p:nvPr/>
        </p:nvCxnSpPr>
        <p:spPr>
          <a:xfrm flipH="1">
            <a:off x="3423059" y="3683348"/>
            <a:ext cx="1278106" cy="701562"/>
          </a:xfrm>
          <a:prstGeom prst="straightConnector1">
            <a:avLst/>
          </a:prstGeom>
          <a:noFill/>
          <a:ln w="19050" cap="flat" cmpd="sng" algn="ctr">
            <a:solidFill>
              <a:srgbClr val="44546A"/>
            </a:solidFill>
            <a:prstDash val="solid"/>
            <a:miter lim="800000"/>
            <a:tailEnd type="triangle"/>
          </a:ln>
          <a:effectLst/>
        </p:spPr>
      </p:cxnSp>
      <p:sp>
        <p:nvSpPr>
          <p:cNvPr id="32" name="ZoneTexte 33">
            <a:extLst>
              <a:ext uri="{FF2B5EF4-FFF2-40B4-BE49-F238E27FC236}">
                <a16:creationId xmlns:a16="http://schemas.microsoft.com/office/drawing/2014/main" id="{3F44F05C-6ADC-C062-C31A-3C896A43ADD5}"/>
              </a:ext>
            </a:extLst>
          </p:cNvPr>
          <p:cNvSpPr txBox="1"/>
          <p:nvPr/>
        </p:nvSpPr>
        <p:spPr>
          <a:xfrm>
            <a:off x="3556464" y="4380223"/>
            <a:ext cx="1668669"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buFontTx/>
              <a:buNone/>
            </a:pPr>
            <a:r>
              <a:rPr lang="en-US" sz="2000" i="1" noProof="0" dirty="0">
                <a:solidFill>
                  <a:srgbClr val="44546A"/>
                </a:solidFill>
                <a:latin typeface="Calibri" panose="020F0502020204030204"/>
                <a:ea typeface="+mn-ea"/>
                <a:cs typeface="+mn-cs"/>
              </a:rPr>
              <a:t>Exact Match</a:t>
            </a:r>
          </a:p>
        </p:txBody>
      </p:sp>
      <p:sp>
        <p:nvSpPr>
          <p:cNvPr id="33" name="ZoneTexte 34">
            <a:extLst>
              <a:ext uri="{FF2B5EF4-FFF2-40B4-BE49-F238E27FC236}">
                <a16:creationId xmlns:a16="http://schemas.microsoft.com/office/drawing/2014/main" id="{A166ACB7-3541-D7F0-5AA0-83673394A6FC}"/>
              </a:ext>
            </a:extLst>
          </p:cNvPr>
          <p:cNvSpPr txBox="1"/>
          <p:nvPr/>
        </p:nvSpPr>
        <p:spPr>
          <a:xfrm>
            <a:off x="3973313" y="4938940"/>
            <a:ext cx="3095303"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buFontTx/>
              <a:buNone/>
            </a:pPr>
            <a:r>
              <a:rPr lang="en-US" sz="1600" noProof="0" dirty="0">
                <a:solidFill>
                  <a:srgbClr val="4D4D4D"/>
                </a:solidFill>
                <a:latin typeface="Arial"/>
                <a:ea typeface="+mn-ea"/>
                <a:cs typeface="+mn-cs"/>
              </a:rPr>
              <a:t>Counted on October 6</a:t>
            </a:r>
            <a:r>
              <a:rPr lang="en-US" sz="1600" baseline="30000" noProof="0" dirty="0">
                <a:solidFill>
                  <a:srgbClr val="4D4D4D"/>
                </a:solidFill>
                <a:latin typeface="Arial"/>
                <a:ea typeface="+mn-ea"/>
                <a:cs typeface="+mn-cs"/>
              </a:rPr>
              <a:t>th</a:t>
            </a:r>
            <a:r>
              <a:rPr lang="en-US" sz="1600" noProof="0" dirty="0">
                <a:solidFill>
                  <a:srgbClr val="4D4D4D"/>
                </a:solidFill>
                <a:latin typeface="Arial"/>
                <a:ea typeface="+mn-ea"/>
                <a:cs typeface="+mn-cs"/>
              </a:rPr>
              <a:t>, 2025</a:t>
            </a:r>
            <a:endParaRPr lang="en-US" sz="1600" noProof="0" dirty="0">
              <a:solidFill>
                <a:schemeClr val="tx1">
                  <a:lumMod val="65000"/>
                  <a:lumOff val="35000"/>
                </a:schemeClr>
              </a:solidFill>
              <a:latin typeface="Arial"/>
              <a:ea typeface="+mn-ea"/>
              <a:cs typeface="+mn-cs"/>
            </a:endParaRPr>
          </a:p>
        </p:txBody>
      </p:sp>
      <p:grpSp>
        <p:nvGrpSpPr>
          <p:cNvPr id="36" name="Groupe 35">
            <a:extLst>
              <a:ext uri="{FF2B5EF4-FFF2-40B4-BE49-F238E27FC236}">
                <a16:creationId xmlns:a16="http://schemas.microsoft.com/office/drawing/2014/main" id="{3F2180CF-2580-8BC9-6862-DD83CC202FBC}"/>
              </a:ext>
            </a:extLst>
          </p:cNvPr>
          <p:cNvGrpSpPr/>
          <p:nvPr/>
        </p:nvGrpSpPr>
        <p:grpSpPr>
          <a:xfrm>
            <a:off x="2346158" y="5431500"/>
            <a:ext cx="8017838" cy="532810"/>
            <a:chOff x="2346158" y="5431500"/>
            <a:chExt cx="8017838" cy="532810"/>
          </a:xfrm>
        </p:grpSpPr>
        <p:sp>
          <p:nvSpPr>
            <p:cNvPr id="34" name="Rectangle 33">
              <a:extLst>
                <a:ext uri="{FF2B5EF4-FFF2-40B4-BE49-F238E27FC236}">
                  <a16:creationId xmlns:a16="http://schemas.microsoft.com/office/drawing/2014/main" id="{7EFDAB1A-1200-5683-235B-3854BB0AEE37}"/>
                </a:ext>
              </a:extLst>
            </p:cNvPr>
            <p:cNvSpPr/>
            <p:nvPr/>
          </p:nvSpPr>
          <p:spPr>
            <a:xfrm>
              <a:off x="2346158" y="5433106"/>
              <a:ext cx="2733522" cy="531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noProof="0" dirty="0"/>
                <a:t>Transcription</a:t>
              </a:r>
            </a:p>
          </p:txBody>
        </p:sp>
        <p:sp>
          <p:nvSpPr>
            <p:cNvPr id="35" name="Rectangle 34">
              <a:extLst>
                <a:ext uri="{FF2B5EF4-FFF2-40B4-BE49-F238E27FC236}">
                  <a16:creationId xmlns:a16="http://schemas.microsoft.com/office/drawing/2014/main" id="{924333AA-214A-880C-594E-B8D476AE5941}"/>
                </a:ext>
              </a:extLst>
            </p:cNvPr>
            <p:cNvSpPr/>
            <p:nvPr/>
          </p:nvSpPr>
          <p:spPr>
            <a:xfrm>
              <a:off x="5079680" y="5431500"/>
              <a:ext cx="5284316" cy="531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noProof="0" dirty="0"/>
                <a:t>Description</a:t>
              </a:r>
            </a:p>
          </p:txBody>
        </p:sp>
      </p:grpSp>
    </p:spTree>
    <p:extLst>
      <p:ext uri="{BB962C8B-B14F-4D97-AF65-F5344CB8AC3E}">
        <p14:creationId xmlns:p14="http://schemas.microsoft.com/office/powerpoint/2010/main" val="6155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404FB-B011-A710-1FA0-A4E8B3898646}"/>
              </a:ext>
            </a:extLst>
          </p:cNvPr>
          <p:cNvSpPr>
            <a:spLocks noGrp="1"/>
          </p:cNvSpPr>
          <p:nvPr>
            <p:ph type="title"/>
          </p:nvPr>
        </p:nvSpPr>
        <p:spPr/>
        <p:txBody>
          <a:bodyPr/>
          <a:lstStyle/>
          <a:p>
            <a:r>
              <a:rPr lang="en-US" noProof="0" dirty="0"/>
              <a:t>Examples of vaccines</a:t>
            </a:r>
          </a:p>
        </p:txBody>
      </p:sp>
      <p:sp>
        <p:nvSpPr>
          <p:cNvPr id="5" name="Espace réservé du numéro de diapositive 4">
            <a:extLst>
              <a:ext uri="{FF2B5EF4-FFF2-40B4-BE49-F238E27FC236}">
                <a16:creationId xmlns:a16="http://schemas.microsoft.com/office/drawing/2014/main" id="{3486EF14-CCA3-9D38-C95B-C5724454A1CB}"/>
              </a:ext>
            </a:extLst>
          </p:cNvPr>
          <p:cNvSpPr>
            <a:spLocks noGrp="1"/>
          </p:cNvSpPr>
          <p:nvPr>
            <p:ph type="sldNum" sz="quarter" idx="12"/>
          </p:nvPr>
        </p:nvSpPr>
        <p:spPr/>
        <p:txBody>
          <a:bodyPr/>
          <a:lstStyle/>
          <a:p>
            <a:pPr lvl="1">
              <a:buFont typeface="Symbol" charset="0"/>
              <a:buNone/>
            </a:pPr>
            <a:fld id="{042AED99-7FB4-404E-8A97-64753DCE42EC}" type="slidenum">
              <a:rPr lang="en-US" noProof="0" smtClean="0"/>
              <a:pPr lvl="1">
                <a:buFont typeface="Symbol" charset="0"/>
                <a:buNone/>
              </a:pPr>
              <a:t>7</a:t>
            </a:fld>
            <a:endParaRPr lang="en-US" noProof="0" dirty="0">
              <a:solidFill>
                <a:schemeClr val="tx2">
                  <a:shade val="90000"/>
                </a:schemeClr>
              </a:solidFill>
            </a:endParaRPr>
          </a:p>
        </p:txBody>
      </p:sp>
      <p:graphicFrame>
        <p:nvGraphicFramePr>
          <p:cNvPr id="7" name="Tableau 7">
            <a:extLst>
              <a:ext uri="{FF2B5EF4-FFF2-40B4-BE49-F238E27FC236}">
                <a16:creationId xmlns:a16="http://schemas.microsoft.com/office/drawing/2014/main" id="{8FF96D18-2A4C-0472-8F5F-53D2A4DC55DD}"/>
              </a:ext>
            </a:extLst>
          </p:cNvPr>
          <p:cNvGraphicFramePr>
            <a:graphicFrameLocks noGrp="1"/>
          </p:cNvGraphicFramePr>
          <p:nvPr>
            <p:ph sz="quarter" idx="13"/>
            <p:extLst>
              <p:ext uri="{D42A27DB-BD31-4B8C-83A1-F6EECF244321}">
                <p14:modId xmlns:p14="http://schemas.microsoft.com/office/powerpoint/2010/main" val="4278446851"/>
              </p:ext>
            </p:extLst>
          </p:nvPr>
        </p:nvGraphicFramePr>
        <p:xfrm>
          <a:off x="838200" y="1700213"/>
          <a:ext cx="10744200" cy="3408680"/>
        </p:xfrm>
        <a:graphic>
          <a:graphicData uri="http://schemas.openxmlformats.org/drawingml/2006/table">
            <a:tbl>
              <a:tblPr firstCol="1" bandRow="1">
                <a:tableStyleId>{5C22544A-7EE6-4342-B048-85BDC9FD1C3A}</a:tableStyleId>
              </a:tblPr>
              <a:tblGrid>
                <a:gridCol w="1972733">
                  <a:extLst>
                    <a:ext uri="{9D8B030D-6E8A-4147-A177-3AD203B41FA5}">
                      <a16:colId xmlns:a16="http://schemas.microsoft.com/office/drawing/2014/main" val="2554189414"/>
                    </a:ext>
                  </a:extLst>
                </a:gridCol>
                <a:gridCol w="3645107">
                  <a:extLst>
                    <a:ext uri="{9D8B030D-6E8A-4147-A177-3AD203B41FA5}">
                      <a16:colId xmlns:a16="http://schemas.microsoft.com/office/drawing/2014/main" val="268857649"/>
                    </a:ext>
                  </a:extLst>
                </a:gridCol>
                <a:gridCol w="5126360">
                  <a:extLst>
                    <a:ext uri="{9D8B030D-6E8A-4147-A177-3AD203B41FA5}">
                      <a16:colId xmlns:a16="http://schemas.microsoft.com/office/drawing/2014/main" val="3759129199"/>
                    </a:ext>
                  </a:extLst>
                </a:gridCol>
              </a:tblGrid>
              <a:tr h="370840">
                <a:tc>
                  <a:txBody>
                    <a:bodyPr/>
                    <a:lstStyle/>
                    <a:p>
                      <a:r>
                        <a:rPr lang="en-US" noProof="0" dirty="0">
                          <a:latin typeface="+mj-lt"/>
                        </a:rPr>
                        <a:t>notation</a:t>
                      </a:r>
                    </a:p>
                  </a:txBody>
                  <a:tcPr/>
                </a:tc>
                <a:tc>
                  <a:txBody>
                    <a:bodyPr/>
                    <a:lstStyle/>
                    <a:p>
                      <a:r>
                        <a:rPr lang="en-US" noProof="0" dirty="0">
                          <a:latin typeface="+mj-lt"/>
                        </a:rPr>
                        <a:t>VAC0520</a:t>
                      </a:r>
                    </a:p>
                  </a:txBody>
                  <a:tcPr/>
                </a:tc>
                <a:tc>
                  <a:txBody>
                    <a:bodyPr/>
                    <a:lstStyle/>
                    <a:p>
                      <a:r>
                        <a:rPr lang="en-US" noProof="0" dirty="0">
                          <a:latin typeface="+mj-lt"/>
                        </a:rPr>
                        <a:t>VAC0133</a:t>
                      </a:r>
                    </a:p>
                  </a:txBody>
                  <a:tcPr/>
                </a:tc>
                <a:extLst>
                  <a:ext uri="{0D108BD9-81ED-4DB2-BD59-A6C34878D82A}">
                    <a16:rowId xmlns:a16="http://schemas.microsoft.com/office/drawing/2014/main" val="2092472976"/>
                  </a:ext>
                </a:extLst>
              </a:tr>
              <a:tr h="370840">
                <a:tc>
                  <a:txBody>
                    <a:bodyPr/>
                    <a:lstStyle/>
                    <a:p>
                      <a:r>
                        <a:rPr lang="en-US" noProof="0" dirty="0" err="1">
                          <a:latin typeface="+mj-lt"/>
                        </a:rPr>
                        <a:t>isAbstract</a:t>
                      </a:r>
                      <a:endParaRPr lang="en-US" noProof="0" dirty="0">
                        <a:latin typeface="+mj-lt"/>
                      </a:endParaRPr>
                    </a:p>
                  </a:txBody>
                  <a:tcPr/>
                </a:tc>
                <a:tc>
                  <a:txBody>
                    <a:bodyPr/>
                    <a:lstStyle/>
                    <a:p>
                      <a:r>
                        <a:rPr lang="en-US" noProof="0" dirty="0">
                          <a:latin typeface="+mj-lt"/>
                        </a:rPr>
                        <a:t>false</a:t>
                      </a:r>
                    </a:p>
                  </a:txBody>
                  <a:tcPr/>
                </a:tc>
                <a:tc>
                  <a:txBody>
                    <a:bodyPr/>
                    <a:lstStyle/>
                    <a:p>
                      <a:r>
                        <a:rPr lang="en-US" noProof="0" dirty="0">
                          <a:latin typeface="+mj-lt"/>
                        </a:rPr>
                        <a:t>True</a:t>
                      </a:r>
                    </a:p>
                  </a:txBody>
                  <a:tcPr/>
                </a:tc>
                <a:extLst>
                  <a:ext uri="{0D108BD9-81ED-4DB2-BD59-A6C34878D82A}">
                    <a16:rowId xmlns:a16="http://schemas.microsoft.com/office/drawing/2014/main" val="2342431156"/>
                  </a:ext>
                </a:extLst>
              </a:tr>
              <a:tr h="370840">
                <a:tc>
                  <a:txBody>
                    <a:bodyPr/>
                    <a:lstStyle/>
                    <a:p>
                      <a:r>
                        <a:rPr lang="en-US" noProof="0" dirty="0">
                          <a:latin typeface="+mj-lt"/>
                        </a:rPr>
                        <a:t>label</a:t>
                      </a:r>
                    </a:p>
                  </a:txBody>
                  <a:tcPr/>
                </a:tc>
                <a:tc>
                  <a:txBody>
                    <a:bodyPr/>
                    <a:lstStyle/>
                    <a:p>
                      <a:r>
                        <a:rPr lang="en-US" noProof="0" dirty="0">
                          <a:latin typeface="+mj-lt"/>
                        </a:rPr>
                        <a:t>IMVANEX</a:t>
                      </a:r>
                    </a:p>
                  </a:txBody>
                  <a:tcPr/>
                </a:tc>
                <a:tc>
                  <a:txBody>
                    <a:bodyPr/>
                    <a:lstStyle/>
                    <a:p>
                      <a:r>
                        <a:rPr lang="en-US" noProof="0" dirty="0">
                          <a:latin typeface="+mj-lt"/>
                        </a:rPr>
                        <a:t>"Smallpox vaccine, unspecified"@</a:t>
                      </a:r>
                      <a:r>
                        <a:rPr lang="en-US" noProof="0" dirty="0" err="1">
                          <a:latin typeface="+mj-lt"/>
                        </a:rPr>
                        <a:t>en</a:t>
                      </a:r>
                      <a:endParaRPr lang="en-US" noProof="0" dirty="0">
                        <a:latin typeface="+mj-lt"/>
                      </a:endParaRPr>
                    </a:p>
                  </a:txBody>
                  <a:tcPr/>
                </a:tc>
                <a:extLst>
                  <a:ext uri="{0D108BD9-81ED-4DB2-BD59-A6C34878D82A}">
                    <a16:rowId xmlns:a16="http://schemas.microsoft.com/office/drawing/2014/main" val="2220824415"/>
                  </a:ext>
                </a:extLst>
              </a:tr>
              <a:tr h="370840">
                <a:tc>
                  <a:txBody>
                    <a:bodyPr/>
                    <a:lstStyle/>
                    <a:p>
                      <a:r>
                        <a:rPr lang="en-US" noProof="0" dirty="0" err="1">
                          <a:latin typeface="+mj-lt"/>
                        </a:rPr>
                        <a:t>hiddenLabel</a:t>
                      </a:r>
                      <a:endParaRPr lang="en-US" noProof="0" dirty="0">
                        <a:latin typeface="+mj-lt"/>
                      </a:endParaRPr>
                    </a:p>
                  </a:txBody>
                  <a:tcPr/>
                </a:tc>
                <a:tc>
                  <a:txBody>
                    <a:bodyPr/>
                    <a:lstStyle/>
                    <a:p>
                      <a:r>
                        <a:rPr lang="en-US" noProof="0" dirty="0">
                          <a:latin typeface="+mj-lt"/>
                        </a:rPr>
                        <a:t>Invanex</a:t>
                      </a:r>
                    </a:p>
                  </a:txBody>
                  <a:tcPr/>
                </a:tc>
                <a:tc>
                  <a:txBody>
                    <a:bodyPr/>
                    <a:lstStyle/>
                    <a:p>
                      <a:r>
                        <a:rPr lang="en-US" noProof="0" dirty="0" err="1">
                          <a:latin typeface="+mj-lt"/>
                        </a:rPr>
                        <a:t>Variolic</a:t>
                      </a:r>
                      <a:endParaRPr lang="en-US" noProof="0" dirty="0">
                        <a:latin typeface="+mj-lt"/>
                      </a:endParaRPr>
                    </a:p>
                  </a:txBody>
                  <a:tcPr/>
                </a:tc>
                <a:extLst>
                  <a:ext uri="{0D108BD9-81ED-4DB2-BD59-A6C34878D82A}">
                    <a16:rowId xmlns:a16="http://schemas.microsoft.com/office/drawing/2014/main" val="1156344340"/>
                  </a:ext>
                </a:extLst>
              </a:tr>
              <a:tr h="370840">
                <a:tc>
                  <a:txBody>
                    <a:bodyPr/>
                    <a:lstStyle/>
                    <a:p>
                      <a:r>
                        <a:rPr lang="en-US" noProof="0" dirty="0">
                          <a:latin typeface="+mj-lt"/>
                        </a:rPr>
                        <a:t>comment</a:t>
                      </a:r>
                    </a:p>
                  </a:txBody>
                  <a:tcPr>
                    <a:lnB w="12700" cmpd="sng">
                      <a:noFill/>
                    </a:lnB>
                  </a:tcPr>
                </a:tc>
                <a:tc>
                  <a:txBody>
                    <a:bodyPr/>
                    <a:lstStyle/>
                    <a:p>
                      <a:r>
                        <a:rPr lang="en-US" noProof="0" dirty="0">
                          <a:latin typeface="+mj-lt"/>
                        </a:rPr>
                        <a:t>"Smallpox vaccine, third generation, modified vaccinia virus Ankara, non-replicative"@</a:t>
                      </a:r>
                      <a:r>
                        <a:rPr lang="en-US" noProof="0" dirty="0" err="1">
                          <a:latin typeface="+mj-lt"/>
                        </a:rPr>
                        <a:t>en</a:t>
                      </a:r>
                      <a:endParaRPr lang="en-US" noProof="0" dirty="0">
                        <a:latin typeface="+mj-lt"/>
                      </a:endParaRPr>
                    </a:p>
                  </a:txBody>
                  <a:tcPr/>
                </a:tc>
                <a:tc>
                  <a:txBody>
                    <a:bodyPr/>
                    <a:lstStyle/>
                    <a:p>
                      <a:r>
                        <a:rPr lang="en-US" noProof="0" dirty="0">
                          <a:latin typeface="+mj-lt"/>
                        </a:rPr>
                        <a:t>"Live attenuated smallpox vaccine"@</a:t>
                      </a:r>
                      <a:r>
                        <a:rPr lang="en-US" noProof="0" dirty="0" err="1">
                          <a:latin typeface="+mj-lt"/>
                        </a:rPr>
                        <a:t>en</a:t>
                      </a:r>
                      <a:endParaRPr lang="en-US" noProof="0" dirty="0">
                        <a:latin typeface="+mj-lt"/>
                      </a:endParaRPr>
                    </a:p>
                  </a:txBody>
                  <a:tcPr/>
                </a:tc>
                <a:extLst>
                  <a:ext uri="{0D108BD9-81ED-4DB2-BD59-A6C34878D82A}">
                    <a16:rowId xmlns:a16="http://schemas.microsoft.com/office/drawing/2014/main" val="3485517453"/>
                  </a:ext>
                </a:extLst>
              </a:tr>
              <a:tr h="370840">
                <a:tc>
                  <a:txBody>
                    <a:bodyPr/>
                    <a:lstStyle/>
                    <a:p>
                      <a:r>
                        <a:rPr lang="en-US" noProof="0" dirty="0" err="1">
                          <a:latin typeface="+mj-lt"/>
                        </a:rPr>
                        <a:t>containsValence</a:t>
                      </a:r>
                      <a:endParaRPr lang="en-US" noProof="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noProof="0" dirty="0">
                          <a:latin typeface="+mj-lt"/>
                        </a:rPr>
                        <a:t>VAL296 (Pox-3G-MVA)</a:t>
                      </a:r>
                    </a:p>
                  </a:txBody>
                  <a:tcPr>
                    <a:lnL w="12700" cmpd="sng">
                      <a:noFill/>
                    </a:lnL>
                  </a:tcPr>
                </a:tc>
                <a:tc>
                  <a:txBody>
                    <a:bodyPr/>
                    <a:lstStyle/>
                    <a:p>
                      <a:r>
                        <a:rPr lang="en-US" noProof="0" dirty="0">
                          <a:latin typeface="+mj-lt"/>
                        </a:rPr>
                        <a:t>VAL022 (Smallpox-L)</a:t>
                      </a:r>
                    </a:p>
                  </a:txBody>
                  <a:tcPr/>
                </a:tc>
                <a:extLst>
                  <a:ext uri="{0D108BD9-81ED-4DB2-BD59-A6C34878D82A}">
                    <a16:rowId xmlns:a16="http://schemas.microsoft.com/office/drawing/2014/main" val="2619714299"/>
                  </a:ext>
                </a:extLst>
              </a:tr>
              <a:tr h="370840">
                <a:tc>
                  <a:txBody>
                    <a:bodyPr/>
                    <a:lstStyle/>
                    <a:p>
                      <a:r>
                        <a:rPr lang="en-US" noProof="0" dirty="0" err="1">
                          <a:latin typeface="+mj-lt"/>
                        </a:rPr>
                        <a:t>exactMatch</a:t>
                      </a:r>
                      <a:endParaRPr lang="en-US" noProof="0" dirty="0">
                        <a:latin typeface="+mj-lt"/>
                      </a:endParaRPr>
                    </a:p>
                  </a:txBody>
                  <a:tcPr>
                    <a:lnT w="12700" cmpd="sng">
                      <a:noFill/>
                    </a:lnT>
                  </a:tcPr>
                </a:tc>
                <a:tc>
                  <a:txBody>
                    <a:bodyPr/>
                    <a:lstStyle/>
                    <a:p>
                      <a:r>
                        <a:rPr lang="en-US" noProof="0" dirty="0">
                          <a:latin typeface="+mj-lt"/>
                        </a:rPr>
                        <a:t>AIC-042944013</a:t>
                      </a:r>
                    </a:p>
                  </a:txBody>
                  <a:tcPr/>
                </a:tc>
                <a:tc>
                  <a:txBody>
                    <a:bodyPr/>
                    <a:lstStyle/>
                    <a:p>
                      <a:r>
                        <a:rPr lang="en-US" noProof="0" dirty="0">
                          <a:latin typeface="+mj-lt"/>
                        </a:rPr>
                        <a:t>ATC-J07BX01, CVX-105, SNOMED-CT-836389008</a:t>
                      </a:r>
                    </a:p>
                  </a:txBody>
                  <a:tcPr/>
                </a:tc>
                <a:extLst>
                  <a:ext uri="{0D108BD9-81ED-4DB2-BD59-A6C34878D82A}">
                    <a16:rowId xmlns:a16="http://schemas.microsoft.com/office/drawing/2014/main" val="3702609533"/>
                  </a:ext>
                </a:extLst>
              </a:tr>
            </a:tbl>
          </a:graphicData>
        </a:graphic>
      </p:graphicFrame>
    </p:spTree>
    <p:extLst>
      <p:ext uri="{BB962C8B-B14F-4D97-AF65-F5344CB8AC3E}">
        <p14:creationId xmlns:p14="http://schemas.microsoft.com/office/powerpoint/2010/main" val="417141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BF624-B911-B646-2515-FA967056B2AB}"/>
              </a:ext>
            </a:extLst>
          </p:cNvPr>
          <p:cNvSpPr>
            <a:spLocks noGrp="1"/>
          </p:cNvSpPr>
          <p:nvPr>
            <p:ph type="title"/>
          </p:nvPr>
        </p:nvSpPr>
        <p:spPr/>
        <p:txBody>
          <a:bodyPr/>
          <a:lstStyle/>
          <a:p>
            <a:r>
              <a:rPr lang="en-US" noProof="0" dirty="0"/>
              <a:t>Vaccines, antigens and valences</a:t>
            </a:r>
          </a:p>
        </p:txBody>
      </p:sp>
      <p:sp>
        <p:nvSpPr>
          <p:cNvPr id="3" name="Espace réservé du contenu 2">
            <a:extLst>
              <a:ext uri="{FF2B5EF4-FFF2-40B4-BE49-F238E27FC236}">
                <a16:creationId xmlns:a16="http://schemas.microsoft.com/office/drawing/2014/main" id="{041B2DEF-77B9-8BC5-9A1D-94495293D275}"/>
              </a:ext>
            </a:extLst>
          </p:cNvPr>
          <p:cNvSpPr>
            <a:spLocks noGrp="1"/>
          </p:cNvSpPr>
          <p:nvPr>
            <p:ph idx="1"/>
          </p:nvPr>
        </p:nvSpPr>
        <p:spPr>
          <a:xfrm>
            <a:off x="851729" y="1588911"/>
            <a:ext cx="10787115" cy="4114800"/>
          </a:xfrm>
        </p:spPr>
        <p:txBody>
          <a:bodyPr/>
          <a:lstStyle/>
          <a:p>
            <a:pPr marL="0" indent="0">
              <a:buNone/>
            </a:pPr>
            <a:r>
              <a:rPr lang="en-US" sz="2400" noProof="0" dirty="0"/>
              <a:t>A </a:t>
            </a:r>
            <a:r>
              <a:rPr lang="en-US" sz="2400" noProof="0" dirty="0">
                <a:solidFill>
                  <a:srgbClr val="FF0000"/>
                </a:solidFill>
              </a:rPr>
              <a:t>vaccine</a:t>
            </a:r>
            <a:r>
              <a:rPr lang="en-US" sz="2400" noProof="0" dirty="0"/>
              <a:t> is an antigenic preparation similar to or derived from a pathogen, or the genetic material encoding the target antigen, which is introduced into a person to obtain a specific and active immune response that protects against the occurrence of the natural disease caused by the corresponding pathogen.</a:t>
            </a:r>
          </a:p>
        </p:txBody>
      </p:sp>
    </p:spTree>
    <p:extLst>
      <p:ext uri="{BB962C8B-B14F-4D97-AF65-F5344CB8AC3E}">
        <p14:creationId xmlns:p14="http://schemas.microsoft.com/office/powerpoint/2010/main" val="41502050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0350E-40C5-63C0-086C-0961C66EA6E6}"/>
              </a:ext>
            </a:extLst>
          </p:cNvPr>
          <p:cNvSpPr>
            <a:spLocks noGrp="1"/>
          </p:cNvSpPr>
          <p:nvPr>
            <p:ph type="title"/>
          </p:nvPr>
        </p:nvSpPr>
        <p:spPr/>
        <p:txBody>
          <a:bodyPr/>
          <a:lstStyle/>
          <a:p>
            <a:r>
              <a:rPr lang="en-US" noProof="0" dirty="0"/>
              <a:t>Vaccines, antigens and valences</a:t>
            </a:r>
          </a:p>
        </p:txBody>
      </p:sp>
      <p:sp>
        <p:nvSpPr>
          <p:cNvPr id="3" name="Espace réservé du contenu 2">
            <a:extLst>
              <a:ext uri="{FF2B5EF4-FFF2-40B4-BE49-F238E27FC236}">
                <a16:creationId xmlns:a16="http://schemas.microsoft.com/office/drawing/2014/main" id="{A8184A22-77A5-48CF-F414-7416D807E6C5}"/>
              </a:ext>
            </a:extLst>
          </p:cNvPr>
          <p:cNvSpPr>
            <a:spLocks noGrp="1"/>
          </p:cNvSpPr>
          <p:nvPr>
            <p:ph idx="1"/>
          </p:nvPr>
        </p:nvSpPr>
        <p:spPr>
          <a:xfrm>
            <a:off x="760022" y="1350563"/>
            <a:ext cx="10569038" cy="2750381"/>
          </a:xfrm>
        </p:spPr>
        <p:txBody>
          <a:bodyPr>
            <a:noAutofit/>
          </a:bodyPr>
          <a:lstStyle/>
          <a:p>
            <a:pPr marL="0" indent="0">
              <a:buNone/>
            </a:pPr>
            <a:r>
              <a:rPr lang="en-US" sz="2400" noProof="0" dirty="0"/>
              <a:t>An </a:t>
            </a:r>
            <a:r>
              <a:rPr lang="en-US" sz="2400" noProof="0" dirty="0">
                <a:solidFill>
                  <a:srgbClr val="FF0000"/>
                </a:solidFill>
              </a:rPr>
              <a:t>antigen </a:t>
            </a:r>
            <a:r>
              <a:rPr lang="en-US" sz="2400" kern="0" noProof="0" dirty="0"/>
              <a:t>(“antibody generator”)</a:t>
            </a:r>
            <a:r>
              <a:rPr lang="en-US" sz="2400" noProof="0" dirty="0"/>
              <a:t> is any substance or molecule that is recognized by the immune system as foreign or potentially harmful, triggering an immune response. When an antigen enters the body, it stimulates the production of specific antibodies or activates immune cells to neutralize or eliminate the threat.</a:t>
            </a:r>
          </a:p>
        </p:txBody>
      </p:sp>
    </p:spTree>
    <p:extLst>
      <p:ext uri="{BB962C8B-B14F-4D97-AF65-F5344CB8AC3E}">
        <p14:creationId xmlns:p14="http://schemas.microsoft.com/office/powerpoint/2010/main" val="41139053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F2A9E518-72F0-4344-B024-E9CF6F069DD7}" vid="{5194E99F-4170-4516-A0B0-269160D3A3A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IVC</Template>
  <TotalTime>438</TotalTime>
  <Words>2378</Words>
  <Application>Microsoft Office PowerPoint</Application>
  <PresentationFormat>Grand écran</PresentationFormat>
  <Paragraphs>392</Paragraphs>
  <Slides>30</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Aptos</vt:lpstr>
      <vt:lpstr>Arial</vt:lpstr>
      <vt:lpstr>Calibri</vt:lpstr>
      <vt:lpstr>Grandview Display</vt:lpstr>
      <vt:lpstr>Open Sans</vt:lpstr>
      <vt:lpstr>Roboto</vt:lpstr>
      <vt:lpstr>Symbol</vt:lpstr>
      <vt:lpstr>Wingdings</vt:lpstr>
      <vt:lpstr>DashVTI</vt:lpstr>
      <vt:lpstr>NUVA general presentation</vt:lpstr>
      <vt:lpstr>What is NUVA ?</vt:lpstr>
      <vt:lpstr>Initial purpose</vt:lpstr>
      <vt:lpstr>Présentation PowerPoint</vt:lpstr>
      <vt:lpstr>Evolution over time</vt:lpstr>
      <vt:lpstr>NUVA concepts</vt:lpstr>
      <vt:lpstr>Examples of vaccines</vt:lpstr>
      <vt:lpstr>Vaccines, antigens and valences</vt:lpstr>
      <vt:lpstr>Vaccines, antigens and valences</vt:lpstr>
      <vt:lpstr>Présentation PowerPoint</vt:lpstr>
      <vt:lpstr>Valence in NUVA – Example : BEXSERO</vt:lpstr>
      <vt:lpstr>Why does the valence not coincide with the antigens in this case?</vt:lpstr>
      <vt:lpstr>Antigen comparison</vt:lpstr>
      <vt:lpstr>Valence comparison</vt:lpstr>
      <vt:lpstr>Hierarchical representation of valences</vt:lpstr>
      <vt:lpstr>What valences bring ?</vt:lpstr>
      <vt:lpstr>Mapping a NUVA concept to a code</vt:lpstr>
      <vt:lpstr>The abstraction cone</vt:lpstr>
      <vt:lpstr>Completeness</vt:lpstr>
      <vt:lpstr>Precision</vt:lpstr>
      <vt:lpstr>Illustration</vt:lpstr>
      <vt:lpstr>Tooling</vt:lpstr>
      <vt:lpstr>Tooling results</vt:lpstr>
      <vt:lpstr>Interpreting the metrics</vt:lpstr>
      <vt:lpstr>Online NUVA contents: ivci.org/nuva</vt:lpstr>
      <vt:lpstr>Using graph.ivci.org</vt:lpstr>
      <vt:lpstr>The SPARQL query language</vt:lpstr>
      <vt:lpstr>Using NUVA in Python</vt:lpstr>
      <vt:lpstr>Resources for developers</vt:lpstr>
      <vt:lpstr>What 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François KAAG</dc:creator>
  <cp:lastModifiedBy>François KAAG</cp:lastModifiedBy>
  <cp:revision>22</cp:revision>
  <dcterms:created xsi:type="dcterms:W3CDTF">2025-04-11T14:42:19Z</dcterms:created>
  <dcterms:modified xsi:type="dcterms:W3CDTF">2025-11-12T09:55:45Z</dcterms:modified>
</cp:coreProperties>
</file>