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61" r:id="rId3"/>
    <p:sldId id="3462" r:id="rId4"/>
    <p:sldId id="3477" r:id="rId5"/>
    <p:sldId id="3478" r:id="rId6"/>
    <p:sldId id="3479" r:id="rId7"/>
    <p:sldId id="3480" r:id="rId8"/>
    <p:sldId id="3481" r:id="rId9"/>
    <p:sldId id="3485" r:id="rId10"/>
    <p:sldId id="3482" r:id="rId11"/>
    <p:sldId id="3484" r:id="rId12"/>
    <p:sldId id="3474" r:id="rId13"/>
    <p:sldId id="35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EC916-17D3-A56F-09F2-A83B0C1DE6C9}" name="Nathan Bunker" initials="NB" userId="S::nbunker@immregistries.org::3a818436-2ac6-41ce-ab68-359f70705be3" providerId="AD"/>
  <p188:author id="{BA70ED78-5BE3-0EAD-8BBE-A5D4B0A8FD85}" name="Arias, Alejandra" initials="AA" userId="S::Alejandra.Arias@ct.gov::117c8a20-8a0f-436d-adf4-3303ac9021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B452"/>
    <a:srgbClr val="028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58"/>
  </p:normalViewPr>
  <p:slideViewPr>
    <p:cSldViewPr snapToGrid="0">
      <p:cViewPr varScale="1">
        <p:scale>
          <a:sx n="88" d="100"/>
          <a:sy n="88" d="100"/>
        </p:scale>
        <p:origin x="114" y="8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61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D4B533-8B82-1B6E-19ED-907AE13E9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F5547-B931-F292-58B9-3E44CBE66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61105-DD45-4D4E-B469-9CB524AB342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CA3BC-3561-D031-36C8-8B194E9870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54164-BD0E-4E72-B52F-E469751A0E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91958-89B1-443E-97F0-48D2D83D8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51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6FA0-6D44-446C-9327-16D66EC567EB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37A25-CC8B-47A3-B56E-87CADF159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3F676CC0-B6CC-ACA0-4D1B-2E8477BE02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1819536" y="-1282148"/>
            <a:ext cx="6407082" cy="8879250"/>
            <a:chOff x="0" y="0"/>
            <a:chExt cx="3230879" cy="4477511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71885F9-4534-DC07-8FB0-D0FF525E6FEA}"/>
                </a:ext>
              </a:extLst>
            </p:cNvPr>
            <p:cNvSpPr/>
            <p:nvPr/>
          </p:nvSpPr>
          <p:spPr>
            <a:xfrm>
              <a:off x="0" y="0"/>
              <a:ext cx="3230879" cy="4477511"/>
            </a:xfrm>
            <a:custGeom>
              <a:avLst/>
              <a:gdLst/>
              <a:ahLst/>
              <a:cxnLst/>
              <a:rect l="l" t="t" r="r" b="b"/>
              <a:pathLst>
                <a:path w="3230879" h="4477511">
                  <a:moveTo>
                    <a:pt x="3230879" y="4477511"/>
                  </a:moveTo>
                  <a:lnTo>
                    <a:pt x="0" y="4477511"/>
                  </a:lnTo>
                  <a:lnTo>
                    <a:pt x="0" y="0"/>
                  </a:lnTo>
                  <a:lnTo>
                    <a:pt x="3230879" y="0"/>
                  </a:lnTo>
                  <a:lnTo>
                    <a:pt x="3230879" y="4477511"/>
                  </a:lnTo>
                  <a:close/>
                </a:path>
              </a:pathLst>
            </a:custGeom>
            <a:blipFill>
              <a:blip r:embed="rId2"/>
              <a:stretch>
                <a:fillRect t="-22" b="-22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C893A09B-C46F-3BF0-47AD-43657705F0B9}"/>
                </a:ext>
              </a:extLst>
            </p:cNvPr>
            <p:cNvSpPr/>
            <p:nvPr/>
          </p:nvSpPr>
          <p:spPr>
            <a:xfrm flipH="1">
              <a:off x="26513" y="-8355"/>
              <a:ext cx="3179243" cy="4416994"/>
            </a:xfrm>
            <a:custGeom>
              <a:avLst/>
              <a:gdLst/>
              <a:ahLst/>
              <a:cxnLst/>
              <a:rect l="l" t="t" r="r" b="b"/>
              <a:pathLst>
                <a:path w="3179243" h="4416994">
                  <a:moveTo>
                    <a:pt x="944759" y="3209045"/>
                  </a:moveTo>
                  <a:cubicBezTo>
                    <a:pt x="962510" y="3125350"/>
                    <a:pt x="970537" y="3041472"/>
                    <a:pt x="954621" y="2956701"/>
                  </a:cubicBezTo>
                  <a:cubicBezTo>
                    <a:pt x="904942" y="2692083"/>
                    <a:pt x="610089" y="2525080"/>
                    <a:pt x="438026" y="2347165"/>
                  </a:cubicBezTo>
                  <a:cubicBezTo>
                    <a:pt x="136237" y="2035119"/>
                    <a:pt x="0" y="1571340"/>
                    <a:pt x="85075" y="1145649"/>
                  </a:cubicBezTo>
                  <a:cubicBezTo>
                    <a:pt x="170150" y="719956"/>
                    <a:pt x="474174" y="344166"/>
                    <a:pt x="872715" y="172082"/>
                  </a:cubicBezTo>
                  <a:cubicBezTo>
                    <a:pt x="1271257" y="0"/>
                    <a:pt x="1753254" y="36399"/>
                    <a:pt x="2121432" y="266385"/>
                  </a:cubicBezTo>
                  <a:cubicBezTo>
                    <a:pt x="2452428" y="473146"/>
                    <a:pt x="2679861" y="816601"/>
                    <a:pt x="2817762" y="1181695"/>
                  </a:cubicBezTo>
                  <a:cubicBezTo>
                    <a:pt x="2955662" y="1546790"/>
                    <a:pt x="3012585" y="1936581"/>
                    <a:pt x="3068608" y="2322809"/>
                  </a:cubicBezTo>
                  <a:cubicBezTo>
                    <a:pt x="3125635" y="2715948"/>
                    <a:pt x="3179243" y="3135087"/>
                    <a:pt x="3012587" y="3495690"/>
                  </a:cubicBezTo>
                  <a:cubicBezTo>
                    <a:pt x="2817998" y="3916734"/>
                    <a:pt x="2367431" y="4157209"/>
                    <a:pt x="1925126" y="4296871"/>
                  </a:cubicBezTo>
                  <a:cubicBezTo>
                    <a:pt x="1706164" y="4366010"/>
                    <a:pt x="1464372" y="4416994"/>
                    <a:pt x="1251111" y="4331881"/>
                  </a:cubicBezTo>
                  <a:cubicBezTo>
                    <a:pt x="1049948" y="4251595"/>
                    <a:pt x="908383" y="4057760"/>
                    <a:pt x="852518" y="3848482"/>
                  </a:cubicBezTo>
                  <a:cubicBezTo>
                    <a:pt x="793923" y="3628956"/>
                    <a:pt x="900106" y="3419580"/>
                    <a:pt x="944759" y="3209045"/>
                  </a:cubicBezTo>
                  <a:close/>
                </a:path>
              </a:pathLst>
            </a:custGeom>
            <a:blipFill>
              <a:blip r:embed="rId3"/>
              <a:stretch>
                <a:fillRect l="-111695" r="-3846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837" y="206911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1837" y="3157477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05EF2E7-2F80-7A4A-33B5-928806F9E0CD}"/>
              </a:ext>
            </a:extLst>
          </p:cNvPr>
          <p:cNvSpPr/>
          <p:nvPr userDrawn="1"/>
        </p:nvSpPr>
        <p:spPr>
          <a:xfrm>
            <a:off x="640080" y="-216158"/>
            <a:ext cx="2090546" cy="1863213"/>
          </a:xfrm>
          <a:custGeom>
            <a:avLst/>
            <a:gdLst/>
            <a:ahLst/>
            <a:cxnLst/>
            <a:rect l="l" t="t" r="r" b="b"/>
            <a:pathLst>
              <a:path w="2445384" h="2445384">
                <a:moveTo>
                  <a:pt x="0" y="0"/>
                </a:moveTo>
                <a:lnTo>
                  <a:pt x="2445384" y="0"/>
                </a:lnTo>
                <a:lnTo>
                  <a:pt x="2445384" y="2445384"/>
                </a:lnTo>
                <a:lnTo>
                  <a:pt x="0" y="2445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87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BBA1970-6973-A38D-E239-60B7ABF4C143}"/>
              </a:ext>
            </a:extLst>
          </p:cNvPr>
          <p:cNvSpPr/>
          <p:nvPr userDrawn="1"/>
        </p:nvSpPr>
        <p:spPr>
          <a:xfrm rot="145708">
            <a:off x="-2144809" y="5501027"/>
            <a:ext cx="15470644" cy="1029675"/>
          </a:xfrm>
          <a:custGeom>
            <a:avLst/>
            <a:gdLst/>
            <a:ahLst/>
            <a:cxnLst/>
            <a:rect l="l" t="t" r="r" b="b"/>
            <a:pathLst>
              <a:path w="21984173" h="1896135">
                <a:moveTo>
                  <a:pt x="0" y="0"/>
                </a:moveTo>
                <a:lnTo>
                  <a:pt x="21984173" y="0"/>
                </a:lnTo>
                <a:lnTo>
                  <a:pt x="21984173" y="1896135"/>
                </a:lnTo>
                <a:lnTo>
                  <a:pt x="0" y="1896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7B995117-101E-88F3-7639-7A63D408CF35}"/>
              </a:ext>
            </a:extLst>
          </p:cNvPr>
          <p:cNvSpPr/>
          <p:nvPr userDrawn="1"/>
        </p:nvSpPr>
        <p:spPr>
          <a:xfrm rot="80784" flipV="1">
            <a:off x="-694791" y="6369506"/>
            <a:ext cx="12570608" cy="829156"/>
          </a:xfrm>
          <a:custGeom>
            <a:avLst/>
            <a:gdLst/>
            <a:ahLst/>
            <a:cxnLst/>
            <a:rect l="l" t="t" r="r" b="b"/>
            <a:pathLst>
              <a:path w="21984173" h="1896135">
                <a:moveTo>
                  <a:pt x="0" y="1896135"/>
                </a:moveTo>
                <a:lnTo>
                  <a:pt x="21984174" y="1896135"/>
                </a:lnTo>
                <a:lnTo>
                  <a:pt x="21984174" y="0"/>
                </a:lnTo>
                <a:lnTo>
                  <a:pt x="0" y="0"/>
                </a:lnTo>
                <a:lnTo>
                  <a:pt x="0" y="1896135"/>
                </a:lnTo>
                <a:close/>
              </a:path>
            </a:pathLst>
          </a:custGeom>
          <a:blipFill>
            <a:blip r:embed="rId4">
              <a:alphaModFix amt="5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E9C6DED8-BAB6-6F25-3D76-DF96F964B163}"/>
              </a:ext>
            </a:extLst>
          </p:cNvPr>
          <p:cNvSpPr/>
          <p:nvPr userDrawn="1"/>
        </p:nvSpPr>
        <p:spPr>
          <a:xfrm flipH="1" flipV="1">
            <a:off x="1019274" y="6119714"/>
            <a:ext cx="11496695" cy="1328740"/>
          </a:xfrm>
          <a:custGeom>
            <a:avLst/>
            <a:gdLst/>
            <a:ahLst/>
            <a:cxnLst/>
            <a:rect l="l" t="t" r="r" b="b"/>
            <a:pathLst>
              <a:path w="19317561" h="1666140">
                <a:moveTo>
                  <a:pt x="19317561" y="1666139"/>
                </a:moveTo>
                <a:lnTo>
                  <a:pt x="0" y="1666139"/>
                </a:lnTo>
                <a:lnTo>
                  <a:pt x="0" y="0"/>
                </a:lnTo>
                <a:lnTo>
                  <a:pt x="19317561" y="0"/>
                </a:lnTo>
                <a:lnTo>
                  <a:pt x="19317561" y="1666139"/>
                </a:lnTo>
                <a:close/>
              </a:path>
            </a:pathLst>
          </a:custGeom>
          <a:blipFill>
            <a:blip r:embed="rId6">
              <a:alphaModFix amt="6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251460"/>
            <a:ext cx="6515101" cy="2308859"/>
          </a:xfrm>
        </p:spPr>
        <p:txBody>
          <a:bodyPr/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D5862-442C-93ED-F71B-12C9438DBE02}"/>
              </a:ext>
            </a:extLst>
          </p:cNvPr>
          <p:cNvSpPr txBox="1"/>
          <p:nvPr userDrawn="1"/>
        </p:nvSpPr>
        <p:spPr>
          <a:xfrm>
            <a:off x="640079" y="2786368"/>
            <a:ext cx="6097904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1F6-9E11-291B-BA31-CD8418757A77}"/>
              </a:ext>
            </a:extLst>
          </p:cNvPr>
          <p:cNvSpPr txBox="1"/>
          <p:nvPr userDrawn="1"/>
        </p:nvSpPr>
        <p:spPr>
          <a:xfrm>
            <a:off x="674368" y="3923026"/>
            <a:ext cx="61950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Ut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enim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nostrud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ullamco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aliquip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consequat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66D7F71-02B6-A1F9-864F-6BEADA6F4854}"/>
              </a:ext>
            </a:extLst>
          </p:cNvPr>
          <p:cNvSpPr/>
          <p:nvPr/>
        </p:nvSpPr>
        <p:spPr>
          <a:xfrm>
            <a:off x="9319209" y="-114300"/>
            <a:ext cx="3059481" cy="7075171"/>
          </a:xfrm>
          <a:custGeom>
            <a:avLst/>
            <a:gdLst/>
            <a:ahLst/>
            <a:cxnLst/>
            <a:rect l="l" t="t" r="r" b="b"/>
            <a:pathLst>
              <a:path w="1513239" h="2709333">
                <a:moveTo>
                  <a:pt x="0" y="0"/>
                </a:moveTo>
                <a:lnTo>
                  <a:pt x="1513239" y="0"/>
                </a:lnTo>
                <a:lnTo>
                  <a:pt x="151323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0084B1"/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B64B54E-A06D-96E5-5A10-7D573A0AA513}"/>
              </a:ext>
            </a:extLst>
          </p:cNvPr>
          <p:cNvSpPr/>
          <p:nvPr userDrawn="1"/>
        </p:nvSpPr>
        <p:spPr>
          <a:xfrm>
            <a:off x="7490891" y="1144595"/>
            <a:ext cx="3919529" cy="4420203"/>
          </a:xfrm>
          <a:custGeom>
            <a:avLst/>
            <a:gdLst/>
            <a:ahLst/>
            <a:cxnLst/>
            <a:rect l="l" t="t" r="r" b="b"/>
            <a:pathLst>
              <a:path w="7374446" h="8229600">
                <a:moveTo>
                  <a:pt x="0" y="0"/>
                </a:moveTo>
                <a:lnTo>
                  <a:pt x="7374445" y="0"/>
                </a:lnTo>
                <a:lnTo>
                  <a:pt x="73744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22" b="-17122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28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251460"/>
            <a:ext cx="6515101" cy="2308859"/>
          </a:xfrm>
        </p:spPr>
        <p:txBody>
          <a:bodyPr/>
          <a:lstStyle/>
          <a:p>
            <a:pPr algn="l">
              <a:lnSpc>
                <a:spcPts val="5599"/>
              </a:lnSpc>
            </a:pP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00132D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FFD5862-442C-93ED-F71B-12C9438DBE02}"/>
              </a:ext>
            </a:extLst>
          </p:cNvPr>
          <p:cNvSpPr txBox="1"/>
          <p:nvPr userDrawn="1"/>
        </p:nvSpPr>
        <p:spPr>
          <a:xfrm>
            <a:off x="640079" y="2786368"/>
            <a:ext cx="6097904" cy="11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DE1F6-9E11-291B-BA31-CD8418757A77}"/>
              </a:ext>
            </a:extLst>
          </p:cNvPr>
          <p:cNvSpPr txBox="1"/>
          <p:nvPr userDrawn="1"/>
        </p:nvSpPr>
        <p:spPr>
          <a:xfrm>
            <a:off x="674368" y="3923026"/>
            <a:ext cx="6195062" cy="1403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sed do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eiusmod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tempor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incididunt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labore et dolore magna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Ut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enim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veniam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quis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nostrud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ullamco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laboris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aliquip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ex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commodo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consequat</a:t>
            </a:r>
            <a:r>
              <a:rPr lang="en-US" sz="18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566D7F71-02B6-A1F9-864F-6BEADA6F4854}"/>
              </a:ext>
            </a:extLst>
          </p:cNvPr>
          <p:cNvSpPr/>
          <p:nvPr/>
        </p:nvSpPr>
        <p:spPr>
          <a:xfrm>
            <a:off x="9319209" y="-114300"/>
            <a:ext cx="3059481" cy="7075171"/>
          </a:xfrm>
          <a:custGeom>
            <a:avLst/>
            <a:gdLst/>
            <a:ahLst/>
            <a:cxnLst/>
            <a:rect l="l" t="t" r="r" b="b"/>
            <a:pathLst>
              <a:path w="1513239" h="2709333">
                <a:moveTo>
                  <a:pt x="0" y="0"/>
                </a:moveTo>
                <a:lnTo>
                  <a:pt x="1513239" y="0"/>
                </a:lnTo>
                <a:lnTo>
                  <a:pt x="1513239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13B452"/>
          </a:solidFill>
        </p:spPr>
        <p:txBody>
          <a:bodyPr/>
          <a:lstStyle/>
          <a:p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B64B54E-A06D-96E5-5A10-7D573A0AA513}"/>
              </a:ext>
            </a:extLst>
          </p:cNvPr>
          <p:cNvSpPr/>
          <p:nvPr userDrawn="1"/>
        </p:nvSpPr>
        <p:spPr>
          <a:xfrm>
            <a:off x="7490891" y="1144595"/>
            <a:ext cx="3919529" cy="4420203"/>
          </a:xfrm>
          <a:custGeom>
            <a:avLst/>
            <a:gdLst/>
            <a:ahLst/>
            <a:cxnLst/>
            <a:rect l="l" t="t" r="r" b="b"/>
            <a:pathLst>
              <a:path w="7374446" h="8229600">
                <a:moveTo>
                  <a:pt x="0" y="0"/>
                </a:moveTo>
                <a:lnTo>
                  <a:pt x="7374445" y="0"/>
                </a:lnTo>
                <a:lnTo>
                  <a:pt x="737444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122" b="-17122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800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E01B0-C600-F6F0-CBF2-CCC75CD6BAF3}"/>
              </a:ext>
            </a:extLst>
          </p:cNvPr>
          <p:cNvSpPr/>
          <p:nvPr userDrawn="1"/>
        </p:nvSpPr>
        <p:spPr>
          <a:xfrm>
            <a:off x="-217170" y="-91440"/>
            <a:ext cx="12630150" cy="3566160"/>
          </a:xfrm>
          <a:prstGeom prst="rect">
            <a:avLst/>
          </a:prstGeom>
          <a:solidFill>
            <a:srgbClr val="0284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35" y="173736"/>
            <a:ext cx="10890929" cy="1097280"/>
          </a:xfrm>
        </p:spPr>
        <p:txBody>
          <a:bodyPr/>
          <a:lstStyle/>
          <a:p>
            <a:pPr algn="ctr">
              <a:lnSpc>
                <a:spcPts val="5239"/>
              </a:lnSpc>
            </a:pP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89959" y="1614551"/>
            <a:ext cx="5212080" cy="940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631EA-1D53-7963-ACE7-52EFF8BE7CFC}"/>
              </a:ext>
            </a:extLst>
          </p:cNvPr>
          <p:cNvSpPr txBox="1"/>
          <p:nvPr userDrawn="1"/>
        </p:nvSpPr>
        <p:spPr>
          <a:xfrm>
            <a:off x="2548889" y="3992205"/>
            <a:ext cx="243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4AC79A-57ED-5DD3-7149-01B8355AEA8B}"/>
              </a:ext>
            </a:extLst>
          </p:cNvPr>
          <p:cNvSpPr txBox="1"/>
          <p:nvPr userDrawn="1"/>
        </p:nvSpPr>
        <p:spPr>
          <a:xfrm>
            <a:off x="8907779" y="3992205"/>
            <a:ext cx="286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CD89C43-BDF4-15B6-4F9A-09C52CE85FB7}"/>
              </a:ext>
            </a:extLst>
          </p:cNvPr>
          <p:cNvSpPr/>
          <p:nvPr userDrawn="1"/>
        </p:nvSpPr>
        <p:spPr>
          <a:xfrm>
            <a:off x="365760" y="3985240"/>
            <a:ext cx="1596860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35" r="-376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BF3793-561B-4452-A2F1-C57EB71188BC}"/>
              </a:ext>
            </a:extLst>
          </p:cNvPr>
          <p:cNvSpPr/>
          <p:nvPr userDrawn="1"/>
        </p:nvSpPr>
        <p:spPr>
          <a:xfrm>
            <a:off x="6627040" y="3985061"/>
            <a:ext cx="1751885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1" r="-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100B5E3-3056-88A2-81B3-CEFACFE1CEAF}"/>
              </a:ext>
            </a:extLst>
          </p:cNvPr>
          <p:cNvSpPr/>
          <p:nvPr userDrawn="1"/>
        </p:nvSpPr>
        <p:spPr>
          <a:xfrm>
            <a:off x="2145523" y="4073566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ABAF5B6-4C6F-6894-DC7B-9C57B3BB4230}"/>
              </a:ext>
            </a:extLst>
          </p:cNvPr>
          <p:cNvSpPr/>
          <p:nvPr userDrawn="1"/>
        </p:nvSpPr>
        <p:spPr>
          <a:xfrm>
            <a:off x="8544775" y="4084572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3491C9-879A-F339-27BD-89921017BE71}"/>
              </a:ext>
            </a:extLst>
          </p:cNvPr>
          <p:cNvSpPr txBox="1"/>
          <p:nvPr userDrawn="1"/>
        </p:nvSpPr>
        <p:spPr>
          <a:xfrm>
            <a:off x="2174479" y="4850870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D8029-2717-9C0A-0DA6-BADFC2B0A531}"/>
              </a:ext>
            </a:extLst>
          </p:cNvPr>
          <p:cNvSpPr txBox="1"/>
          <p:nvPr userDrawn="1"/>
        </p:nvSpPr>
        <p:spPr>
          <a:xfrm>
            <a:off x="8667058" y="4871455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455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7E01B0-C600-F6F0-CBF2-CCC75CD6BAF3}"/>
              </a:ext>
            </a:extLst>
          </p:cNvPr>
          <p:cNvSpPr/>
          <p:nvPr userDrawn="1"/>
        </p:nvSpPr>
        <p:spPr>
          <a:xfrm>
            <a:off x="-217170" y="-91440"/>
            <a:ext cx="12630150" cy="3566160"/>
          </a:xfrm>
          <a:prstGeom prst="rect">
            <a:avLst/>
          </a:prstGeom>
          <a:solidFill>
            <a:srgbClr val="13B4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535" y="173736"/>
            <a:ext cx="10890929" cy="1097280"/>
          </a:xfrm>
        </p:spPr>
        <p:txBody>
          <a:bodyPr/>
          <a:lstStyle/>
          <a:p>
            <a:pPr algn="ctr">
              <a:lnSpc>
                <a:spcPts val="5239"/>
              </a:lnSpc>
            </a:pP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39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89959" y="1614551"/>
            <a:ext cx="5212080" cy="9405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87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AE631EA-1D53-7963-ACE7-52EFF8BE7CFC}"/>
              </a:ext>
            </a:extLst>
          </p:cNvPr>
          <p:cNvSpPr txBox="1"/>
          <p:nvPr userDrawn="1"/>
        </p:nvSpPr>
        <p:spPr>
          <a:xfrm>
            <a:off x="2548889" y="3992205"/>
            <a:ext cx="243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4AC79A-57ED-5DD3-7149-01B8355AEA8B}"/>
              </a:ext>
            </a:extLst>
          </p:cNvPr>
          <p:cNvSpPr txBox="1"/>
          <p:nvPr userDrawn="1"/>
        </p:nvSpPr>
        <p:spPr>
          <a:xfrm>
            <a:off x="8907779" y="3992205"/>
            <a:ext cx="286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adipiscing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....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CD89C43-BDF4-15B6-4F9A-09C52CE85FB7}"/>
              </a:ext>
            </a:extLst>
          </p:cNvPr>
          <p:cNvSpPr/>
          <p:nvPr userDrawn="1"/>
        </p:nvSpPr>
        <p:spPr>
          <a:xfrm>
            <a:off x="365760" y="3985240"/>
            <a:ext cx="1596860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335" r="-3761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DCBF3793-561B-4452-A2F1-C57EB71188BC}"/>
              </a:ext>
            </a:extLst>
          </p:cNvPr>
          <p:cNvSpPr/>
          <p:nvPr userDrawn="1"/>
        </p:nvSpPr>
        <p:spPr>
          <a:xfrm>
            <a:off x="6627040" y="3985061"/>
            <a:ext cx="1751885" cy="1729760"/>
          </a:xfrm>
          <a:custGeom>
            <a:avLst/>
            <a:gdLst/>
            <a:ahLst/>
            <a:cxnLst/>
            <a:rect l="l" t="t" r="r" b="b"/>
            <a:pathLst>
              <a:path w="2632651" h="2788032">
                <a:moveTo>
                  <a:pt x="0" y="0"/>
                </a:moveTo>
                <a:lnTo>
                  <a:pt x="2632651" y="0"/>
                </a:lnTo>
                <a:lnTo>
                  <a:pt x="2632651" y="2788032"/>
                </a:lnTo>
                <a:lnTo>
                  <a:pt x="0" y="2788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51" r="-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F100B5E3-3056-88A2-81B3-CEFACFE1CEAF}"/>
              </a:ext>
            </a:extLst>
          </p:cNvPr>
          <p:cNvSpPr/>
          <p:nvPr userDrawn="1"/>
        </p:nvSpPr>
        <p:spPr>
          <a:xfrm>
            <a:off x="2145523" y="4073566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ABAF5B6-4C6F-6894-DC7B-9C57B3BB4230}"/>
              </a:ext>
            </a:extLst>
          </p:cNvPr>
          <p:cNvSpPr/>
          <p:nvPr userDrawn="1"/>
        </p:nvSpPr>
        <p:spPr>
          <a:xfrm>
            <a:off x="8544775" y="4084572"/>
            <a:ext cx="314528" cy="309755"/>
          </a:xfrm>
          <a:custGeom>
            <a:avLst/>
            <a:gdLst/>
            <a:ahLst/>
            <a:cxnLst/>
            <a:rect l="l" t="t" r="r" b="b"/>
            <a:pathLst>
              <a:path w="658903" h="658903">
                <a:moveTo>
                  <a:pt x="0" y="0"/>
                </a:moveTo>
                <a:lnTo>
                  <a:pt x="658903" y="0"/>
                </a:lnTo>
                <a:lnTo>
                  <a:pt x="658903" y="658903"/>
                </a:lnTo>
                <a:lnTo>
                  <a:pt x="0" y="6589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F3491C9-879A-F339-27BD-89921017BE71}"/>
              </a:ext>
            </a:extLst>
          </p:cNvPr>
          <p:cNvSpPr txBox="1"/>
          <p:nvPr userDrawn="1"/>
        </p:nvSpPr>
        <p:spPr>
          <a:xfrm>
            <a:off x="2174479" y="4850870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62D8029-2717-9C0A-0DA6-BADFC2B0A531}"/>
              </a:ext>
            </a:extLst>
          </p:cNvPr>
          <p:cNvSpPr txBox="1"/>
          <p:nvPr userDrawn="1"/>
        </p:nvSpPr>
        <p:spPr>
          <a:xfrm>
            <a:off x="8667058" y="4871455"/>
            <a:ext cx="3634696" cy="1119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adipiscing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sed do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eiusmod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tempor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29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ECEB2-0AFC-0CEF-0728-3A6E8B1C4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C7721-79F6-33B9-5A62-69C203E76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02329-06D9-E53B-3928-7DCE86DE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6E8A-618A-47B6-926A-F61D1C2906B6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6D1354-83D7-2039-8B34-52C2E63C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4BF5F9-718A-FB8E-DA6E-AF9EE54A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CDFA0-F9CE-4830-94AC-1C7F46D9A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1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1736823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EA35333-4943-AB9E-BC08-BF8A0AAD44C9}"/>
              </a:ext>
            </a:extLst>
          </p:cNvPr>
          <p:cNvSpPr/>
          <p:nvPr userDrawn="1"/>
        </p:nvSpPr>
        <p:spPr>
          <a:xfrm>
            <a:off x="198782" y="5574778"/>
            <a:ext cx="1272209" cy="1249707"/>
          </a:xfrm>
          <a:custGeom>
            <a:avLst/>
            <a:gdLst/>
            <a:ahLst/>
            <a:cxnLst/>
            <a:rect l="l" t="t" r="r" b="b"/>
            <a:pathLst>
              <a:path w="2445384" h="2445384">
                <a:moveTo>
                  <a:pt x="0" y="0"/>
                </a:moveTo>
                <a:lnTo>
                  <a:pt x="2445384" y="0"/>
                </a:lnTo>
                <a:lnTo>
                  <a:pt x="2445384" y="2445384"/>
                </a:lnTo>
                <a:lnTo>
                  <a:pt x="0" y="24453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3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1" r:id="rId2"/>
    <p:sldLayoutId id="2147483670" r:id="rId3"/>
    <p:sldLayoutId id="2147483666" r:id="rId4"/>
    <p:sldLayoutId id="2147483672" r:id="rId5"/>
    <p:sldLayoutId id="2147483668" r:id="rId6"/>
    <p:sldLayoutId id="2147483673" r:id="rId7"/>
    <p:sldLayoutId id="2147483678" r:id="rId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oinc.org/conferenc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omed.org/snomedct-expo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cehealth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evelyn-fang-b2307798/" TargetMode="External"/><Relationship Id="rId2" Type="http://schemas.openxmlformats.org/officeDocument/2006/relationships/hyperlink" Target="https://vaccinegenie.com/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op.europa.eu/en/publication-detail/-/publication/6cf30f19-6a36-11ed-b14f-01aa75ed71a1/language-en" TargetMode="External"/><Relationship Id="rId4" Type="http://schemas.openxmlformats.org/officeDocument/2006/relationships/hyperlink" Target="https://www.linkedin.com/in/sean-bennic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B99889-8B4D-8E00-E694-D312356B2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Vaccine Codes (IVC) Initiative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124EBDE-F0E6-170D-9936-9D4FEFF4A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08 OCTOBER 2025</a:t>
            </a:r>
          </a:p>
          <a:p>
            <a:r>
              <a:rPr lang="en-US" dirty="0"/>
              <a:t>READING PAPER RECORDS</a:t>
            </a:r>
          </a:p>
        </p:txBody>
      </p:sp>
    </p:spTree>
    <p:extLst>
      <p:ext uri="{BB962C8B-B14F-4D97-AF65-F5344CB8AC3E}">
        <p14:creationId xmlns:p14="http://schemas.microsoft.com/office/powerpoint/2010/main" val="472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031C7F-0D00-13A3-3CB4-01633B4C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Vaccine Genie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76DB4-AD43-1534-EBD1-1C578166930C}"/>
              </a:ext>
            </a:extLst>
          </p:cNvPr>
          <p:cNvSpPr txBox="1"/>
          <p:nvPr/>
        </p:nvSpPr>
        <p:spPr>
          <a:xfrm>
            <a:off x="374158" y="1465028"/>
            <a:ext cx="43350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Vaccine Record Consumer/Primary Care Pain Points and Possible Solutions in the US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Evelyn Fang</a:t>
            </a:r>
          </a:p>
          <a:p>
            <a:pPr lvl="1"/>
            <a:r>
              <a:rPr lang="en-US" dirty="0"/>
              <a:t>Sean Bennick</a:t>
            </a:r>
          </a:p>
          <a:p>
            <a:pPr lvl="1"/>
            <a:r>
              <a:rPr lang="en-US" dirty="0"/>
              <a:t>Arsheya Raj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2DB900-4D08-E353-E541-1EA9A0C54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955" y="787716"/>
            <a:ext cx="6097555" cy="45691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8826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3F14D-60E8-EE21-EB7F-554D5D32E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C0E324-FCC4-A459-17C2-4AD60931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Système d’Aide à la Décision Médicale (SYADEM)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41B38-1AF4-F0B6-8E2B-D2D52B78CE5D}"/>
              </a:ext>
            </a:extLst>
          </p:cNvPr>
          <p:cNvSpPr txBox="1"/>
          <p:nvPr/>
        </p:nvSpPr>
        <p:spPr>
          <a:xfrm>
            <a:off x="374158" y="1465028"/>
            <a:ext cx="4335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Automatic Recognition of Paper Records</a:t>
            </a:r>
          </a:p>
          <a:p>
            <a:pPr lvl="1"/>
            <a:br>
              <a:rPr lang="en-US" dirty="0"/>
            </a:br>
            <a:r>
              <a:rPr lang="en-US" dirty="0"/>
              <a:t>Mathieu Laporte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6AA667-A7B8-E1D1-35F0-1072F4C9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79416" y="2038680"/>
            <a:ext cx="7751592" cy="43079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399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DE93-4015-EDC8-7968-4B6E8C26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Upcoming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6885-7E7C-4C3B-CC26-933AD23E8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November 2025</a:t>
            </a:r>
          </a:p>
          <a:p>
            <a:pPr lvl="1"/>
            <a:r>
              <a:rPr lang="en-US" dirty="0"/>
              <a:t>NUVA Training and Demonstration</a:t>
            </a:r>
          </a:p>
          <a:p>
            <a:r>
              <a:rPr lang="en-US" dirty="0"/>
              <a:t>Potential future topics:</a:t>
            </a:r>
          </a:p>
          <a:p>
            <a:pPr lvl="1"/>
            <a:r>
              <a:rPr lang="en-US" dirty="0"/>
              <a:t>Country updates</a:t>
            </a:r>
          </a:p>
          <a:p>
            <a:pPr lvl="1"/>
            <a:r>
              <a:rPr lang="en-US" dirty="0"/>
              <a:t>Updates on SNOMED community set</a:t>
            </a:r>
          </a:p>
          <a:p>
            <a:pPr lvl="1"/>
            <a:r>
              <a:rPr lang="en-US" dirty="0"/>
              <a:t>Emerging Standards update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7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5FD9-A838-E6FF-A79C-E41CA3A3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34E69-07D5-1AA5-6DA1-7614415D1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736823"/>
            <a:ext cx="7810501" cy="3566160"/>
          </a:xfrm>
        </p:spPr>
        <p:txBody>
          <a:bodyPr/>
          <a:lstStyle/>
          <a:p>
            <a:r>
              <a:rPr lang="en-US" dirty="0"/>
              <a:t>The work you are doing is so important. </a:t>
            </a:r>
          </a:p>
          <a:p>
            <a:r>
              <a:rPr lang="en-US" dirty="0"/>
              <a:t>Thank you for taking time to help move this project forward. </a:t>
            </a:r>
          </a:p>
          <a:p>
            <a:r>
              <a:rPr lang="en-US" dirty="0"/>
              <a:t>Next Meeting</a:t>
            </a:r>
          </a:p>
          <a:p>
            <a:pPr lvl="1"/>
            <a:r>
              <a:rPr lang="en-US" dirty="0"/>
              <a:t>12 November 2025</a:t>
            </a:r>
          </a:p>
        </p:txBody>
      </p:sp>
    </p:spTree>
    <p:extLst>
      <p:ext uri="{BB962C8B-B14F-4D97-AF65-F5344CB8AC3E}">
        <p14:creationId xmlns:p14="http://schemas.microsoft.com/office/powerpoint/2010/main" val="427486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259D76-6D2D-2A9F-E803-45D8DF11F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67748"/>
            <a:ext cx="4145281" cy="1590592"/>
          </a:xfrm>
        </p:spPr>
        <p:txBody>
          <a:bodyPr>
            <a:normAutofit/>
          </a:bodyPr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2A6C1E1-528A-8622-4252-7DF7C8F541A5}"/>
              </a:ext>
            </a:extLst>
          </p:cNvPr>
          <p:cNvSpPr txBox="1">
            <a:spLocks/>
          </p:cNvSpPr>
          <p:nvPr/>
        </p:nvSpPr>
        <p:spPr>
          <a:xfrm>
            <a:off x="792479" y="1889223"/>
            <a:ext cx="3169921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3776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tell us:</a:t>
            </a:r>
          </a:p>
          <a:p>
            <a:pPr lvl="1"/>
            <a:r>
              <a:rPr lang="en-US" dirty="0"/>
              <a:t>Your name, </a:t>
            </a:r>
          </a:p>
          <a:p>
            <a:pPr lvl="1"/>
            <a:r>
              <a:rPr lang="en-US" dirty="0"/>
              <a:t>Your organization</a:t>
            </a:r>
          </a:p>
          <a:p>
            <a:pPr lvl="1"/>
            <a:r>
              <a:rPr lang="en-US" dirty="0"/>
              <a:t>Why you are interested in vaccine codes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759F283-F431-DA97-46B6-6921EA394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321124"/>
              </p:ext>
            </p:extLst>
          </p:nvPr>
        </p:nvGraphicFramePr>
        <p:xfrm>
          <a:off x="4564382" y="268972"/>
          <a:ext cx="3665220" cy="504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2610">
                  <a:extLst>
                    <a:ext uri="{9D8B030D-6E8A-4147-A177-3AD203B41FA5}">
                      <a16:colId xmlns:a16="http://schemas.microsoft.com/office/drawing/2014/main" val="2034432431"/>
                    </a:ext>
                  </a:extLst>
                </a:gridCol>
                <a:gridCol w="1832610">
                  <a:extLst>
                    <a:ext uri="{9D8B030D-6E8A-4147-A177-3AD203B41FA5}">
                      <a16:colId xmlns:a16="http://schemas.microsoft.com/office/drawing/2014/main" val="1331199244"/>
                    </a:ext>
                  </a:extLst>
                </a:gridCol>
              </a:tblGrid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6870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Nathan Bunker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182183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Evelyn Fang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Vaccine Genie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635100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François </a:t>
                      </a:r>
                      <a:r>
                        <a:rPr lang="en-US" sz="1600" dirty="0" err="1"/>
                        <a:t>Kaag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Syadem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87644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Mathieu Laporte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Syadem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94525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Joanna Hand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Irish NMC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5544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Jean-Louis Koeck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Syadem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819744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Sean </a:t>
                      </a:r>
                      <a:r>
                        <a:rPr lang="en-US" sz="1600" dirty="0" err="1"/>
                        <a:t>Benneck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Vaccine Genie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72375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Tammy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HLN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09896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Brittany Onye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Washington State DH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771911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Shelby Sandstrom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881898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r>
                        <a:rPr lang="en-US" sz="1600" dirty="0"/>
                        <a:t>Jeremy Rodgers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NHS England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53562"/>
                  </a:ext>
                </a:extLst>
              </a:tr>
              <a:tr h="37176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17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16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097E-1626-1365-5C6D-F40280045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038D-9D12-AA25-B4B0-D8940B34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736822"/>
            <a:ext cx="6042661" cy="4222017"/>
          </a:xfrm>
        </p:spPr>
        <p:txBody>
          <a:bodyPr/>
          <a:lstStyle/>
          <a:p>
            <a:r>
              <a:rPr lang="en-US" dirty="0"/>
              <a:t>Updates and Events</a:t>
            </a:r>
          </a:p>
          <a:p>
            <a:r>
              <a:rPr lang="en-US" dirty="0"/>
              <a:t>Vaccine Genie</a:t>
            </a:r>
          </a:p>
          <a:p>
            <a:pPr lvl="1"/>
            <a:r>
              <a:rPr lang="en-US" dirty="0"/>
              <a:t>Vaccine Record consumer/Primary Care Pain Points and possible solutions in the US</a:t>
            </a:r>
          </a:p>
          <a:p>
            <a:r>
              <a:rPr lang="fr-FR" dirty="0"/>
              <a:t>Système d’Aide à la Décision Médicale (SYADEM)</a:t>
            </a:r>
            <a:endParaRPr lang="en-US" dirty="0"/>
          </a:p>
          <a:p>
            <a:pPr lvl="1"/>
            <a:r>
              <a:rPr lang="en-US" dirty="0"/>
              <a:t>Automatic recognition of paper records</a:t>
            </a:r>
          </a:p>
          <a:p>
            <a:r>
              <a:rPr lang="en-US" dirty="0"/>
              <a:t>Wrap up</a:t>
            </a:r>
          </a:p>
          <a:p>
            <a:pPr lvl="1"/>
            <a:r>
              <a:rPr lang="en-US" dirty="0"/>
              <a:t>Next meeting topic</a:t>
            </a:r>
          </a:p>
        </p:txBody>
      </p:sp>
      <p:pic>
        <p:nvPicPr>
          <p:cNvPr id="5" name="Picture 4" descr="Conference room table">
            <a:extLst>
              <a:ext uri="{FF2B5EF4-FFF2-40B4-BE49-F238E27FC236}">
                <a16:creationId xmlns:a16="http://schemas.microsoft.com/office/drawing/2014/main" id="{615FDC4D-5C19-AABD-5F64-8DC944F437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455"/>
          <a:stretch>
            <a:fillRect/>
          </a:stretch>
        </p:blipFill>
        <p:spPr>
          <a:xfrm>
            <a:off x="7383780" y="0"/>
            <a:ext cx="4808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535DC-6F8B-6B10-B189-ED67B6E60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8ADD6-CE76-B67C-1D33-C5C768F6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International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E1EDD-7C99-2212-DBF7-4C7428E5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7-10 October 2025 – LOINC Conference – Montréal Canada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C901F-7FA7-8579-8E16-F9D228325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5" y="2282965"/>
            <a:ext cx="8676190" cy="3514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FAA6E1-03D5-8EE2-1202-3E5D3338D337}"/>
              </a:ext>
            </a:extLst>
          </p:cNvPr>
          <p:cNvSpPr txBox="1"/>
          <p:nvPr/>
        </p:nvSpPr>
        <p:spPr>
          <a:xfrm>
            <a:off x="8854440" y="6120920"/>
            <a:ext cx="3103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https://loinc.org/conference/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8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9AF79-2AE8-3103-7E96-D045B7713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BA0E-8BDA-7E10-11F5-FB5CB36C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International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D50B0-AB71-E692-B27D-F7ED1C4A7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7-10 October 2025 – LOINC Conference – Montréal Canada</a:t>
            </a:r>
          </a:p>
          <a:p>
            <a:r>
              <a:rPr lang="en-US" dirty="0"/>
              <a:t>22-24 October 2025 – SNOMED CT Expo 2025 – Antwerp Belgium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53B17D-DA20-84BB-8345-2FA71903B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23" y="2878146"/>
            <a:ext cx="10823237" cy="24248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A87722-4504-D26C-448A-4141DAFD9F56}"/>
              </a:ext>
            </a:extLst>
          </p:cNvPr>
          <p:cNvSpPr txBox="1"/>
          <p:nvPr/>
        </p:nvSpPr>
        <p:spPr>
          <a:xfrm>
            <a:off x="6987540" y="55747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https://www.snomed.org/snomedct-expo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547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6924F-D18C-71BD-48C5-849128029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5753-9DF3-4D79-F850-FC8D012BA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International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C7E98-6EB9-37DD-A7F8-E29BBA439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7-10 October 2025 – LOINC Conference – Montréal Canada</a:t>
            </a:r>
          </a:p>
          <a:p>
            <a:r>
              <a:rPr lang="en-US" dirty="0"/>
              <a:t>22-24 October 2025 – SNOMED CT Expo 2025 – Antwerp Belgium</a:t>
            </a:r>
          </a:p>
          <a:p>
            <a:r>
              <a:rPr lang="en-US" dirty="0"/>
              <a:t>4-8 November 2025 – ZIMAN Digital Health Forum – Dubai United Arab Emirates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2E518-3242-23E0-F6AC-AD877167C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371" y="3426231"/>
            <a:ext cx="7386969" cy="2405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0C3BCE-1119-6A54-73B7-D16C76E0D12E}"/>
              </a:ext>
            </a:extLst>
          </p:cNvPr>
          <p:cNvSpPr txBox="1"/>
          <p:nvPr/>
        </p:nvSpPr>
        <p:spPr>
          <a:xfrm>
            <a:off x="8740140" y="63609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https://www.gccehealth.org/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615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072131-6BFB-F371-535C-5857905F7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3ECDC-0AA1-A0BF-CC98-164DB084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International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83259-8C21-B05F-E243-C27C4477D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7-10 October 2025 – LOINC Conference – Montréal Canada</a:t>
            </a:r>
          </a:p>
          <a:p>
            <a:r>
              <a:rPr lang="en-US" dirty="0"/>
              <a:t>22-24 October 2025 – SNOMED CT Expo 2025 – Antwerp Belgium</a:t>
            </a:r>
          </a:p>
          <a:p>
            <a:r>
              <a:rPr lang="en-US" dirty="0"/>
              <a:t>4-8 November 2025 – ZIMAN Digital Health Forum – Dubai United Arab Emirates</a:t>
            </a:r>
          </a:p>
          <a:p>
            <a:r>
              <a:rPr lang="en-US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347433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8288-AE80-FF17-9845-2777A9F9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Interoperability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89C27-1892-8396-2469-694FA16E7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22-24 October – FHIR Camp 2025 – </a:t>
            </a:r>
            <a:r>
              <a:rPr lang="en-US" dirty="0" err="1"/>
              <a:t>Carcais</a:t>
            </a:r>
            <a:r>
              <a:rPr lang="en-US" dirty="0"/>
              <a:t> Portugal</a:t>
            </a:r>
          </a:p>
          <a:p>
            <a:r>
              <a:rPr lang="en-US" dirty="0"/>
              <a:t>28-29 October – FHIR North – Virtual + Toronto Canada</a:t>
            </a:r>
          </a:p>
          <a:p>
            <a:r>
              <a:rPr lang="en-US" dirty="0"/>
              <a:t>13-15 January – HL7 FHIR Connectathon Virtual</a:t>
            </a:r>
          </a:p>
          <a:p>
            <a:r>
              <a:rPr lang="en-US" dirty="0"/>
              <a:t>26-30 January – Working Group Meeting Virtual</a:t>
            </a:r>
          </a:p>
          <a:p>
            <a:r>
              <a:rPr lang="en-US" dirty="0"/>
              <a:t>March – IHE-Europe Connectathon - Brussels</a:t>
            </a:r>
          </a:p>
          <a:p>
            <a:r>
              <a:rPr lang="en-US" dirty="0"/>
              <a:t>16-22 May – HL7 Connectathon and Working Group Meeting – SS Rotterdam Netherlands</a:t>
            </a:r>
          </a:p>
          <a:p>
            <a:r>
              <a:rPr lang="en-US" dirty="0"/>
              <a:t>15-18 June – FHIR </a:t>
            </a:r>
            <a:r>
              <a:rPr lang="en-US" dirty="0" err="1"/>
              <a:t>DevDays</a:t>
            </a:r>
            <a:r>
              <a:rPr lang="en-US" dirty="0"/>
              <a:t> – </a:t>
            </a:r>
            <a:r>
              <a:rPr lang="en-US" dirty="0" err="1"/>
              <a:t>Minneappolis</a:t>
            </a:r>
            <a:r>
              <a:rPr lang="en-US" dirty="0"/>
              <a:t> Minnesota</a:t>
            </a:r>
          </a:p>
          <a:p>
            <a:r>
              <a:rPr lang="en-US" dirty="0"/>
              <a:t>19-25 September – Working Group Meeting and HL7 FHIR Connectathon – Rockville Maryland</a:t>
            </a:r>
          </a:p>
        </p:txBody>
      </p:sp>
    </p:spTree>
    <p:extLst>
      <p:ext uri="{BB962C8B-B14F-4D97-AF65-F5344CB8AC3E}">
        <p14:creationId xmlns:p14="http://schemas.microsoft.com/office/powerpoint/2010/main" val="21616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5594-9F0C-625C-A837-C382F445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Shared in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55875-3653-9221-021B-B64E85DD1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https://vaccinegenie.com/</a:t>
            </a:r>
            <a:endParaRPr lang="en-US" dirty="0"/>
          </a:p>
          <a:p>
            <a:r>
              <a:rPr lang="en-US" dirty="0">
                <a:hlinkClick r:id="rId3"/>
              </a:rPr>
              <a:t>https://www.linkedin.com/in/evelyn-fang-b2307798/</a:t>
            </a:r>
            <a:endParaRPr lang="en-US" dirty="0"/>
          </a:p>
          <a:p>
            <a:r>
              <a:rPr lang="en-US" dirty="0">
                <a:hlinkClick r:id="rId4"/>
              </a:rPr>
              <a:t>https://www.linkedin.com/in/sean-bennick/</a:t>
            </a:r>
            <a:endParaRPr lang="en-US" dirty="0"/>
          </a:p>
          <a:p>
            <a:r>
              <a:rPr lang="en-US" dirty="0">
                <a:hlinkClick r:id="rId5"/>
              </a:rPr>
              <a:t>https://op.europa.eu/en/publication-detail/-/publication/6cf30f19-6a36-11ed-b14f-01aa75ed71a1/language-en</a:t>
            </a:r>
            <a:r>
              <a:rPr lang="en-US" dirty="0"/>
              <a:t> contains data about physical and digital vaccination cards.</a:t>
            </a:r>
          </a:p>
        </p:txBody>
      </p:sp>
    </p:spTree>
    <p:extLst>
      <p:ext uri="{BB962C8B-B14F-4D97-AF65-F5344CB8AC3E}">
        <p14:creationId xmlns:p14="http://schemas.microsoft.com/office/powerpoint/2010/main" val="2216781094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679E763D-5218-C44E-8FDD-39C595A96E21}" vid="{CC479144-96A4-1E40-948C-52C9C1CC44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IVC</Template>
  <TotalTime>2077</TotalTime>
  <Words>476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Grandview Display</vt:lpstr>
      <vt:lpstr>Open Sans</vt:lpstr>
      <vt:lpstr>Roboto</vt:lpstr>
      <vt:lpstr>DashVTI</vt:lpstr>
      <vt:lpstr>International Vaccine Codes (IVC) Initiative</vt:lpstr>
      <vt:lpstr>Welcome and Introductions</vt:lpstr>
      <vt:lpstr>Agenda</vt:lpstr>
      <vt:lpstr>Upcoming International Meetings</vt:lpstr>
      <vt:lpstr>Upcoming International Meetings</vt:lpstr>
      <vt:lpstr>Upcoming International Meetings</vt:lpstr>
      <vt:lpstr>Upcoming International Meetings</vt:lpstr>
      <vt:lpstr>Upcoming Interoperability Meetings</vt:lpstr>
      <vt:lpstr>Links Shared in Meeting</vt:lpstr>
      <vt:lpstr>Vaccine Genie</vt:lpstr>
      <vt:lpstr>Système d’Aide à la Décision Médicale (SYADEM)</vt:lpstr>
      <vt:lpstr>Topics for Upcoming Meetings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Bunker</dc:creator>
  <cp:lastModifiedBy>Nathan Bunker</cp:lastModifiedBy>
  <cp:revision>37</cp:revision>
  <dcterms:created xsi:type="dcterms:W3CDTF">2025-05-02T13:42:20Z</dcterms:created>
  <dcterms:modified xsi:type="dcterms:W3CDTF">2025-10-08T14:59:33Z</dcterms:modified>
</cp:coreProperties>
</file>