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3461" r:id="rId3"/>
    <p:sldId id="3462" r:id="rId4"/>
    <p:sldId id="3463" r:id="rId5"/>
    <p:sldId id="3484" r:id="rId6"/>
    <p:sldId id="3483" r:id="rId7"/>
    <p:sldId id="3465" r:id="rId8"/>
    <p:sldId id="3466" r:id="rId9"/>
    <p:sldId id="3464" r:id="rId10"/>
    <p:sldId id="3467" r:id="rId11"/>
    <p:sldId id="3468" r:id="rId12"/>
    <p:sldId id="3469" r:id="rId13"/>
    <p:sldId id="3470" r:id="rId14"/>
    <p:sldId id="3471" r:id="rId15"/>
    <p:sldId id="3472" r:id="rId16"/>
    <p:sldId id="3482" r:id="rId17"/>
    <p:sldId id="3473" r:id="rId18"/>
    <p:sldId id="3474" r:id="rId19"/>
    <p:sldId id="3475" r:id="rId20"/>
    <p:sldId id="3477" r:id="rId21"/>
    <p:sldId id="3478" r:id="rId22"/>
    <p:sldId id="3479" r:id="rId23"/>
    <p:sldId id="3480" r:id="rId24"/>
    <p:sldId id="3481" r:id="rId25"/>
    <p:sldId id="35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EC916-17D3-A56F-09F2-A83B0C1DE6C9}" name="Nathan Bunker" initials="NB" userId="S::nbunker@immregistries.org::3a818436-2ac6-41ce-ab68-359f70705be3" providerId="AD"/>
  <p188:author id="{BA70ED78-5BE3-0EAD-8BBE-A5D4B0A8FD85}" name="Arias, Alejandra" initials="AA" userId="S::Alejandra.Arias@ct.gov::117c8a20-8a0f-436d-adf4-3303ac9021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B452"/>
    <a:srgbClr val="028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58"/>
  </p:normalViewPr>
  <p:slideViewPr>
    <p:cSldViewPr snapToGrid="0">
      <p:cViewPr varScale="1">
        <p:scale>
          <a:sx n="125" d="100"/>
          <a:sy n="125" d="100"/>
        </p:scale>
        <p:origin x="102" y="1524"/>
      </p:cViewPr>
      <p:guideLst/>
    </p:cSldViewPr>
  </p:slideViewPr>
  <p:notesTextViewPr>
    <p:cViewPr>
      <p:scale>
        <a:sx n="3" d="2"/>
        <a:sy n="3" d="2"/>
      </p:scale>
      <p:origin x="0" y="0"/>
    </p:cViewPr>
  </p:notesTextViewPr>
  <p:notesViewPr>
    <p:cSldViewPr snapToGrid="0">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anBunker\AIRA%20Dropbox\Nathan%20Bunker\Shared%20AIRA%20Files\Committees\Standards%20&amp;%20Interoperability%20Committee\8%20-%20Small%20Groups\2025-International%20Vaccine%20Codes\Presentation\2025\9%20Sep\COVID-19-Vaccine-Codes-Crosswal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Covid Vaccines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37-406B-96D7-C25E695B39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37-406B-96D7-C25E695B39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37-406B-96D7-C25E695B39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37-406B-96D7-C25E695B39CD}"/>
              </c:ext>
            </c:extLst>
          </c:dPt>
          <c:cat>
            <c:strRef>
              <c:f>CVX!$H$1:$H$4</c:f>
              <c:strCache>
                <c:ptCount val="4"/>
                <c:pt idx="0">
                  <c:v>Non-US</c:v>
                </c:pt>
                <c:pt idx="1">
                  <c:v>Inactive</c:v>
                </c:pt>
                <c:pt idx="2">
                  <c:v>Never Active</c:v>
                </c:pt>
                <c:pt idx="3">
                  <c:v>Active</c:v>
                </c:pt>
              </c:strCache>
            </c:strRef>
          </c:cat>
          <c:val>
            <c:numRef>
              <c:f>CVX!$I$1:$I$4</c:f>
              <c:numCache>
                <c:formatCode>General</c:formatCode>
                <c:ptCount val="4"/>
                <c:pt idx="0">
                  <c:v>23</c:v>
                </c:pt>
                <c:pt idx="1">
                  <c:v>17</c:v>
                </c:pt>
                <c:pt idx="2">
                  <c:v>2</c:v>
                </c:pt>
                <c:pt idx="3">
                  <c:v>6</c:v>
                </c:pt>
              </c:numCache>
            </c:numRef>
          </c:val>
          <c:extLst>
            <c:ext xmlns:c16="http://schemas.microsoft.com/office/drawing/2014/chart" uri="{C3380CC4-5D6E-409C-BE32-E72D297353CC}">
              <c16:uniqueId val="{00000008-C437-406B-96D7-C25E695B39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4B533-8B82-1B6E-19ED-907AE13E9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5F5547-B931-F292-58B9-3E44CBE66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861105-DD45-4D4E-B469-9CB524AB3422}" type="datetimeFigureOut">
              <a:rPr lang="en-US" smtClean="0"/>
              <a:t>9/10/2025</a:t>
            </a:fld>
            <a:endParaRPr lang="en-US"/>
          </a:p>
        </p:txBody>
      </p:sp>
      <p:sp>
        <p:nvSpPr>
          <p:cNvPr id="4" name="Footer Placeholder 3">
            <a:extLst>
              <a:ext uri="{FF2B5EF4-FFF2-40B4-BE49-F238E27FC236}">
                <a16:creationId xmlns:a16="http://schemas.microsoft.com/office/drawing/2014/main" id="{28DCA3BC-3561-D031-36C8-8B194E9870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954164-BD0E-4E72-B52F-E469751A0E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91958-89B1-443E-97F0-48D2D83D8E9E}" type="slidenum">
              <a:rPr lang="en-US" smtClean="0"/>
              <a:t>‹#›</a:t>
            </a:fld>
            <a:endParaRPr lang="en-US"/>
          </a:p>
        </p:txBody>
      </p:sp>
    </p:spTree>
    <p:extLst>
      <p:ext uri="{BB962C8B-B14F-4D97-AF65-F5344CB8AC3E}">
        <p14:creationId xmlns:p14="http://schemas.microsoft.com/office/powerpoint/2010/main" val="3906551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96FA0-6D44-446C-9327-16D66EC567EB}"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37A25-CC8B-47A3-B56E-87CADF159784}" type="slidenum">
              <a:rPr lang="en-US" smtClean="0"/>
              <a:t>‹#›</a:t>
            </a:fld>
            <a:endParaRPr lang="en-US"/>
          </a:p>
        </p:txBody>
      </p:sp>
    </p:spTree>
    <p:extLst>
      <p:ext uri="{BB962C8B-B14F-4D97-AF65-F5344CB8AC3E}">
        <p14:creationId xmlns:p14="http://schemas.microsoft.com/office/powerpoint/2010/main" val="352543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478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3F676CC0-B6CC-ACA0-4D1B-2E8477BE0259}"/>
              </a:ext>
            </a:extLst>
          </p:cNvPr>
          <p:cNvGrpSpPr>
            <a:grpSpLocks noChangeAspect="1"/>
          </p:cNvGrpSpPr>
          <p:nvPr userDrawn="1"/>
        </p:nvGrpSpPr>
        <p:grpSpPr>
          <a:xfrm>
            <a:off x="-1819536" y="-1282148"/>
            <a:ext cx="6407082" cy="8879250"/>
            <a:chOff x="0" y="0"/>
            <a:chExt cx="3230879" cy="4477511"/>
          </a:xfrm>
        </p:grpSpPr>
        <p:sp>
          <p:nvSpPr>
            <p:cNvPr id="9" name="Freeform 3">
              <a:extLst>
                <a:ext uri="{FF2B5EF4-FFF2-40B4-BE49-F238E27FC236}">
                  <a16:creationId xmlns:a16="http://schemas.microsoft.com/office/drawing/2014/main" id="{271885F9-4534-DC07-8FB0-D0FF525E6FEA}"/>
                </a:ext>
              </a:extLst>
            </p:cNvPr>
            <p:cNvSpPr/>
            <p:nvPr/>
          </p:nvSpPr>
          <p:spPr>
            <a:xfrm>
              <a:off x="0" y="0"/>
              <a:ext cx="3230879" cy="4477511"/>
            </a:xfrm>
            <a:custGeom>
              <a:avLst/>
              <a:gdLst/>
              <a:ahLst/>
              <a:cxnLst/>
              <a:rect l="l" t="t" r="r" b="b"/>
              <a:pathLst>
                <a:path w="3230879" h="4477511">
                  <a:moveTo>
                    <a:pt x="3230879" y="4477511"/>
                  </a:moveTo>
                  <a:lnTo>
                    <a:pt x="0" y="4477511"/>
                  </a:lnTo>
                  <a:lnTo>
                    <a:pt x="0" y="0"/>
                  </a:lnTo>
                  <a:lnTo>
                    <a:pt x="3230879" y="0"/>
                  </a:lnTo>
                  <a:lnTo>
                    <a:pt x="3230879" y="4477511"/>
                  </a:lnTo>
                  <a:close/>
                </a:path>
              </a:pathLst>
            </a:custGeom>
            <a:blipFill>
              <a:blip r:embed="rId2"/>
              <a:stretch>
                <a:fillRect t="-22" b="-22"/>
              </a:stretch>
            </a:blipFill>
          </p:spPr>
          <p:txBody>
            <a:bodyPr/>
            <a:lstStyle/>
            <a:p>
              <a:endParaRPr lang="fr-FR"/>
            </a:p>
          </p:txBody>
        </p:sp>
        <p:sp>
          <p:nvSpPr>
            <p:cNvPr id="10" name="Freeform 4">
              <a:extLst>
                <a:ext uri="{FF2B5EF4-FFF2-40B4-BE49-F238E27FC236}">
                  <a16:creationId xmlns:a16="http://schemas.microsoft.com/office/drawing/2014/main" id="{C893A09B-C46F-3BF0-47AD-43657705F0B9}"/>
                </a:ext>
              </a:extLst>
            </p:cNvPr>
            <p:cNvSpPr/>
            <p:nvPr/>
          </p:nvSpPr>
          <p:spPr>
            <a:xfrm flipH="1">
              <a:off x="26513" y="-8355"/>
              <a:ext cx="3179243" cy="4416994"/>
            </a:xfrm>
            <a:custGeom>
              <a:avLst/>
              <a:gdLst/>
              <a:ahLst/>
              <a:cxnLst/>
              <a:rect l="l" t="t" r="r" b="b"/>
              <a:pathLst>
                <a:path w="3179243" h="4416994">
                  <a:moveTo>
                    <a:pt x="944759" y="3209045"/>
                  </a:moveTo>
                  <a:cubicBezTo>
                    <a:pt x="962510" y="3125350"/>
                    <a:pt x="970537" y="3041472"/>
                    <a:pt x="954621" y="2956701"/>
                  </a:cubicBezTo>
                  <a:cubicBezTo>
                    <a:pt x="904942" y="2692083"/>
                    <a:pt x="610089" y="2525080"/>
                    <a:pt x="438026" y="2347165"/>
                  </a:cubicBezTo>
                  <a:cubicBezTo>
                    <a:pt x="136237" y="2035119"/>
                    <a:pt x="0" y="1571340"/>
                    <a:pt x="85075" y="1145649"/>
                  </a:cubicBezTo>
                  <a:cubicBezTo>
                    <a:pt x="170150" y="719956"/>
                    <a:pt x="474174" y="344166"/>
                    <a:pt x="872715" y="172082"/>
                  </a:cubicBezTo>
                  <a:cubicBezTo>
                    <a:pt x="1271257" y="0"/>
                    <a:pt x="1753254" y="36399"/>
                    <a:pt x="2121432" y="266385"/>
                  </a:cubicBezTo>
                  <a:cubicBezTo>
                    <a:pt x="2452428" y="473146"/>
                    <a:pt x="2679861" y="816601"/>
                    <a:pt x="2817762" y="1181695"/>
                  </a:cubicBezTo>
                  <a:cubicBezTo>
                    <a:pt x="2955662" y="1546790"/>
                    <a:pt x="3012585" y="1936581"/>
                    <a:pt x="3068608" y="2322809"/>
                  </a:cubicBezTo>
                  <a:cubicBezTo>
                    <a:pt x="3125635" y="2715948"/>
                    <a:pt x="3179243" y="3135087"/>
                    <a:pt x="3012587" y="3495690"/>
                  </a:cubicBezTo>
                  <a:cubicBezTo>
                    <a:pt x="2817998" y="3916734"/>
                    <a:pt x="2367431" y="4157209"/>
                    <a:pt x="1925126" y="4296871"/>
                  </a:cubicBezTo>
                  <a:cubicBezTo>
                    <a:pt x="1706164" y="4366010"/>
                    <a:pt x="1464372" y="4416994"/>
                    <a:pt x="1251111" y="4331881"/>
                  </a:cubicBezTo>
                  <a:cubicBezTo>
                    <a:pt x="1049948" y="4251595"/>
                    <a:pt x="908383" y="4057760"/>
                    <a:pt x="852518" y="3848482"/>
                  </a:cubicBezTo>
                  <a:cubicBezTo>
                    <a:pt x="793923" y="3628956"/>
                    <a:pt x="900106" y="3419580"/>
                    <a:pt x="944759" y="3209045"/>
                  </a:cubicBezTo>
                  <a:close/>
                </a:path>
              </a:pathLst>
            </a:custGeom>
            <a:blipFill>
              <a:blip r:embed="rId3"/>
              <a:stretch>
                <a:fillRect l="-111695" r="-38462"/>
              </a:stretch>
            </a:blipFill>
          </p:spPr>
          <p:txBody>
            <a:bodyPr/>
            <a:lstStyle/>
            <a:p>
              <a:endParaRPr lang="fr-FR"/>
            </a:p>
          </p:txBody>
        </p:sp>
      </p:grpSp>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5251837" y="206911"/>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5251837" y="3157477"/>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a:xfrm>
            <a:off x="64008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11" name="Freeform 5">
            <a:extLst>
              <a:ext uri="{FF2B5EF4-FFF2-40B4-BE49-F238E27FC236}">
                <a16:creationId xmlns:a16="http://schemas.microsoft.com/office/drawing/2014/main" id="{F05EF2E7-2F80-7A4A-33B5-928806F9E0CD}"/>
              </a:ext>
            </a:extLst>
          </p:cNvPr>
          <p:cNvSpPr/>
          <p:nvPr userDrawn="1"/>
        </p:nvSpPr>
        <p:spPr>
          <a:xfrm>
            <a:off x="640080" y="-216158"/>
            <a:ext cx="2090546" cy="1863213"/>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4"/>
            <a:stretch>
              <a:fillRect/>
            </a:stretch>
          </a:blipFill>
        </p:spPr>
        <p:txBody>
          <a:bodyPr/>
          <a:lstStyle/>
          <a:p>
            <a:endParaRPr lang="fr-FR"/>
          </a:p>
        </p:txBody>
      </p:sp>
    </p:spTree>
    <p:extLst>
      <p:ext uri="{BB962C8B-B14F-4D97-AF65-F5344CB8AC3E}">
        <p14:creationId xmlns:p14="http://schemas.microsoft.com/office/powerpoint/2010/main" val="318487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a:xfrm>
            <a:off x="640080" y="6356350"/>
            <a:ext cx="2743200" cy="365125"/>
          </a:xfrm>
          <a:prstGeom prst="rect">
            <a:avLst/>
          </a:prstGeom>
        </p:spPr>
        <p:txBody>
          <a:bodyPr/>
          <a:lstStyle/>
          <a:p>
            <a:fld id="{9F89F774-3FA6-43B8-9241-99959C8FD463}" type="datetime1">
              <a:rPr lang="en-US" smtClean="0"/>
              <a:t>9/10/2025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7" name="Freeform 3">
            <a:extLst>
              <a:ext uri="{FF2B5EF4-FFF2-40B4-BE49-F238E27FC236}">
                <a16:creationId xmlns:a16="http://schemas.microsoft.com/office/drawing/2014/main" id="{3BBA1970-6973-A38D-E239-60B7ABF4C143}"/>
              </a:ext>
            </a:extLst>
          </p:cNvPr>
          <p:cNvSpPr/>
          <p:nvPr userDrawn="1"/>
        </p:nvSpPr>
        <p:spPr>
          <a:xfrm rot="145708">
            <a:off x="-2144809" y="5501027"/>
            <a:ext cx="15470644" cy="1029675"/>
          </a:xfrm>
          <a:custGeom>
            <a:avLst/>
            <a:gdLst/>
            <a:ahLst/>
            <a:cxnLst/>
            <a:rect l="l" t="t" r="r" b="b"/>
            <a:pathLst>
              <a:path w="21984173" h="1896135">
                <a:moveTo>
                  <a:pt x="0" y="0"/>
                </a:moveTo>
                <a:lnTo>
                  <a:pt x="21984173" y="0"/>
                </a:lnTo>
                <a:lnTo>
                  <a:pt x="21984173" y="1896135"/>
                </a:lnTo>
                <a:lnTo>
                  <a:pt x="0" y="1896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Freeform 2">
            <a:extLst>
              <a:ext uri="{FF2B5EF4-FFF2-40B4-BE49-F238E27FC236}">
                <a16:creationId xmlns:a16="http://schemas.microsoft.com/office/drawing/2014/main" id="{7B995117-101E-88F3-7639-7A63D408CF35}"/>
              </a:ext>
            </a:extLst>
          </p:cNvPr>
          <p:cNvSpPr/>
          <p:nvPr userDrawn="1"/>
        </p:nvSpPr>
        <p:spPr>
          <a:xfrm rot="80784" flipV="1">
            <a:off x="-694791" y="6369506"/>
            <a:ext cx="12570608" cy="829156"/>
          </a:xfrm>
          <a:custGeom>
            <a:avLst/>
            <a:gdLst/>
            <a:ahLst/>
            <a:cxnLst/>
            <a:rect l="l" t="t" r="r" b="b"/>
            <a:pathLst>
              <a:path w="21984173" h="1896135">
                <a:moveTo>
                  <a:pt x="0" y="1896135"/>
                </a:moveTo>
                <a:lnTo>
                  <a:pt x="21984174" y="1896135"/>
                </a:lnTo>
                <a:lnTo>
                  <a:pt x="21984174" y="0"/>
                </a:lnTo>
                <a:lnTo>
                  <a:pt x="0" y="0"/>
                </a:lnTo>
                <a:lnTo>
                  <a:pt x="0" y="1896135"/>
                </a:lnTo>
                <a:close/>
              </a:path>
            </a:pathLst>
          </a:custGeom>
          <a:blipFill>
            <a:blip r:embed="rId4">
              <a:alphaModFix amt="56000"/>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4">
            <a:extLst>
              <a:ext uri="{FF2B5EF4-FFF2-40B4-BE49-F238E27FC236}">
                <a16:creationId xmlns:a16="http://schemas.microsoft.com/office/drawing/2014/main" id="{E9C6DED8-BAB6-6F25-3D76-DF96F964B163}"/>
              </a:ext>
            </a:extLst>
          </p:cNvPr>
          <p:cNvSpPr/>
          <p:nvPr userDrawn="1"/>
        </p:nvSpPr>
        <p:spPr>
          <a:xfrm flipH="1" flipV="1">
            <a:off x="1019274" y="6119714"/>
            <a:ext cx="11496695" cy="1328740"/>
          </a:xfrm>
          <a:custGeom>
            <a:avLst/>
            <a:gdLst/>
            <a:ahLst/>
            <a:cxnLst/>
            <a:rect l="l" t="t" r="r" b="b"/>
            <a:pathLst>
              <a:path w="19317561" h="1666140">
                <a:moveTo>
                  <a:pt x="19317561" y="1666139"/>
                </a:moveTo>
                <a:lnTo>
                  <a:pt x="0" y="1666139"/>
                </a:lnTo>
                <a:lnTo>
                  <a:pt x="0" y="0"/>
                </a:lnTo>
                <a:lnTo>
                  <a:pt x="19317561" y="0"/>
                </a:lnTo>
                <a:lnTo>
                  <a:pt x="19317561" y="1666139"/>
                </a:lnTo>
                <a:close/>
              </a:path>
            </a:pathLst>
          </a:custGeom>
          <a:blipFill>
            <a:blip r:embed="rId6">
              <a:alphaModFix amt="68000"/>
              <a:extLst>
                <a:ext uri="{96DAC541-7B7A-43D3-8B79-37D633B846F1}">
                  <asvg:svgBlip xmlns:asvg="http://schemas.microsoft.com/office/drawing/2016/SVG/main" r:embed="rId7"/>
                </a:ext>
              </a:extLst>
            </a:blip>
            <a:stretch>
              <a:fillRect/>
            </a:stretch>
          </a:blipFill>
        </p:spPr>
        <p:txBody>
          <a:bodyPr/>
          <a:lstStyle/>
          <a:p>
            <a:endParaRPr lang="fr-FR"/>
          </a:p>
        </p:txBody>
      </p:sp>
    </p:spTree>
    <p:extLst>
      <p:ext uri="{BB962C8B-B14F-4D97-AF65-F5344CB8AC3E}">
        <p14:creationId xmlns:p14="http://schemas.microsoft.com/office/powerpoint/2010/main" val="20962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a:xfrm>
            <a:off x="640080" y="6356350"/>
            <a:ext cx="2743200" cy="365125"/>
          </a:xfrm>
          <a:prstGeom prst="rect">
            <a:avLst/>
          </a:prstGeom>
        </p:spPr>
        <p:txBody>
          <a:bodyPr/>
          <a:lstStyle/>
          <a:p>
            <a:fld id="{BE15BF18-0007-481C-AA29-413124BC3EE7}" type="datetime1">
              <a:rPr lang="en-US" smtClean="0"/>
              <a:t>9/10/2025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8" name="ZoneTexte 7">
            <a:extLst>
              <a:ext uri="{FF2B5EF4-FFF2-40B4-BE49-F238E27FC236}">
                <a16:creationId xmlns:a16="http://schemas.microsoft.com/office/drawing/2014/main" id="{AFFD5862-442C-93ED-F71B-12C9438DBE02}"/>
              </a:ext>
            </a:extLst>
          </p:cNvPr>
          <p:cNvSpPr txBox="1"/>
          <p:nvPr userDrawn="1"/>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userDrawn="1"/>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0084B1"/>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userDrawn="1"/>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199628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a:xfrm>
            <a:off x="640080" y="6356350"/>
            <a:ext cx="2743200" cy="365125"/>
          </a:xfrm>
          <a:prstGeom prst="rect">
            <a:avLst/>
          </a:prstGeom>
        </p:spPr>
        <p:txBody>
          <a:bodyPr/>
          <a:lstStyle/>
          <a:p>
            <a:fld id="{BE15BF18-0007-481C-AA29-413124BC3EE7}" type="datetime1">
              <a:rPr lang="en-US" smtClean="0"/>
              <a:t>9/10/2025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8" name="ZoneTexte 7">
            <a:extLst>
              <a:ext uri="{FF2B5EF4-FFF2-40B4-BE49-F238E27FC236}">
                <a16:creationId xmlns:a16="http://schemas.microsoft.com/office/drawing/2014/main" id="{AFFD5862-442C-93ED-F71B-12C9438DBE02}"/>
              </a:ext>
            </a:extLst>
          </p:cNvPr>
          <p:cNvSpPr txBox="1"/>
          <p:nvPr userDrawn="1"/>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userDrawn="1"/>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13B452"/>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userDrawn="1"/>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292080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userDrawn="1"/>
        </p:nvSpPr>
        <p:spPr>
          <a:xfrm>
            <a:off x="-217170" y="-91440"/>
            <a:ext cx="12630150" cy="3566160"/>
          </a:xfrm>
          <a:prstGeom prst="rect">
            <a:avLst/>
          </a:prstGeom>
          <a:solidFill>
            <a:srgbClr val="028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a:xfrm>
            <a:off x="640080" y="6356350"/>
            <a:ext cx="2743200" cy="365125"/>
          </a:xfrm>
          <a:prstGeom prst="rect">
            <a:avLst/>
          </a:prstGeom>
        </p:spPr>
        <p:txBody>
          <a:bodyPr/>
          <a:lstStyle/>
          <a:p>
            <a:fld id="{E579ABC2-0180-4F3A-A895-A85BC724D472}" type="datetime1">
              <a:rPr lang="en-US" smtClean="0"/>
              <a:t>9/10/2025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9" name="ZoneTexte 8">
            <a:extLst>
              <a:ext uri="{FF2B5EF4-FFF2-40B4-BE49-F238E27FC236}">
                <a16:creationId xmlns:a16="http://schemas.microsoft.com/office/drawing/2014/main" id="{BAE631EA-1D53-7963-ACE7-52EFF8BE7CFC}"/>
              </a:ext>
            </a:extLst>
          </p:cNvPr>
          <p:cNvSpPr txBox="1"/>
          <p:nvPr userDrawn="1"/>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userDrawn="1"/>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userDrawn="1"/>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userDrawn="1"/>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userDrawn="1"/>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userDrawn="1"/>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userDrawn="1"/>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userDrawn="1"/>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42745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userDrawn="1"/>
        </p:nvSpPr>
        <p:spPr>
          <a:xfrm>
            <a:off x="-217170" y="-91440"/>
            <a:ext cx="12630150" cy="3566160"/>
          </a:xfrm>
          <a:prstGeom prst="rect">
            <a:avLst/>
          </a:prstGeom>
          <a:solidFill>
            <a:srgbClr val="13B4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a:xfrm>
            <a:off x="640080" y="6356350"/>
            <a:ext cx="2743200" cy="365125"/>
          </a:xfrm>
          <a:prstGeom prst="rect">
            <a:avLst/>
          </a:prstGeom>
        </p:spPr>
        <p:txBody>
          <a:bodyPr/>
          <a:lstStyle/>
          <a:p>
            <a:fld id="{E579ABC2-0180-4F3A-A895-A85BC724D472}" type="datetime1">
              <a:rPr lang="en-US" smtClean="0"/>
              <a:t>9/10/2025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9" name="ZoneTexte 8">
            <a:extLst>
              <a:ext uri="{FF2B5EF4-FFF2-40B4-BE49-F238E27FC236}">
                <a16:creationId xmlns:a16="http://schemas.microsoft.com/office/drawing/2014/main" id="{BAE631EA-1D53-7963-ACE7-52EFF8BE7CFC}"/>
              </a:ext>
            </a:extLst>
          </p:cNvPr>
          <p:cNvSpPr txBox="1"/>
          <p:nvPr userDrawn="1"/>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userDrawn="1"/>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userDrawn="1"/>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userDrawn="1"/>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userDrawn="1"/>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userDrawn="1"/>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userDrawn="1"/>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userDrawn="1"/>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40122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ECEB2-0AFC-0CEF-0728-3A6E8B1C474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91C7721-79F6-33B9-5A62-69C203E766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02329-06D9-E53B-3928-7DCE86DE3A7F}"/>
              </a:ext>
            </a:extLst>
          </p:cNvPr>
          <p:cNvSpPr>
            <a:spLocks noGrp="1"/>
          </p:cNvSpPr>
          <p:nvPr>
            <p:ph type="dt" sz="half" idx="10"/>
          </p:nvPr>
        </p:nvSpPr>
        <p:spPr/>
        <p:txBody>
          <a:bodyPr/>
          <a:lstStyle/>
          <a:p>
            <a:fld id="{10AC6E8A-618A-47B6-926A-F61D1C2906B6}" type="datetimeFigureOut">
              <a:rPr lang="en-GB" smtClean="0"/>
              <a:t>10/09/2025</a:t>
            </a:fld>
            <a:endParaRPr lang="en-GB"/>
          </a:p>
        </p:txBody>
      </p:sp>
      <p:sp>
        <p:nvSpPr>
          <p:cNvPr id="5" name="Espace réservé du pied de page 4">
            <a:extLst>
              <a:ext uri="{FF2B5EF4-FFF2-40B4-BE49-F238E27FC236}">
                <a16:creationId xmlns:a16="http://schemas.microsoft.com/office/drawing/2014/main" id="{E16D1354-83D7-2039-8B34-52C2E63CE8F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F94BF5F9-718A-FB8E-DA6E-AF9EE54AE7F1}"/>
              </a:ext>
            </a:extLst>
          </p:cNvPr>
          <p:cNvSpPr>
            <a:spLocks noGrp="1"/>
          </p:cNvSpPr>
          <p:nvPr>
            <p:ph type="sldNum" sz="quarter" idx="12"/>
          </p:nvPr>
        </p:nvSpPr>
        <p:spPr/>
        <p:txBody>
          <a:bodyPr/>
          <a:lstStyle/>
          <a:p>
            <a:fld id="{F40CDFA0-F9CE-4830-94AC-1C7F46D9AD3B}" type="slidenum">
              <a:rPr lang="en-GB" smtClean="0"/>
              <a:t>‹#›</a:t>
            </a:fld>
            <a:endParaRPr lang="en-GB"/>
          </a:p>
        </p:txBody>
      </p:sp>
    </p:spTree>
    <p:extLst>
      <p:ext uri="{BB962C8B-B14F-4D97-AF65-F5344CB8AC3E}">
        <p14:creationId xmlns:p14="http://schemas.microsoft.com/office/powerpoint/2010/main" val="73681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367748"/>
            <a:ext cx="10890929" cy="109728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79" y="1736823"/>
            <a:ext cx="10890928" cy="356616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reeform 5">
            <a:extLst>
              <a:ext uri="{FF2B5EF4-FFF2-40B4-BE49-F238E27FC236}">
                <a16:creationId xmlns:a16="http://schemas.microsoft.com/office/drawing/2014/main" id="{AEA35333-4943-AB9E-BC08-BF8A0AAD44C9}"/>
              </a:ext>
            </a:extLst>
          </p:cNvPr>
          <p:cNvSpPr/>
          <p:nvPr userDrawn="1"/>
        </p:nvSpPr>
        <p:spPr>
          <a:xfrm>
            <a:off x="198782" y="5574778"/>
            <a:ext cx="1272209" cy="1249707"/>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10"/>
            <a:stretch>
              <a:fillRect/>
            </a:stretch>
          </a:blipFill>
        </p:spPr>
        <p:txBody>
          <a:bodyPr/>
          <a:lstStyle/>
          <a:p>
            <a:endParaRPr lang="fr-FR"/>
          </a:p>
        </p:txBody>
      </p:sp>
    </p:spTree>
    <p:extLst>
      <p:ext uri="{BB962C8B-B14F-4D97-AF65-F5344CB8AC3E}">
        <p14:creationId xmlns:p14="http://schemas.microsoft.com/office/powerpoint/2010/main" val="4212383518"/>
      </p:ext>
    </p:extLst>
  </p:cSld>
  <p:clrMap bg1="lt1" tx1="dk1" bg2="lt2" tx2="dk2" accent1="accent1" accent2="accent2" accent3="accent3" accent4="accent4" accent5="accent5" accent6="accent6" hlink="hlink" folHlink="folHlink"/>
  <p:sldLayoutIdLst>
    <p:sldLayoutId id="2147483674" r:id="rId1"/>
    <p:sldLayoutId id="2147483671" r:id="rId2"/>
    <p:sldLayoutId id="2147483670" r:id="rId3"/>
    <p:sldLayoutId id="2147483666" r:id="rId4"/>
    <p:sldLayoutId id="2147483672" r:id="rId5"/>
    <p:sldLayoutId id="2147483668" r:id="rId6"/>
    <p:sldLayoutId id="2147483673" r:id="rId7"/>
    <p:sldLayoutId id="2147483678" r:id="rId8"/>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hl7.org/"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loinc.org/conference/" TargetMode="Externa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nomed.org/snomedct-expo" TargetMode="External"/><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gccehealth.org/"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gccehealth.org/"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c.gov/iis/code-sets/fall-season-respiratory-codes.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99889-8B4D-8E00-E694-D312356B264A}"/>
              </a:ext>
            </a:extLst>
          </p:cNvPr>
          <p:cNvSpPr>
            <a:spLocks noGrp="1"/>
          </p:cNvSpPr>
          <p:nvPr>
            <p:ph type="ctrTitle"/>
          </p:nvPr>
        </p:nvSpPr>
        <p:spPr/>
        <p:txBody>
          <a:bodyPr/>
          <a:lstStyle/>
          <a:p>
            <a:r>
              <a:rPr lang="en-US" dirty="0"/>
              <a:t>International Vaccine Codes (IVC) Initiative</a:t>
            </a:r>
          </a:p>
        </p:txBody>
      </p:sp>
      <p:sp>
        <p:nvSpPr>
          <p:cNvPr id="4" name="Subtitle 3">
            <a:extLst>
              <a:ext uri="{FF2B5EF4-FFF2-40B4-BE49-F238E27FC236}">
                <a16:creationId xmlns:a16="http://schemas.microsoft.com/office/drawing/2014/main" id="{7124EBDE-F0E6-170D-9936-9D4FEFF4A96D}"/>
              </a:ext>
            </a:extLst>
          </p:cNvPr>
          <p:cNvSpPr>
            <a:spLocks noGrp="1"/>
          </p:cNvSpPr>
          <p:nvPr>
            <p:ph type="subTitle" idx="1"/>
          </p:nvPr>
        </p:nvSpPr>
        <p:spPr/>
        <p:txBody>
          <a:bodyPr>
            <a:normAutofit/>
          </a:bodyPr>
          <a:lstStyle/>
          <a:p>
            <a:r>
              <a:rPr lang="en-US" dirty="0"/>
              <a:t>10 September 2025</a:t>
            </a:r>
          </a:p>
          <a:p>
            <a:r>
              <a:rPr lang="en-US" dirty="0"/>
              <a:t>Starting a New Year</a:t>
            </a:r>
          </a:p>
        </p:txBody>
      </p:sp>
    </p:spTree>
    <p:extLst>
      <p:ext uri="{BB962C8B-B14F-4D97-AF65-F5344CB8AC3E}">
        <p14:creationId xmlns:p14="http://schemas.microsoft.com/office/powerpoint/2010/main" val="472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D6D5C1-56EB-BEB8-9F0D-78FFC7C47343}"/>
              </a:ext>
            </a:extLst>
          </p:cNvPr>
          <p:cNvSpPr>
            <a:spLocks noGrp="1"/>
          </p:cNvSpPr>
          <p:nvPr>
            <p:ph type="title"/>
          </p:nvPr>
        </p:nvSpPr>
        <p:spPr/>
        <p:txBody>
          <a:bodyPr/>
          <a:lstStyle/>
          <a:p>
            <a:r>
              <a:rPr lang="en-US" dirty="0"/>
              <a:t>Flu vaccines in the U.S.</a:t>
            </a:r>
          </a:p>
        </p:txBody>
      </p:sp>
      <p:sp>
        <p:nvSpPr>
          <p:cNvPr id="6" name="Content Placeholder 5">
            <a:extLst>
              <a:ext uri="{FF2B5EF4-FFF2-40B4-BE49-F238E27FC236}">
                <a16:creationId xmlns:a16="http://schemas.microsoft.com/office/drawing/2014/main" id="{C730882D-3BA2-4137-DB8F-D758FD82E518}"/>
              </a:ext>
            </a:extLst>
          </p:cNvPr>
          <p:cNvSpPr>
            <a:spLocks noGrp="1"/>
          </p:cNvSpPr>
          <p:nvPr>
            <p:ph idx="1"/>
          </p:nvPr>
        </p:nvSpPr>
        <p:spPr>
          <a:xfrm>
            <a:off x="640079" y="1736823"/>
            <a:ext cx="4762501" cy="3566160"/>
          </a:xfrm>
        </p:spPr>
        <p:txBody>
          <a:bodyPr/>
          <a:lstStyle/>
          <a:p>
            <a:r>
              <a:rPr lang="en-US" dirty="0"/>
              <a:t>Egg-based </a:t>
            </a:r>
            <a:r>
              <a:rPr lang="en-US" dirty="0" err="1"/>
              <a:t>Inactived</a:t>
            </a:r>
            <a:r>
              <a:rPr lang="en-US" dirty="0"/>
              <a:t> (Split Virus)</a:t>
            </a:r>
          </a:p>
          <a:p>
            <a:r>
              <a:rPr lang="en-US" dirty="0"/>
              <a:t>Adjuvanted Inactivated</a:t>
            </a:r>
          </a:p>
          <a:p>
            <a:r>
              <a:rPr lang="en-US" dirty="0"/>
              <a:t>Recombinant</a:t>
            </a:r>
          </a:p>
          <a:p>
            <a:r>
              <a:rPr lang="en-US" dirty="0"/>
              <a:t>Cell-Based</a:t>
            </a:r>
          </a:p>
          <a:p>
            <a:r>
              <a:rPr lang="en-US" dirty="0"/>
              <a:t>High-Dose</a:t>
            </a:r>
          </a:p>
          <a:p>
            <a:r>
              <a:rPr lang="en-US" dirty="0"/>
              <a:t>Live Attenuated (Intranasal)</a:t>
            </a:r>
          </a:p>
        </p:txBody>
      </p:sp>
      <p:sp>
        <p:nvSpPr>
          <p:cNvPr id="7" name="Content Placeholder 5">
            <a:extLst>
              <a:ext uri="{FF2B5EF4-FFF2-40B4-BE49-F238E27FC236}">
                <a16:creationId xmlns:a16="http://schemas.microsoft.com/office/drawing/2014/main" id="{E156E5FE-0BC7-D6BE-5E12-59385D284650}"/>
              </a:ext>
            </a:extLst>
          </p:cNvPr>
          <p:cNvSpPr txBox="1">
            <a:spLocks/>
          </p:cNvSpPr>
          <p:nvPr/>
        </p:nvSpPr>
        <p:spPr>
          <a:xfrm>
            <a:off x="5821679" y="1736823"/>
            <a:ext cx="4762501" cy="35661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vaccines remain trivalent</a:t>
            </a:r>
          </a:p>
          <a:p>
            <a:pPr lvl="1"/>
            <a:r>
              <a:rPr lang="en-US" dirty="0"/>
              <a:t>No return to quadrivalent</a:t>
            </a:r>
          </a:p>
          <a:p>
            <a:r>
              <a:rPr lang="en-US" dirty="0"/>
              <a:t>Most vaccines are thimerosal-free</a:t>
            </a:r>
          </a:p>
          <a:p>
            <a:pPr lvl="1"/>
            <a:r>
              <a:rPr lang="en-US" dirty="0"/>
              <a:t>Extension of shift already underway</a:t>
            </a:r>
          </a:p>
          <a:p>
            <a:pPr lvl="1"/>
            <a:r>
              <a:rPr lang="en-US" dirty="0"/>
              <a:t>Separate effort to restrict use of thimerosal-containing vaccines</a:t>
            </a:r>
          </a:p>
          <a:p>
            <a:r>
              <a:rPr lang="en-US" dirty="0"/>
              <a:t>At-home </a:t>
            </a:r>
            <a:r>
              <a:rPr lang="en-US" dirty="0" err="1"/>
              <a:t>FluMist</a:t>
            </a:r>
            <a:r>
              <a:rPr lang="en-US" dirty="0"/>
              <a:t> option</a:t>
            </a:r>
          </a:p>
        </p:txBody>
      </p:sp>
    </p:spTree>
    <p:extLst>
      <p:ext uri="{BB962C8B-B14F-4D97-AF65-F5344CB8AC3E}">
        <p14:creationId xmlns:p14="http://schemas.microsoft.com/office/powerpoint/2010/main" val="271142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6F0F-43A9-0450-4FF2-90DF48E13895}"/>
              </a:ext>
            </a:extLst>
          </p:cNvPr>
          <p:cNvSpPr>
            <a:spLocks noGrp="1"/>
          </p:cNvSpPr>
          <p:nvPr>
            <p:ph type="title"/>
          </p:nvPr>
        </p:nvSpPr>
        <p:spPr/>
        <p:txBody>
          <a:bodyPr/>
          <a:lstStyle/>
          <a:p>
            <a:r>
              <a:rPr lang="en-US" dirty="0"/>
              <a:t>At Home Flu Mist</a:t>
            </a:r>
          </a:p>
        </p:txBody>
      </p:sp>
      <p:pic>
        <p:nvPicPr>
          <p:cNvPr id="9" name="Content Placeholder 8">
            <a:extLst>
              <a:ext uri="{FF2B5EF4-FFF2-40B4-BE49-F238E27FC236}">
                <a16:creationId xmlns:a16="http://schemas.microsoft.com/office/drawing/2014/main" id="{EBA1B396-B9E6-9DF0-91F6-09F79ABA88AD}"/>
              </a:ext>
            </a:extLst>
          </p:cNvPr>
          <p:cNvPicPr>
            <a:picLocks noGrp="1" noChangeAspect="1"/>
          </p:cNvPicPr>
          <p:nvPr>
            <p:ph idx="1"/>
          </p:nvPr>
        </p:nvPicPr>
        <p:blipFill>
          <a:blip r:embed="rId2"/>
          <a:stretch>
            <a:fillRect/>
          </a:stretch>
        </p:blipFill>
        <p:spPr>
          <a:xfrm>
            <a:off x="2761980" y="1599565"/>
            <a:ext cx="6961142" cy="4458335"/>
          </a:xfrm>
          <a:prstGeom prst="rect">
            <a:avLst/>
          </a:prstGeom>
        </p:spPr>
      </p:pic>
    </p:spTree>
    <p:extLst>
      <p:ext uri="{BB962C8B-B14F-4D97-AF65-F5344CB8AC3E}">
        <p14:creationId xmlns:p14="http://schemas.microsoft.com/office/powerpoint/2010/main" val="36279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E14F-381B-75A6-7D2D-56709922C392}"/>
              </a:ext>
            </a:extLst>
          </p:cNvPr>
          <p:cNvSpPr>
            <a:spLocks noGrp="1"/>
          </p:cNvSpPr>
          <p:nvPr>
            <p:ph type="title"/>
          </p:nvPr>
        </p:nvSpPr>
        <p:spPr/>
        <p:txBody>
          <a:bodyPr/>
          <a:lstStyle/>
          <a:p>
            <a:r>
              <a:rPr lang="en-US" dirty="0"/>
              <a:t>What about others?</a:t>
            </a:r>
          </a:p>
        </p:txBody>
      </p:sp>
      <p:sp>
        <p:nvSpPr>
          <p:cNvPr id="3" name="Content Placeholder 2">
            <a:extLst>
              <a:ext uri="{FF2B5EF4-FFF2-40B4-BE49-F238E27FC236}">
                <a16:creationId xmlns:a16="http://schemas.microsoft.com/office/drawing/2014/main" id="{EBC94F4D-5B97-D1E4-8D02-3A94D6571287}"/>
              </a:ext>
            </a:extLst>
          </p:cNvPr>
          <p:cNvSpPr>
            <a:spLocks noGrp="1"/>
          </p:cNvSpPr>
          <p:nvPr>
            <p:ph idx="1"/>
          </p:nvPr>
        </p:nvSpPr>
        <p:spPr/>
        <p:txBody>
          <a:bodyPr/>
          <a:lstStyle/>
          <a:p>
            <a:r>
              <a:rPr lang="en-US" dirty="0"/>
              <a:t>How are you coding this season?</a:t>
            </a:r>
          </a:p>
          <a:p>
            <a:pPr lvl="1"/>
            <a:r>
              <a:rPr lang="en-US" dirty="0"/>
              <a:t>What is the same?</a:t>
            </a:r>
          </a:p>
          <a:p>
            <a:pPr lvl="1"/>
            <a:r>
              <a:rPr lang="en-US" dirty="0"/>
              <a:t>What is different?</a:t>
            </a:r>
          </a:p>
          <a:p>
            <a:r>
              <a:rPr lang="en-US" dirty="0"/>
              <a:t>Standard processes, challenges, lessons learned.</a:t>
            </a:r>
          </a:p>
          <a:p>
            <a:endParaRPr lang="en-US" dirty="0"/>
          </a:p>
        </p:txBody>
      </p:sp>
    </p:spTree>
    <p:extLst>
      <p:ext uri="{BB962C8B-B14F-4D97-AF65-F5344CB8AC3E}">
        <p14:creationId xmlns:p14="http://schemas.microsoft.com/office/powerpoint/2010/main" val="75050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A683A8-0E81-3E80-496B-BBEB646A262E}"/>
              </a:ext>
            </a:extLst>
          </p:cNvPr>
          <p:cNvSpPr>
            <a:spLocks noGrp="1"/>
          </p:cNvSpPr>
          <p:nvPr>
            <p:ph type="title"/>
          </p:nvPr>
        </p:nvSpPr>
        <p:spPr/>
        <p:txBody>
          <a:bodyPr/>
          <a:lstStyle/>
          <a:p>
            <a:r>
              <a:rPr lang="en-US" dirty="0"/>
              <a:t>Year Ahead Plans and Brainstorming</a:t>
            </a:r>
          </a:p>
        </p:txBody>
      </p:sp>
    </p:spTree>
    <p:extLst>
      <p:ext uri="{BB962C8B-B14F-4D97-AF65-F5344CB8AC3E}">
        <p14:creationId xmlns:p14="http://schemas.microsoft.com/office/powerpoint/2010/main" val="61451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3AAB2-2607-3F84-2B0C-642DE3F32FFB}"/>
              </a:ext>
            </a:extLst>
          </p:cNvPr>
          <p:cNvSpPr>
            <a:spLocks noGrp="1"/>
          </p:cNvSpPr>
          <p:nvPr>
            <p:ph type="title"/>
          </p:nvPr>
        </p:nvSpPr>
        <p:spPr/>
        <p:txBody>
          <a:bodyPr/>
          <a:lstStyle/>
          <a:p>
            <a:r>
              <a:rPr lang="en-US" dirty="0"/>
              <a:t>IVC </a:t>
            </a:r>
            <a:r>
              <a:rPr lang="en-US" dirty="0" err="1"/>
              <a:t>en</a:t>
            </a:r>
            <a:r>
              <a:rPr lang="en-US" dirty="0"/>
              <a:t> Español</a:t>
            </a:r>
          </a:p>
        </p:txBody>
      </p:sp>
      <p:sp>
        <p:nvSpPr>
          <p:cNvPr id="4" name="Content Placeholder 3">
            <a:extLst>
              <a:ext uri="{FF2B5EF4-FFF2-40B4-BE49-F238E27FC236}">
                <a16:creationId xmlns:a16="http://schemas.microsoft.com/office/drawing/2014/main" id="{CD7483AB-0E12-436D-A5AE-41B7C46D4F3E}"/>
              </a:ext>
            </a:extLst>
          </p:cNvPr>
          <p:cNvSpPr>
            <a:spLocks noGrp="1"/>
          </p:cNvSpPr>
          <p:nvPr>
            <p:ph idx="1"/>
          </p:nvPr>
        </p:nvSpPr>
        <p:spPr/>
        <p:txBody>
          <a:bodyPr/>
          <a:lstStyle/>
          <a:p>
            <a:r>
              <a:rPr lang="en-US" dirty="0"/>
              <a:t>Scheduled for next meeting 24 September 2025</a:t>
            </a:r>
          </a:p>
          <a:p>
            <a:pPr lvl="1"/>
            <a:r>
              <a:rPr lang="en-US" dirty="0"/>
              <a:t>Due to time constraints, need to reschedule</a:t>
            </a:r>
          </a:p>
          <a:p>
            <a:r>
              <a:rPr lang="en-US" dirty="0"/>
              <a:t>Next topics</a:t>
            </a:r>
          </a:p>
          <a:p>
            <a:pPr lvl="1"/>
            <a:r>
              <a:rPr lang="en-US" dirty="0"/>
              <a:t>Liaison introductions to their countries</a:t>
            </a:r>
          </a:p>
          <a:p>
            <a:endParaRPr lang="en-US" dirty="0"/>
          </a:p>
        </p:txBody>
      </p:sp>
    </p:spTree>
    <p:extLst>
      <p:ext uri="{BB962C8B-B14F-4D97-AF65-F5344CB8AC3E}">
        <p14:creationId xmlns:p14="http://schemas.microsoft.com/office/powerpoint/2010/main" val="168012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EC98B-7434-71C2-1EA0-F793BA6EAA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56D674-35B1-E287-3578-8FCC0B384B31}"/>
              </a:ext>
            </a:extLst>
          </p:cNvPr>
          <p:cNvSpPr>
            <a:spLocks noGrp="1"/>
          </p:cNvSpPr>
          <p:nvPr>
            <p:ph type="title"/>
          </p:nvPr>
        </p:nvSpPr>
        <p:spPr/>
        <p:txBody>
          <a:bodyPr/>
          <a:lstStyle/>
          <a:p>
            <a:r>
              <a:rPr lang="en-US" dirty="0"/>
              <a:t>Country Interviews</a:t>
            </a:r>
          </a:p>
        </p:txBody>
      </p:sp>
      <p:sp>
        <p:nvSpPr>
          <p:cNvPr id="4" name="Content Placeholder 3">
            <a:extLst>
              <a:ext uri="{FF2B5EF4-FFF2-40B4-BE49-F238E27FC236}">
                <a16:creationId xmlns:a16="http://schemas.microsoft.com/office/drawing/2014/main" id="{762FE754-B2CD-E7B5-2DB7-F6B4EC95D28F}"/>
              </a:ext>
            </a:extLst>
          </p:cNvPr>
          <p:cNvSpPr>
            <a:spLocks noGrp="1"/>
          </p:cNvSpPr>
          <p:nvPr>
            <p:ph idx="1"/>
          </p:nvPr>
        </p:nvSpPr>
        <p:spPr/>
        <p:txBody>
          <a:bodyPr/>
          <a:lstStyle/>
          <a:p>
            <a:r>
              <a:rPr lang="en-US" dirty="0"/>
              <a:t>NHS England</a:t>
            </a:r>
          </a:p>
          <a:p>
            <a:pPr lvl="1"/>
            <a:r>
              <a:rPr lang="en-US" dirty="0"/>
              <a:t>Interviews being conducted</a:t>
            </a:r>
          </a:p>
          <a:p>
            <a:pPr lvl="1"/>
            <a:r>
              <a:rPr lang="en-US" dirty="0"/>
              <a:t>Joining Immunization Focus Group (IFG)</a:t>
            </a:r>
          </a:p>
          <a:p>
            <a:r>
              <a:rPr lang="en-US" dirty="0"/>
              <a:t>Creating process and outputs</a:t>
            </a:r>
          </a:p>
          <a:p>
            <a:pPr lvl="1"/>
            <a:r>
              <a:rPr lang="en-US" dirty="0"/>
              <a:t>Immunization Notes (internal)</a:t>
            </a:r>
          </a:p>
          <a:p>
            <a:pPr lvl="1"/>
            <a:r>
              <a:rPr lang="en-US" dirty="0"/>
              <a:t>Interview</a:t>
            </a:r>
          </a:p>
          <a:p>
            <a:pPr lvl="1"/>
            <a:r>
              <a:rPr lang="en-US" dirty="0"/>
              <a:t>Engage with IVC and IFG</a:t>
            </a:r>
          </a:p>
          <a:p>
            <a:pPr lvl="1"/>
            <a:r>
              <a:rPr lang="en-US" dirty="0"/>
              <a:t>Confluence page (external)</a:t>
            </a:r>
          </a:p>
          <a:p>
            <a:pPr lvl="1"/>
            <a:endParaRPr lang="en-US" dirty="0"/>
          </a:p>
          <a:p>
            <a:pPr lvl="1"/>
            <a:endParaRPr lang="en-US" dirty="0"/>
          </a:p>
        </p:txBody>
      </p:sp>
      <p:pic>
        <p:nvPicPr>
          <p:cNvPr id="1030" name="Picture 6">
            <a:extLst>
              <a:ext uri="{FF2B5EF4-FFF2-40B4-BE49-F238E27FC236}">
                <a16:creationId xmlns:a16="http://schemas.microsoft.com/office/drawing/2014/main" id="{83F7D08F-3597-B863-BA57-122ACF71F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240" y="2301230"/>
            <a:ext cx="2227819" cy="1336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lag of England - Wikipedia">
            <a:extLst>
              <a:ext uri="{FF2B5EF4-FFF2-40B4-BE49-F238E27FC236}">
                <a16:creationId xmlns:a16="http://schemas.microsoft.com/office/drawing/2014/main" id="{0BD3CFBD-3654-2E8E-94BB-8FA87249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36823"/>
            <a:ext cx="2227817" cy="13366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8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2EFA-08C7-BFF5-D5A3-669A0826A76E}"/>
              </a:ext>
            </a:extLst>
          </p:cNvPr>
          <p:cNvSpPr>
            <a:spLocks noGrp="1"/>
          </p:cNvSpPr>
          <p:nvPr>
            <p:ph type="title"/>
          </p:nvPr>
        </p:nvSpPr>
        <p:spPr/>
        <p:txBody>
          <a:bodyPr/>
          <a:lstStyle/>
          <a:p>
            <a:r>
              <a:rPr lang="en-US" dirty="0"/>
              <a:t>Student Projects</a:t>
            </a:r>
          </a:p>
        </p:txBody>
      </p:sp>
      <p:sp>
        <p:nvSpPr>
          <p:cNvPr id="3" name="Content Placeholder 2">
            <a:extLst>
              <a:ext uri="{FF2B5EF4-FFF2-40B4-BE49-F238E27FC236}">
                <a16:creationId xmlns:a16="http://schemas.microsoft.com/office/drawing/2014/main" id="{2A0D11E7-2BAC-E914-C116-F0643205C80F}"/>
              </a:ext>
            </a:extLst>
          </p:cNvPr>
          <p:cNvSpPr>
            <a:spLocks noGrp="1"/>
          </p:cNvSpPr>
          <p:nvPr>
            <p:ph idx="1"/>
          </p:nvPr>
        </p:nvSpPr>
        <p:spPr/>
        <p:txBody>
          <a:bodyPr/>
          <a:lstStyle/>
          <a:p>
            <a:r>
              <a:rPr lang="en-US" dirty="0"/>
              <a:t>Nancy Telecom – Grande École Française</a:t>
            </a:r>
          </a:p>
          <a:p>
            <a:pPr lvl="1"/>
            <a:r>
              <a:rPr lang="en-US" dirty="0"/>
              <a:t>AI exploration project with three students</a:t>
            </a:r>
          </a:p>
          <a:p>
            <a:pPr lvl="1"/>
            <a:r>
              <a:rPr lang="en-US" dirty="0"/>
              <a:t>Starting this month, completing in February</a:t>
            </a:r>
          </a:p>
          <a:p>
            <a:pPr lvl="1"/>
            <a:r>
              <a:rPr lang="en-US" dirty="0"/>
              <a:t>Goal: How can we better manage and disseminate vaccine code knowledge using new AI technologies?</a:t>
            </a:r>
          </a:p>
          <a:p>
            <a:r>
              <a:rPr lang="en-US" dirty="0"/>
              <a:t>Other students</a:t>
            </a:r>
          </a:p>
          <a:p>
            <a:pPr lvl="1"/>
            <a:r>
              <a:rPr lang="en-US" dirty="0"/>
              <a:t>Working to create Country Interview process so it can be conducted by graduate students in the U.S.</a:t>
            </a:r>
          </a:p>
        </p:txBody>
      </p:sp>
      <p:pic>
        <p:nvPicPr>
          <p:cNvPr id="2050" name="Picture 2" descr="Telecom Nancy - Wikipedia">
            <a:extLst>
              <a:ext uri="{FF2B5EF4-FFF2-40B4-BE49-F238E27FC236}">
                <a16:creationId xmlns:a16="http://schemas.microsoft.com/office/drawing/2014/main" id="{FEC5B141-4802-D658-9E66-156C7C86E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915" y="1136333"/>
            <a:ext cx="31432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0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42EA-CCA8-E195-24D8-6CF2415E0C1B}"/>
              </a:ext>
            </a:extLst>
          </p:cNvPr>
          <p:cNvSpPr>
            <a:spLocks noGrp="1"/>
          </p:cNvSpPr>
          <p:nvPr>
            <p:ph type="title"/>
          </p:nvPr>
        </p:nvSpPr>
        <p:spPr/>
        <p:txBody>
          <a:bodyPr/>
          <a:lstStyle/>
          <a:p>
            <a:r>
              <a:rPr lang="en-US" dirty="0"/>
              <a:t>Co-Chair &amp; Liaison Recruitment</a:t>
            </a:r>
          </a:p>
        </p:txBody>
      </p:sp>
      <p:sp>
        <p:nvSpPr>
          <p:cNvPr id="3" name="Content Placeholder 2">
            <a:extLst>
              <a:ext uri="{FF2B5EF4-FFF2-40B4-BE49-F238E27FC236}">
                <a16:creationId xmlns:a16="http://schemas.microsoft.com/office/drawing/2014/main" id="{94FEAC3E-D837-ED72-9506-1C52A61BD939}"/>
              </a:ext>
            </a:extLst>
          </p:cNvPr>
          <p:cNvSpPr>
            <a:spLocks noGrp="1"/>
          </p:cNvSpPr>
          <p:nvPr>
            <p:ph idx="1"/>
          </p:nvPr>
        </p:nvSpPr>
        <p:spPr/>
        <p:txBody>
          <a:bodyPr/>
          <a:lstStyle/>
          <a:p>
            <a:r>
              <a:rPr lang="en-US" dirty="0"/>
              <a:t>IVC is growing</a:t>
            </a:r>
          </a:p>
          <a:p>
            <a:pPr lvl="1"/>
            <a:r>
              <a:rPr lang="en-US" dirty="0"/>
              <a:t>Opening for another Co-Chair to help with call planning</a:t>
            </a:r>
          </a:p>
          <a:p>
            <a:pPr lvl="1"/>
            <a:r>
              <a:rPr lang="en-US" dirty="0"/>
              <a:t>We are looking for more country liaison</a:t>
            </a:r>
          </a:p>
          <a:p>
            <a:pPr lvl="2"/>
            <a:r>
              <a:rPr lang="en-US" dirty="0"/>
              <a:t>Interest or connection to another country</a:t>
            </a:r>
          </a:p>
          <a:p>
            <a:pPr lvl="2"/>
            <a:r>
              <a:rPr lang="en-US" dirty="0"/>
              <a:t>Will help us with starting research and outreach</a:t>
            </a:r>
          </a:p>
          <a:p>
            <a:pPr lvl="1"/>
            <a:endParaRPr lang="en-US" dirty="0"/>
          </a:p>
        </p:txBody>
      </p:sp>
    </p:spTree>
    <p:extLst>
      <p:ext uri="{BB962C8B-B14F-4D97-AF65-F5344CB8AC3E}">
        <p14:creationId xmlns:p14="http://schemas.microsoft.com/office/powerpoint/2010/main" val="79748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DE93-4015-EDC8-7968-4B6E8C261FD0}"/>
              </a:ext>
            </a:extLst>
          </p:cNvPr>
          <p:cNvSpPr>
            <a:spLocks noGrp="1"/>
          </p:cNvSpPr>
          <p:nvPr>
            <p:ph type="title"/>
          </p:nvPr>
        </p:nvSpPr>
        <p:spPr/>
        <p:txBody>
          <a:bodyPr/>
          <a:lstStyle/>
          <a:p>
            <a:r>
              <a:rPr lang="en-US" dirty="0"/>
              <a:t>Topics for Upcoming Meetings</a:t>
            </a:r>
          </a:p>
        </p:txBody>
      </p:sp>
      <p:sp>
        <p:nvSpPr>
          <p:cNvPr id="3" name="Content Placeholder 2">
            <a:extLst>
              <a:ext uri="{FF2B5EF4-FFF2-40B4-BE49-F238E27FC236}">
                <a16:creationId xmlns:a16="http://schemas.microsoft.com/office/drawing/2014/main" id="{31B86885-7E7C-4C3B-CC26-933AD23E8C04}"/>
              </a:ext>
            </a:extLst>
          </p:cNvPr>
          <p:cNvSpPr>
            <a:spLocks noGrp="1"/>
          </p:cNvSpPr>
          <p:nvPr>
            <p:ph idx="1"/>
          </p:nvPr>
        </p:nvSpPr>
        <p:spPr/>
        <p:txBody>
          <a:bodyPr/>
          <a:lstStyle/>
          <a:p>
            <a:r>
              <a:rPr lang="en-US" dirty="0"/>
              <a:t>08 October 2025</a:t>
            </a:r>
          </a:p>
          <a:p>
            <a:pPr lvl="1"/>
            <a:r>
              <a:rPr lang="en-US" dirty="0"/>
              <a:t>Digitizing written vaccination records (OCR solutions)</a:t>
            </a:r>
          </a:p>
          <a:p>
            <a:r>
              <a:rPr lang="en-US" dirty="0"/>
              <a:t>Potential future topics:</a:t>
            </a:r>
          </a:p>
          <a:p>
            <a:pPr lvl="1"/>
            <a:r>
              <a:rPr lang="en-US" dirty="0"/>
              <a:t>Country updates</a:t>
            </a:r>
          </a:p>
          <a:p>
            <a:pPr lvl="1"/>
            <a:r>
              <a:rPr lang="en-US" dirty="0"/>
              <a:t>Training/demonstration on NUVA – November 2025</a:t>
            </a:r>
          </a:p>
          <a:p>
            <a:pPr lvl="1"/>
            <a:r>
              <a:rPr lang="en-US" dirty="0"/>
              <a:t>Updates on SNOMED community set</a:t>
            </a:r>
          </a:p>
          <a:p>
            <a:pPr lvl="1"/>
            <a:r>
              <a:rPr lang="en-US" dirty="0"/>
              <a:t>Emerging </a:t>
            </a:r>
            <a:r>
              <a:rPr lang="en-US"/>
              <a:t>Standards update</a:t>
            </a:r>
            <a:endParaRPr lang="en-US" dirty="0"/>
          </a:p>
          <a:p>
            <a:pPr lvl="1"/>
            <a:endParaRPr lang="en-US" dirty="0"/>
          </a:p>
        </p:txBody>
      </p:sp>
    </p:spTree>
    <p:extLst>
      <p:ext uri="{BB962C8B-B14F-4D97-AF65-F5344CB8AC3E}">
        <p14:creationId xmlns:p14="http://schemas.microsoft.com/office/powerpoint/2010/main" val="374087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9E4B-014D-A2D2-C309-97084828ACEF}"/>
              </a:ext>
            </a:extLst>
          </p:cNvPr>
          <p:cNvSpPr>
            <a:spLocks noGrp="1"/>
          </p:cNvSpPr>
          <p:nvPr>
            <p:ph type="title"/>
          </p:nvPr>
        </p:nvSpPr>
        <p:spPr/>
        <p:txBody>
          <a:bodyPr/>
          <a:lstStyle/>
          <a:p>
            <a:r>
              <a:rPr lang="en-US" dirty="0"/>
              <a:t>Upcoming International Meetings</a:t>
            </a:r>
          </a:p>
        </p:txBody>
      </p:sp>
      <p:sp>
        <p:nvSpPr>
          <p:cNvPr id="3" name="Content Placeholder 2">
            <a:extLst>
              <a:ext uri="{FF2B5EF4-FFF2-40B4-BE49-F238E27FC236}">
                <a16:creationId xmlns:a16="http://schemas.microsoft.com/office/drawing/2014/main" id="{39FB67B1-64FC-E9BE-464F-D7B8A300DCE2}"/>
              </a:ext>
            </a:extLst>
          </p:cNvPr>
          <p:cNvSpPr>
            <a:spLocks noGrp="1"/>
          </p:cNvSpPr>
          <p:nvPr>
            <p:ph idx="1"/>
          </p:nvPr>
        </p:nvSpPr>
        <p:spPr/>
        <p:txBody>
          <a:bodyPr/>
          <a:lstStyle/>
          <a:p>
            <a:r>
              <a:rPr lang="en-US" dirty="0"/>
              <a:t>13-19 September 2025 – HL7 Work Group Meeting – Pittsburgh Pennsylvania U.S.</a:t>
            </a:r>
          </a:p>
        </p:txBody>
      </p:sp>
      <p:pic>
        <p:nvPicPr>
          <p:cNvPr id="5" name="Picture 4">
            <a:extLst>
              <a:ext uri="{FF2B5EF4-FFF2-40B4-BE49-F238E27FC236}">
                <a16:creationId xmlns:a16="http://schemas.microsoft.com/office/drawing/2014/main" id="{02115B05-561C-3E41-10E5-1264644F4BEF}"/>
              </a:ext>
            </a:extLst>
          </p:cNvPr>
          <p:cNvPicPr>
            <a:picLocks noChangeAspect="1"/>
          </p:cNvPicPr>
          <p:nvPr/>
        </p:nvPicPr>
        <p:blipFill>
          <a:blip r:embed="rId2"/>
          <a:stretch>
            <a:fillRect/>
          </a:stretch>
        </p:blipFill>
        <p:spPr>
          <a:xfrm>
            <a:off x="6245293" y="2712507"/>
            <a:ext cx="5285714" cy="2590476"/>
          </a:xfrm>
          <a:prstGeom prst="rect">
            <a:avLst/>
          </a:prstGeom>
        </p:spPr>
      </p:pic>
      <p:sp>
        <p:nvSpPr>
          <p:cNvPr id="7" name="TextBox 6">
            <a:extLst>
              <a:ext uri="{FF2B5EF4-FFF2-40B4-BE49-F238E27FC236}">
                <a16:creationId xmlns:a16="http://schemas.microsoft.com/office/drawing/2014/main" id="{4C783EDD-524B-A3E7-5F34-00B3B6BF20C6}"/>
              </a:ext>
            </a:extLst>
          </p:cNvPr>
          <p:cNvSpPr txBox="1"/>
          <p:nvPr/>
        </p:nvSpPr>
        <p:spPr>
          <a:xfrm>
            <a:off x="6176713" y="5396392"/>
            <a:ext cx="6096000" cy="369332"/>
          </a:xfrm>
          <a:prstGeom prst="rect">
            <a:avLst/>
          </a:prstGeom>
          <a:noFill/>
        </p:spPr>
        <p:txBody>
          <a:bodyPr wrap="square">
            <a:spAutoFit/>
          </a:bodyPr>
          <a:lstStyle/>
          <a:p>
            <a:r>
              <a:rPr lang="en-US" dirty="0">
                <a:hlinkClick r:id="rId3"/>
              </a:rPr>
              <a:t>https://www.hl7.org</a:t>
            </a:r>
            <a:r>
              <a:rPr lang="en-US" dirty="0"/>
              <a:t> </a:t>
            </a:r>
          </a:p>
        </p:txBody>
      </p:sp>
    </p:spTree>
    <p:extLst>
      <p:ext uri="{BB962C8B-B14F-4D97-AF65-F5344CB8AC3E}">
        <p14:creationId xmlns:p14="http://schemas.microsoft.com/office/powerpoint/2010/main" val="392526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59D76-6D2D-2A9F-E803-45D8DF11FC5C}"/>
              </a:ext>
            </a:extLst>
          </p:cNvPr>
          <p:cNvSpPr>
            <a:spLocks noGrp="1"/>
          </p:cNvSpPr>
          <p:nvPr>
            <p:ph type="title"/>
          </p:nvPr>
        </p:nvSpPr>
        <p:spPr/>
        <p:txBody>
          <a:bodyPr/>
          <a:lstStyle/>
          <a:p>
            <a:r>
              <a:rPr lang="en-US" dirty="0"/>
              <a:t>Welcome and Introductions</a:t>
            </a:r>
          </a:p>
        </p:txBody>
      </p:sp>
      <p:sp>
        <p:nvSpPr>
          <p:cNvPr id="4" name="Content Placeholder 3">
            <a:extLst>
              <a:ext uri="{FF2B5EF4-FFF2-40B4-BE49-F238E27FC236}">
                <a16:creationId xmlns:a16="http://schemas.microsoft.com/office/drawing/2014/main" id="{EECF0887-391C-DB52-00CA-A51900AC2B36}"/>
              </a:ext>
            </a:extLst>
          </p:cNvPr>
          <p:cNvSpPr>
            <a:spLocks noGrp="1"/>
          </p:cNvSpPr>
          <p:nvPr>
            <p:ph idx="1"/>
          </p:nvPr>
        </p:nvSpPr>
        <p:spPr/>
        <p:txBody>
          <a:bodyPr/>
          <a:lstStyle/>
          <a:p>
            <a:r>
              <a:rPr lang="en-US" dirty="0"/>
              <a:t>Please put your name and organization in the chat</a:t>
            </a:r>
          </a:p>
        </p:txBody>
      </p:sp>
    </p:spTree>
    <p:extLst>
      <p:ext uri="{BB962C8B-B14F-4D97-AF65-F5344CB8AC3E}">
        <p14:creationId xmlns:p14="http://schemas.microsoft.com/office/powerpoint/2010/main" val="389416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35DC-6F8B-6B10-B189-ED67B6E60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8ADD6-CE76-B67C-1D33-C5C768F623CC}"/>
              </a:ext>
            </a:extLst>
          </p:cNvPr>
          <p:cNvSpPr>
            <a:spLocks noGrp="1"/>
          </p:cNvSpPr>
          <p:nvPr>
            <p:ph type="title"/>
          </p:nvPr>
        </p:nvSpPr>
        <p:spPr/>
        <p:txBody>
          <a:bodyPr/>
          <a:lstStyle/>
          <a:p>
            <a:r>
              <a:rPr lang="en-US" dirty="0"/>
              <a:t>Upcoming International Meetings</a:t>
            </a:r>
          </a:p>
        </p:txBody>
      </p:sp>
      <p:sp>
        <p:nvSpPr>
          <p:cNvPr id="3" name="Content Placeholder 2">
            <a:extLst>
              <a:ext uri="{FF2B5EF4-FFF2-40B4-BE49-F238E27FC236}">
                <a16:creationId xmlns:a16="http://schemas.microsoft.com/office/drawing/2014/main" id="{26EE1EDD-7C99-2212-DBF7-4C7428E574FA}"/>
              </a:ext>
            </a:extLst>
          </p:cNvPr>
          <p:cNvSpPr>
            <a:spLocks noGrp="1"/>
          </p:cNvSpPr>
          <p:nvPr>
            <p:ph idx="1"/>
          </p:nvPr>
        </p:nvSpPr>
        <p:spPr/>
        <p:txBody>
          <a:bodyPr/>
          <a:lstStyle/>
          <a:p>
            <a:r>
              <a:rPr lang="en-US" dirty="0"/>
              <a:t>13-19 September 2025 – HL7 Work Group Meeting – Pittsburgh Pennsylvania U.S.</a:t>
            </a:r>
          </a:p>
          <a:p>
            <a:r>
              <a:rPr lang="en-US" dirty="0"/>
              <a:t>7-10 October 2025 – LOINC Conference – Montréal Canada</a:t>
            </a:r>
          </a:p>
        </p:txBody>
      </p:sp>
      <p:pic>
        <p:nvPicPr>
          <p:cNvPr id="6" name="Picture 5">
            <a:extLst>
              <a:ext uri="{FF2B5EF4-FFF2-40B4-BE49-F238E27FC236}">
                <a16:creationId xmlns:a16="http://schemas.microsoft.com/office/drawing/2014/main" id="{08EC901F-7FA7-8579-8E16-F9D228325825}"/>
              </a:ext>
            </a:extLst>
          </p:cNvPr>
          <p:cNvPicPr>
            <a:picLocks noChangeAspect="1"/>
          </p:cNvPicPr>
          <p:nvPr/>
        </p:nvPicPr>
        <p:blipFill>
          <a:blip r:embed="rId2"/>
          <a:stretch>
            <a:fillRect/>
          </a:stretch>
        </p:blipFill>
        <p:spPr>
          <a:xfrm>
            <a:off x="2222725" y="2807237"/>
            <a:ext cx="8676190" cy="3514286"/>
          </a:xfrm>
          <a:prstGeom prst="rect">
            <a:avLst/>
          </a:prstGeom>
        </p:spPr>
      </p:pic>
      <p:sp>
        <p:nvSpPr>
          <p:cNvPr id="8" name="TextBox 7">
            <a:extLst>
              <a:ext uri="{FF2B5EF4-FFF2-40B4-BE49-F238E27FC236}">
                <a16:creationId xmlns:a16="http://schemas.microsoft.com/office/drawing/2014/main" id="{08FAA6E1-03D5-8EE2-1202-3E5D3338D337}"/>
              </a:ext>
            </a:extLst>
          </p:cNvPr>
          <p:cNvSpPr txBox="1"/>
          <p:nvPr/>
        </p:nvSpPr>
        <p:spPr>
          <a:xfrm>
            <a:off x="8854440" y="6120920"/>
            <a:ext cx="3103671" cy="369332"/>
          </a:xfrm>
          <a:prstGeom prst="rect">
            <a:avLst/>
          </a:prstGeom>
          <a:noFill/>
        </p:spPr>
        <p:txBody>
          <a:bodyPr wrap="square">
            <a:spAutoFit/>
          </a:bodyPr>
          <a:lstStyle/>
          <a:p>
            <a:r>
              <a:rPr lang="en-US" dirty="0">
                <a:hlinkClick r:id="rId3"/>
              </a:rPr>
              <a:t>https://loinc.org/conference/</a:t>
            </a:r>
            <a:r>
              <a:rPr lang="en-US" dirty="0"/>
              <a:t> </a:t>
            </a:r>
          </a:p>
        </p:txBody>
      </p:sp>
    </p:spTree>
    <p:extLst>
      <p:ext uri="{BB962C8B-B14F-4D97-AF65-F5344CB8AC3E}">
        <p14:creationId xmlns:p14="http://schemas.microsoft.com/office/powerpoint/2010/main" val="307683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9AF79-2AE8-3103-7E96-D045B7713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8BA0E-8BDA-7E10-11F5-FB5CB36C5D10}"/>
              </a:ext>
            </a:extLst>
          </p:cNvPr>
          <p:cNvSpPr>
            <a:spLocks noGrp="1"/>
          </p:cNvSpPr>
          <p:nvPr>
            <p:ph type="title"/>
          </p:nvPr>
        </p:nvSpPr>
        <p:spPr/>
        <p:txBody>
          <a:bodyPr/>
          <a:lstStyle/>
          <a:p>
            <a:r>
              <a:rPr lang="en-US" dirty="0"/>
              <a:t>Upcoming International Meetings</a:t>
            </a:r>
          </a:p>
        </p:txBody>
      </p:sp>
      <p:sp>
        <p:nvSpPr>
          <p:cNvPr id="3" name="Content Placeholder 2">
            <a:extLst>
              <a:ext uri="{FF2B5EF4-FFF2-40B4-BE49-F238E27FC236}">
                <a16:creationId xmlns:a16="http://schemas.microsoft.com/office/drawing/2014/main" id="{7EAD50B0-AB71-E692-B27D-F7ED1C4A7C5E}"/>
              </a:ext>
            </a:extLst>
          </p:cNvPr>
          <p:cNvSpPr>
            <a:spLocks noGrp="1"/>
          </p:cNvSpPr>
          <p:nvPr>
            <p:ph idx="1"/>
          </p:nvPr>
        </p:nvSpPr>
        <p:spPr/>
        <p:txBody>
          <a:bodyPr/>
          <a:lstStyle/>
          <a:p>
            <a:r>
              <a:rPr lang="en-US" dirty="0"/>
              <a:t>13-19 September 2025 – HL7 Work Group Meeting – Pittsburgh Pennsylvania U.S.</a:t>
            </a:r>
          </a:p>
          <a:p>
            <a:r>
              <a:rPr lang="en-US" dirty="0"/>
              <a:t>7-10 October 2025 – LOINC Conference – Montréal Canada</a:t>
            </a:r>
          </a:p>
          <a:p>
            <a:r>
              <a:rPr lang="en-US" dirty="0"/>
              <a:t>22-24 October 2025 – SNOMED CT Expo 2025 – Antwerp Belgium</a:t>
            </a:r>
          </a:p>
        </p:txBody>
      </p:sp>
      <p:pic>
        <p:nvPicPr>
          <p:cNvPr id="6" name="Picture 5">
            <a:extLst>
              <a:ext uri="{FF2B5EF4-FFF2-40B4-BE49-F238E27FC236}">
                <a16:creationId xmlns:a16="http://schemas.microsoft.com/office/drawing/2014/main" id="{D053B17D-DA20-84BB-8345-2FA71903BAD8}"/>
              </a:ext>
            </a:extLst>
          </p:cNvPr>
          <p:cNvPicPr>
            <a:picLocks noChangeAspect="1"/>
          </p:cNvPicPr>
          <p:nvPr/>
        </p:nvPicPr>
        <p:blipFill>
          <a:blip r:embed="rId2"/>
          <a:stretch>
            <a:fillRect/>
          </a:stretch>
        </p:blipFill>
        <p:spPr>
          <a:xfrm>
            <a:off x="1025863" y="3274833"/>
            <a:ext cx="10823237" cy="2424837"/>
          </a:xfrm>
          <a:prstGeom prst="rect">
            <a:avLst/>
          </a:prstGeom>
        </p:spPr>
      </p:pic>
      <p:sp>
        <p:nvSpPr>
          <p:cNvPr id="8" name="TextBox 7">
            <a:extLst>
              <a:ext uri="{FF2B5EF4-FFF2-40B4-BE49-F238E27FC236}">
                <a16:creationId xmlns:a16="http://schemas.microsoft.com/office/drawing/2014/main" id="{58A87722-4504-D26C-448A-4141DAFD9F56}"/>
              </a:ext>
            </a:extLst>
          </p:cNvPr>
          <p:cNvSpPr txBox="1"/>
          <p:nvPr/>
        </p:nvSpPr>
        <p:spPr>
          <a:xfrm>
            <a:off x="7010400" y="5918954"/>
            <a:ext cx="6096000" cy="369332"/>
          </a:xfrm>
          <a:prstGeom prst="rect">
            <a:avLst/>
          </a:prstGeom>
          <a:noFill/>
        </p:spPr>
        <p:txBody>
          <a:bodyPr wrap="square">
            <a:spAutoFit/>
          </a:bodyPr>
          <a:lstStyle/>
          <a:p>
            <a:r>
              <a:rPr lang="en-US" dirty="0">
                <a:hlinkClick r:id="rId3"/>
              </a:rPr>
              <a:t>https://www.snomed.org/snomedct-expo</a:t>
            </a:r>
            <a:r>
              <a:rPr lang="en-US" dirty="0"/>
              <a:t> </a:t>
            </a:r>
          </a:p>
        </p:txBody>
      </p:sp>
    </p:spTree>
    <p:extLst>
      <p:ext uri="{BB962C8B-B14F-4D97-AF65-F5344CB8AC3E}">
        <p14:creationId xmlns:p14="http://schemas.microsoft.com/office/powerpoint/2010/main" val="409547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924F-D18C-71BD-48C5-849128029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D5753-9DF3-4D79-F850-FC8D012BA22E}"/>
              </a:ext>
            </a:extLst>
          </p:cNvPr>
          <p:cNvSpPr>
            <a:spLocks noGrp="1"/>
          </p:cNvSpPr>
          <p:nvPr>
            <p:ph type="title"/>
          </p:nvPr>
        </p:nvSpPr>
        <p:spPr/>
        <p:txBody>
          <a:bodyPr/>
          <a:lstStyle/>
          <a:p>
            <a:r>
              <a:rPr lang="en-US" dirty="0"/>
              <a:t>Upcoming International Meetings</a:t>
            </a:r>
          </a:p>
        </p:txBody>
      </p:sp>
      <p:sp>
        <p:nvSpPr>
          <p:cNvPr id="3" name="Content Placeholder 2">
            <a:extLst>
              <a:ext uri="{FF2B5EF4-FFF2-40B4-BE49-F238E27FC236}">
                <a16:creationId xmlns:a16="http://schemas.microsoft.com/office/drawing/2014/main" id="{414C7E98-6EB9-37DD-A7F8-E29BBA43986E}"/>
              </a:ext>
            </a:extLst>
          </p:cNvPr>
          <p:cNvSpPr>
            <a:spLocks noGrp="1"/>
          </p:cNvSpPr>
          <p:nvPr>
            <p:ph idx="1"/>
          </p:nvPr>
        </p:nvSpPr>
        <p:spPr/>
        <p:txBody>
          <a:bodyPr/>
          <a:lstStyle/>
          <a:p>
            <a:r>
              <a:rPr lang="en-US" dirty="0"/>
              <a:t>13-19 September 2025 – HL7 Work Group Meeting – Pittsburgh Pennsylvania U.S.</a:t>
            </a:r>
          </a:p>
          <a:p>
            <a:r>
              <a:rPr lang="en-US" dirty="0"/>
              <a:t>7-10 October 2025 – LOINC Conference – Montréal Canada</a:t>
            </a:r>
          </a:p>
          <a:p>
            <a:r>
              <a:rPr lang="en-US" dirty="0"/>
              <a:t>22-24 October 2025 – SNOMED CT Expo 2025 – Antwerp Belgium</a:t>
            </a:r>
          </a:p>
          <a:p>
            <a:r>
              <a:rPr lang="en-US" dirty="0"/>
              <a:t>4-8 November 2025 – ZIMAN Digital Health Forum – Dubai United Arab Emirates</a:t>
            </a:r>
          </a:p>
        </p:txBody>
      </p:sp>
      <p:pic>
        <p:nvPicPr>
          <p:cNvPr id="6" name="Picture 5">
            <a:extLst>
              <a:ext uri="{FF2B5EF4-FFF2-40B4-BE49-F238E27FC236}">
                <a16:creationId xmlns:a16="http://schemas.microsoft.com/office/drawing/2014/main" id="{6C82E518-3242-23E0-F6AC-AD877167C1E6}"/>
              </a:ext>
            </a:extLst>
          </p:cNvPr>
          <p:cNvPicPr>
            <a:picLocks noChangeAspect="1"/>
          </p:cNvPicPr>
          <p:nvPr/>
        </p:nvPicPr>
        <p:blipFill>
          <a:blip r:embed="rId2"/>
          <a:stretch>
            <a:fillRect/>
          </a:stretch>
        </p:blipFill>
        <p:spPr>
          <a:xfrm>
            <a:off x="3021951" y="3831049"/>
            <a:ext cx="7386969" cy="2405718"/>
          </a:xfrm>
          <a:prstGeom prst="rect">
            <a:avLst/>
          </a:prstGeom>
        </p:spPr>
      </p:pic>
      <p:sp>
        <p:nvSpPr>
          <p:cNvPr id="8" name="TextBox 7">
            <a:extLst>
              <a:ext uri="{FF2B5EF4-FFF2-40B4-BE49-F238E27FC236}">
                <a16:creationId xmlns:a16="http://schemas.microsoft.com/office/drawing/2014/main" id="{C80C3BCE-1119-6A54-73B7-D16C76E0D12E}"/>
              </a:ext>
            </a:extLst>
          </p:cNvPr>
          <p:cNvSpPr txBox="1"/>
          <p:nvPr/>
        </p:nvSpPr>
        <p:spPr>
          <a:xfrm>
            <a:off x="8740140" y="6360914"/>
            <a:ext cx="6096000" cy="369332"/>
          </a:xfrm>
          <a:prstGeom prst="rect">
            <a:avLst/>
          </a:prstGeom>
          <a:noFill/>
        </p:spPr>
        <p:txBody>
          <a:bodyPr wrap="square">
            <a:spAutoFit/>
          </a:bodyPr>
          <a:lstStyle/>
          <a:p>
            <a:r>
              <a:rPr lang="en-US" dirty="0">
                <a:hlinkClick r:id="rId3"/>
              </a:rPr>
              <a:t>https://www.gccehealth.org/</a:t>
            </a:r>
            <a:r>
              <a:rPr lang="en-US" dirty="0"/>
              <a:t> </a:t>
            </a:r>
          </a:p>
        </p:txBody>
      </p:sp>
    </p:spTree>
    <p:extLst>
      <p:ext uri="{BB962C8B-B14F-4D97-AF65-F5344CB8AC3E}">
        <p14:creationId xmlns:p14="http://schemas.microsoft.com/office/powerpoint/2010/main" val="417615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72131-6BFB-F371-535C-5857905F7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3ECDC-0AA1-A0BF-CC98-164DB084B66D}"/>
              </a:ext>
            </a:extLst>
          </p:cNvPr>
          <p:cNvSpPr>
            <a:spLocks noGrp="1"/>
          </p:cNvSpPr>
          <p:nvPr>
            <p:ph type="title"/>
          </p:nvPr>
        </p:nvSpPr>
        <p:spPr/>
        <p:txBody>
          <a:bodyPr/>
          <a:lstStyle/>
          <a:p>
            <a:r>
              <a:rPr lang="en-US" dirty="0"/>
              <a:t>Upcoming International Meetings</a:t>
            </a:r>
          </a:p>
        </p:txBody>
      </p:sp>
      <p:sp>
        <p:nvSpPr>
          <p:cNvPr id="3" name="Content Placeholder 2">
            <a:extLst>
              <a:ext uri="{FF2B5EF4-FFF2-40B4-BE49-F238E27FC236}">
                <a16:creationId xmlns:a16="http://schemas.microsoft.com/office/drawing/2014/main" id="{01D83259-8C21-B05F-E243-C27C4477DB5B}"/>
              </a:ext>
            </a:extLst>
          </p:cNvPr>
          <p:cNvSpPr>
            <a:spLocks noGrp="1"/>
          </p:cNvSpPr>
          <p:nvPr>
            <p:ph idx="1"/>
          </p:nvPr>
        </p:nvSpPr>
        <p:spPr/>
        <p:txBody>
          <a:bodyPr/>
          <a:lstStyle/>
          <a:p>
            <a:r>
              <a:rPr lang="en-US" dirty="0"/>
              <a:t>13-19 September 2025 – HL7 Work Group Meeting – Pittsburgh Pennsylvania U.S.</a:t>
            </a:r>
          </a:p>
          <a:p>
            <a:r>
              <a:rPr lang="en-US" dirty="0"/>
              <a:t>7-10 October 2025 – LOINC Conference – Montréal Canada</a:t>
            </a:r>
          </a:p>
          <a:p>
            <a:r>
              <a:rPr lang="en-US" dirty="0"/>
              <a:t>22-24 October 2025 – SNOMED CT Expo 2025 – Antwerp Belgium</a:t>
            </a:r>
          </a:p>
          <a:p>
            <a:r>
              <a:rPr lang="en-US" dirty="0"/>
              <a:t>4-8 November 2025 – ZIMAN Digital Health Forum – Dubai United Arab Emirates</a:t>
            </a:r>
          </a:p>
          <a:p>
            <a:r>
              <a:rPr lang="en-US" dirty="0"/>
              <a:t>Others?</a:t>
            </a:r>
          </a:p>
        </p:txBody>
      </p:sp>
      <p:sp>
        <p:nvSpPr>
          <p:cNvPr id="8" name="TextBox 7">
            <a:extLst>
              <a:ext uri="{FF2B5EF4-FFF2-40B4-BE49-F238E27FC236}">
                <a16:creationId xmlns:a16="http://schemas.microsoft.com/office/drawing/2014/main" id="{CC49308A-8DA3-0C13-5DC8-F87360FAE80C}"/>
              </a:ext>
            </a:extLst>
          </p:cNvPr>
          <p:cNvSpPr txBox="1"/>
          <p:nvPr/>
        </p:nvSpPr>
        <p:spPr>
          <a:xfrm>
            <a:off x="8740140" y="6360914"/>
            <a:ext cx="6096000" cy="369332"/>
          </a:xfrm>
          <a:prstGeom prst="rect">
            <a:avLst/>
          </a:prstGeom>
          <a:noFill/>
        </p:spPr>
        <p:txBody>
          <a:bodyPr wrap="square">
            <a:spAutoFit/>
          </a:bodyPr>
          <a:lstStyle/>
          <a:p>
            <a:r>
              <a:rPr lang="en-US" dirty="0">
                <a:hlinkClick r:id="rId2"/>
              </a:rPr>
              <a:t>https://www.gccehealth.org/</a:t>
            </a:r>
            <a:r>
              <a:rPr lang="en-US" dirty="0"/>
              <a:t> </a:t>
            </a:r>
          </a:p>
        </p:txBody>
      </p:sp>
    </p:spTree>
    <p:extLst>
      <p:ext uri="{BB962C8B-B14F-4D97-AF65-F5344CB8AC3E}">
        <p14:creationId xmlns:p14="http://schemas.microsoft.com/office/powerpoint/2010/main" val="347433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5ECB-9DEA-D8B7-2CAE-68EC30B987CE}"/>
              </a:ext>
            </a:extLst>
          </p:cNvPr>
          <p:cNvSpPr>
            <a:spLocks noGrp="1"/>
          </p:cNvSpPr>
          <p:nvPr>
            <p:ph type="title"/>
          </p:nvPr>
        </p:nvSpPr>
        <p:spPr/>
        <p:txBody>
          <a:bodyPr/>
          <a:lstStyle/>
          <a:p>
            <a:r>
              <a:rPr lang="en-US" dirty="0"/>
              <a:t>Testimonials about IVC</a:t>
            </a:r>
          </a:p>
        </p:txBody>
      </p:sp>
      <p:sp>
        <p:nvSpPr>
          <p:cNvPr id="3" name="Content Placeholder 2">
            <a:extLst>
              <a:ext uri="{FF2B5EF4-FFF2-40B4-BE49-F238E27FC236}">
                <a16:creationId xmlns:a16="http://schemas.microsoft.com/office/drawing/2014/main" id="{C1F87B71-9F61-7F99-6A9B-C42EE2E93789}"/>
              </a:ext>
            </a:extLst>
          </p:cNvPr>
          <p:cNvSpPr>
            <a:spLocks noGrp="1"/>
          </p:cNvSpPr>
          <p:nvPr>
            <p:ph idx="1"/>
          </p:nvPr>
        </p:nvSpPr>
        <p:spPr/>
        <p:txBody>
          <a:bodyPr>
            <a:normAutofit fontScale="55000" lnSpcReduction="20000"/>
          </a:bodyPr>
          <a:lstStyle/>
          <a:p>
            <a:r>
              <a:rPr lang="en-US" dirty="0"/>
              <a:t>Please answer one of these questions: </a:t>
            </a:r>
          </a:p>
          <a:p>
            <a:pPr lvl="1"/>
            <a:r>
              <a:rPr lang="en-US" dirty="0"/>
              <a:t>In one sentence, what difference has the International Vaccine Codes initiative made for your work or for the broader immunization community?</a:t>
            </a:r>
          </a:p>
          <a:p>
            <a:pPr lvl="1"/>
            <a:r>
              <a:rPr lang="en-US" dirty="0"/>
              <a:t>What do you see as the most important benefit of building a shared global vaccine code framework like NUVA?</a:t>
            </a:r>
          </a:p>
          <a:p>
            <a:pPr lvl="1"/>
            <a:r>
              <a:rPr lang="en-US" dirty="0"/>
              <a:t>Why do you think it’s urgent to keep growing the IVC effort now?</a:t>
            </a:r>
          </a:p>
          <a:p>
            <a:pPr lvl="1"/>
            <a:endParaRPr lang="en-US" dirty="0"/>
          </a:p>
          <a:p>
            <a:pPr lvl="1"/>
            <a:r>
              <a:rPr lang="en-US" dirty="0" err="1"/>
              <a:t>FluMist</a:t>
            </a:r>
            <a:r>
              <a:rPr lang="en-US" dirty="0"/>
              <a:t> discussion shows the importance of self-reflection on our own nation’s vaccine codes and crosswalks, and the ability to share the impact of evolving practices. On how we represent vaccines. The pandemic highlighted that viruses cross borders, we need the ability to understand who has and who does not have vaccines so we can analyze the effectiveness of vaccines. The idea of getting out of our own fish tank. The challenge is that we are all in a fish tank and that fish tank is active. How things evolve. What do we need to do to move in new directions and evolve. When we have practices in place, we have large communities that use. Need to be sensitive to practicalities and how the information will be used. </a:t>
            </a:r>
          </a:p>
          <a:p>
            <a:pPr lvl="1"/>
            <a:r>
              <a:rPr lang="en-US" dirty="0"/>
              <a:t>Idea: In a world where contradictory information often emerges, it is essential for professionals to speak the same 'vaccine language,' regardless of the country, the language used, or the vaccination recommendations.</a:t>
            </a:r>
          </a:p>
          <a:p>
            <a:pPr lvl="1"/>
            <a:r>
              <a:rPr lang="en-US" dirty="0"/>
              <a:t>Synergistic of international vaccine codes. Parsed as “International Vaccine” that needs a code OR “International” Vaccine Codes. Vaccine Codes that are understood </a:t>
            </a:r>
            <a:r>
              <a:rPr lang="en-US" dirty="0" err="1"/>
              <a:t>internationnally</a:t>
            </a:r>
            <a:r>
              <a:rPr lang="en-US" dirty="0"/>
              <a:t>. </a:t>
            </a:r>
          </a:p>
          <a:p>
            <a:pPr lvl="1"/>
            <a:r>
              <a:rPr lang="en-US" dirty="0"/>
              <a:t>We are just now putting in the building blocks. The vision is that vaccine codes are developed at the same time vaccines are defined.</a:t>
            </a:r>
          </a:p>
          <a:p>
            <a:pPr lvl="1"/>
            <a:r>
              <a:rPr lang="en-US" dirty="0"/>
              <a:t>If we don’t have building blocks we don’t move forward cohesively. We need those underpinnings. </a:t>
            </a:r>
          </a:p>
          <a:p>
            <a:pPr lvl="1"/>
            <a:r>
              <a:rPr lang="en-US" dirty="0"/>
              <a:t>In a world where diseases cross borders faster than ever, working in silos is no longer an option. Understanding what other countries are doing to prevent communicable diseases through vaccines—and openly sharing both successes and failures—is not just beneficial, it's essential. Global health demands global collaboration. Only by breaking down barriers and building bridges of knowledge can we respond faster, more efficiently, and more effectively</a:t>
            </a:r>
            <a:r>
              <a:rPr lang="en-US" b="1" dirty="0"/>
              <a:t>.</a:t>
            </a:r>
            <a:endParaRPr lang="en-US" dirty="0"/>
          </a:p>
        </p:txBody>
      </p:sp>
    </p:spTree>
    <p:extLst>
      <p:ext uri="{BB962C8B-B14F-4D97-AF65-F5344CB8AC3E}">
        <p14:creationId xmlns:p14="http://schemas.microsoft.com/office/powerpoint/2010/main" val="326594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5FD9-A838-E6FF-A79C-E41CA3A3BC0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6F34E69-07D5-1AA5-6DA1-7614415D1268}"/>
              </a:ext>
            </a:extLst>
          </p:cNvPr>
          <p:cNvSpPr>
            <a:spLocks noGrp="1"/>
          </p:cNvSpPr>
          <p:nvPr>
            <p:ph idx="1"/>
          </p:nvPr>
        </p:nvSpPr>
        <p:spPr>
          <a:xfrm>
            <a:off x="640079" y="1736823"/>
            <a:ext cx="7810501" cy="3566160"/>
          </a:xfrm>
        </p:spPr>
        <p:txBody>
          <a:bodyPr/>
          <a:lstStyle/>
          <a:p>
            <a:r>
              <a:rPr lang="en-US" dirty="0"/>
              <a:t>The work you are doing is so important. </a:t>
            </a:r>
          </a:p>
          <a:p>
            <a:r>
              <a:rPr lang="en-US" dirty="0"/>
              <a:t>Thank you for taking time to help move this project forward. </a:t>
            </a:r>
          </a:p>
          <a:p>
            <a:r>
              <a:rPr lang="en-US" dirty="0"/>
              <a:t>Next Meeting</a:t>
            </a:r>
          </a:p>
          <a:p>
            <a:pPr lvl="1"/>
            <a:r>
              <a:rPr lang="en-US" dirty="0"/>
              <a:t>8 October 2025</a:t>
            </a:r>
          </a:p>
        </p:txBody>
      </p:sp>
    </p:spTree>
    <p:extLst>
      <p:ext uri="{BB962C8B-B14F-4D97-AF65-F5344CB8AC3E}">
        <p14:creationId xmlns:p14="http://schemas.microsoft.com/office/powerpoint/2010/main" val="42748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097E-1626-1365-5C6D-F40280045E3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46038D-9D12-AA25-B4B0-D8940B343DE9}"/>
              </a:ext>
            </a:extLst>
          </p:cNvPr>
          <p:cNvSpPr>
            <a:spLocks noGrp="1"/>
          </p:cNvSpPr>
          <p:nvPr>
            <p:ph idx="1"/>
          </p:nvPr>
        </p:nvSpPr>
        <p:spPr/>
        <p:txBody>
          <a:bodyPr/>
          <a:lstStyle/>
          <a:p>
            <a:r>
              <a:rPr lang="en-US" dirty="0"/>
              <a:t>Flu and Covid Reporting</a:t>
            </a:r>
          </a:p>
          <a:p>
            <a:pPr lvl="1"/>
            <a:r>
              <a:rPr lang="en-US" dirty="0"/>
              <a:t>Review of efforts and mappings</a:t>
            </a:r>
          </a:p>
          <a:p>
            <a:pPr lvl="1"/>
            <a:r>
              <a:rPr lang="en-US" dirty="0"/>
              <a:t>Updates from others</a:t>
            </a:r>
          </a:p>
          <a:p>
            <a:r>
              <a:rPr lang="en-US" dirty="0"/>
              <a:t>Year Ahead Brainstorming</a:t>
            </a:r>
          </a:p>
          <a:p>
            <a:pPr lvl="1"/>
            <a:r>
              <a:rPr lang="en-US" dirty="0"/>
              <a:t>Report on ongoing activities</a:t>
            </a:r>
          </a:p>
          <a:p>
            <a:pPr lvl="1"/>
            <a:r>
              <a:rPr lang="en-US" dirty="0"/>
              <a:t>Discussion</a:t>
            </a:r>
          </a:p>
          <a:p>
            <a:r>
              <a:rPr lang="en-US" dirty="0"/>
              <a:t>Wrap-up</a:t>
            </a:r>
          </a:p>
        </p:txBody>
      </p:sp>
    </p:spTree>
    <p:extLst>
      <p:ext uri="{BB962C8B-B14F-4D97-AF65-F5344CB8AC3E}">
        <p14:creationId xmlns:p14="http://schemas.microsoft.com/office/powerpoint/2010/main" val="269352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59ED-CEE2-97C3-B5A0-AB7D795931CD}"/>
              </a:ext>
            </a:extLst>
          </p:cNvPr>
          <p:cNvSpPr>
            <a:spLocks noGrp="1"/>
          </p:cNvSpPr>
          <p:nvPr>
            <p:ph type="title"/>
          </p:nvPr>
        </p:nvSpPr>
        <p:spPr/>
        <p:txBody>
          <a:bodyPr/>
          <a:lstStyle/>
          <a:p>
            <a:r>
              <a:rPr lang="en-US" dirty="0"/>
              <a:t>U.S. CDC Resources</a:t>
            </a:r>
          </a:p>
        </p:txBody>
      </p:sp>
      <p:sp>
        <p:nvSpPr>
          <p:cNvPr id="3" name="Content Placeholder 2">
            <a:extLst>
              <a:ext uri="{FF2B5EF4-FFF2-40B4-BE49-F238E27FC236}">
                <a16:creationId xmlns:a16="http://schemas.microsoft.com/office/drawing/2014/main" id="{6C142D11-47CA-3406-95B9-2E07277096FC}"/>
              </a:ext>
            </a:extLst>
          </p:cNvPr>
          <p:cNvSpPr>
            <a:spLocks noGrp="1"/>
          </p:cNvSpPr>
          <p:nvPr>
            <p:ph idx="1"/>
          </p:nvPr>
        </p:nvSpPr>
        <p:spPr>
          <a:xfrm>
            <a:off x="640079" y="1736823"/>
            <a:ext cx="4800601" cy="3566160"/>
          </a:xfrm>
        </p:spPr>
        <p:txBody>
          <a:bodyPr/>
          <a:lstStyle/>
          <a:p>
            <a:r>
              <a:rPr lang="en-US" dirty="0"/>
              <a:t>Respiratory Syncytial Virus (RSV)</a:t>
            </a:r>
          </a:p>
          <a:p>
            <a:pPr lvl="1"/>
            <a:r>
              <a:rPr lang="en-US" dirty="0"/>
              <a:t>Vaccine Codes Fall Season</a:t>
            </a:r>
          </a:p>
          <a:p>
            <a:pPr lvl="1"/>
            <a:r>
              <a:rPr lang="en-US" dirty="0"/>
              <a:t>Antibody Codes Fall Season</a:t>
            </a:r>
          </a:p>
          <a:p>
            <a:pPr lvl="1"/>
            <a:r>
              <a:rPr lang="en-US" dirty="0"/>
              <a:t>Unspecified Codes</a:t>
            </a:r>
          </a:p>
          <a:p>
            <a:r>
              <a:rPr lang="en-US" dirty="0"/>
              <a:t>Covid-19 Vaccine Codes</a:t>
            </a:r>
          </a:p>
          <a:p>
            <a:r>
              <a:rPr lang="en-US" dirty="0"/>
              <a:t>Seasonal Influenza Codes</a:t>
            </a:r>
          </a:p>
          <a:p>
            <a:pPr lvl="1"/>
            <a:r>
              <a:rPr lang="en-US" dirty="0"/>
              <a:t>Northern Hemisphere</a:t>
            </a:r>
          </a:p>
          <a:p>
            <a:pPr lvl="1"/>
            <a:r>
              <a:rPr lang="en-US" dirty="0"/>
              <a:t>Southern Hemisphere</a:t>
            </a:r>
          </a:p>
        </p:txBody>
      </p:sp>
      <p:sp>
        <p:nvSpPr>
          <p:cNvPr id="5" name="TextBox 4">
            <a:extLst>
              <a:ext uri="{FF2B5EF4-FFF2-40B4-BE49-F238E27FC236}">
                <a16:creationId xmlns:a16="http://schemas.microsoft.com/office/drawing/2014/main" id="{64457553-5141-E997-E7A5-C02F34B7BD0D}"/>
              </a:ext>
            </a:extLst>
          </p:cNvPr>
          <p:cNvSpPr txBox="1"/>
          <p:nvPr/>
        </p:nvSpPr>
        <p:spPr>
          <a:xfrm>
            <a:off x="6718003" y="471409"/>
            <a:ext cx="5054897" cy="646331"/>
          </a:xfrm>
          <a:prstGeom prst="rect">
            <a:avLst/>
          </a:prstGeom>
          <a:noFill/>
        </p:spPr>
        <p:txBody>
          <a:bodyPr wrap="square">
            <a:spAutoFit/>
          </a:bodyPr>
          <a:lstStyle/>
          <a:p>
            <a:r>
              <a:rPr lang="en-US" dirty="0">
                <a:hlinkClick r:id="rId2"/>
              </a:rPr>
              <a:t>https://www.cdc.gov/iis/code-sets/fall-season-respiratory-codes.html</a:t>
            </a:r>
            <a:endParaRPr lang="en-US" dirty="0"/>
          </a:p>
        </p:txBody>
      </p:sp>
      <p:pic>
        <p:nvPicPr>
          <p:cNvPr id="7" name="Picture 6">
            <a:extLst>
              <a:ext uri="{FF2B5EF4-FFF2-40B4-BE49-F238E27FC236}">
                <a16:creationId xmlns:a16="http://schemas.microsoft.com/office/drawing/2014/main" id="{177B1533-B198-3C40-A870-8B9507FFB164}"/>
              </a:ext>
            </a:extLst>
          </p:cNvPr>
          <p:cNvPicPr>
            <a:picLocks noChangeAspect="1"/>
          </p:cNvPicPr>
          <p:nvPr/>
        </p:nvPicPr>
        <p:blipFill>
          <a:blip r:embed="rId3"/>
          <a:stretch>
            <a:fillRect/>
          </a:stretch>
        </p:blipFill>
        <p:spPr>
          <a:xfrm>
            <a:off x="5614804" y="1736823"/>
            <a:ext cx="6158096" cy="433379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889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31EE-D04B-C1A4-DE44-646D29BF9363}"/>
              </a:ext>
            </a:extLst>
          </p:cNvPr>
          <p:cNvSpPr>
            <a:spLocks noGrp="1"/>
          </p:cNvSpPr>
          <p:nvPr>
            <p:ph type="title"/>
          </p:nvPr>
        </p:nvSpPr>
        <p:spPr>
          <a:xfrm>
            <a:off x="640079" y="367748"/>
            <a:ext cx="1234441" cy="2002072"/>
          </a:xfrm>
        </p:spPr>
        <p:txBody>
          <a:bodyPr/>
          <a:lstStyle/>
          <a:p>
            <a:r>
              <a:rPr lang="en-US" dirty="0"/>
              <a:t>CVX vs NDC</a:t>
            </a:r>
          </a:p>
        </p:txBody>
      </p:sp>
      <p:pic>
        <p:nvPicPr>
          <p:cNvPr id="5" name="Picture 4">
            <a:extLst>
              <a:ext uri="{FF2B5EF4-FFF2-40B4-BE49-F238E27FC236}">
                <a16:creationId xmlns:a16="http://schemas.microsoft.com/office/drawing/2014/main" id="{AFAF3D8F-4DFB-29C1-F656-03EBE6D6529C}"/>
              </a:ext>
            </a:extLst>
          </p:cNvPr>
          <p:cNvPicPr>
            <a:picLocks noChangeAspect="1"/>
          </p:cNvPicPr>
          <p:nvPr/>
        </p:nvPicPr>
        <p:blipFill>
          <a:blip r:embed="rId2"/>
          <a:stretch>
            <a:fillRect/>
          </a:stretch>
        </p:blipFill>
        <p:spPr>
          <a:xfrm>
            <a:off x="2461260" y="421088"/>
            <a:ext cx="9357361" cy="5827734"/>
          </a:xfrm>
          <a:prstGeom prst="rect">
            <a:avLst/>
          </a:prstGeom>
        </p:spPr>
      </p:pic>
    </p:spTree>
    <p:extLst>
      <p:ext uri="{BB962C8B-B14F-4D97-AF65-F5344CB8AC3E}">
        <p14:creationId xmlns:p14="http://schemas.microsoft.com/office/powerpoint/2010/main" val="172157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02EA-204D-57FA-DA2A-56C7DB5FFC1E}"/>
              </a:ext>
            </a:extLst>
          </p:cNvPr>
          <p:cNvSpPr>
            <a:spLocks noGrp="1"/>
          </p:cNvSpPr>
          <p:nvPr>
            <p:ph type="title"/>
          </p:nvPr>
        </p:nvSpPr>
        <p:spPr/>
        <p:txBody>
          <a:bodyPr/>
          <a:lstStyle/>
          <a:p>
            <a:r>
              <a:rPr lang="en-US" dirty="0"/>
              <a:t>CVX vs NDC</a:t>
            </a:r>
          </a:p>
        </p:txBody>
      </p:sp>
      <p:sp>
        <p:nvSpPr>
          <p:cNvPr id="3" name="Content Placeholder 2">
            <a:extLst>
              <a:ext uri="{FF2B5EF4-FFF2-40B4-BE49-F238E27FC236}">
                <a16:creationId xmlns:a16="http://schemas.microsoft.com/office/drawing/2014/main" id="{58740FA3-FDC1-4FE8-8740-BF5C85288078}"/>
              </a:ext>
            </a:extLst>
          </p:cNvPr>
          <p:cNvSpPr>
            <a:spLocks noGrp="1"/>
          </p:cNvSpPr>
          <p:nvPr>
            <p:ph idx="1"/>
          </p:nvPr>
        </p:nvSpPr>
        <p:spPr/>
        <p:txBody>
          <a:bodyPr/>
          <a:lstStyle/>
          <a:p>
            <a:r>
              <a:rPr lang="en-US" dirty="0"/>
              <a:t>Combination of CVX and NDC fully identifies the characteristics of a vaccine</a:t>
            </a:r>
          </a:p>
          <a:p>
            <a:r>
              <a:rPr lang="en-US" dirty="0"/>
              <a:t>CVX does not generally include route of administration</a:t>
            </a:r>
          </a:p>
          <a:p>
            <a:pPr lvl="1"/>
            <a:r>
              <a:rPr lang="en-US" dirty="0"/>
              <a:t>Exception: Not injectable (</a:t>
            </a:r>
            <a:r>
              <a:rPr lang="en-US" dirty="0" err="1"/>
              <a:t>FluMist</a:t>
            </a:r>
            <a:r>
              <a:rPr lang="en-US" dirty="0"/>
              <a:t>)</a:t>
            </a:r>
          </a:p>
          <a:p>
            <a:r>
              <a:rPr lang="en-US" dirty="0"/>
              <a:t>CDC uses the term “valence” more specifically than NUVA</a:t>
            </a:r>
          </a:p>
          <a:p>
            <a:pPr lvl="1"/>
            <a:r>
              <a:rPr lang="en-US" dirty="0"/>
              <a:t>Valence references the number of strains included in the vaccine</a:t>
            </a:r>
          </a:p>
        </p:txBody>
      </p:sp>
    </p:spTree>
    <p:extLst>
      <p:ext uri="{BB962C8B-B14F-4D97-AF65-F5344CB8AC3E}">
        <p14:creationId xmlns:p14="http://schemas.microsoft.com/office/powerpoint/2010/main" val="21658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E3FB-9A1D-C06D-F46E-1F9070E11A93}"/>
              </a:ext>
            </a:extLst>
          </p:cNvPr>
          <p:cNvSpPr>
            <a:spLocks noGrp="1"/>
          </p:cNvSpPr>
          <p:nvPr>
            <p:ph type="title"/>
          </p:nvPr>
        </p:nvSpPr>
        <p:spPr/>
        <p:txBody>
          <a:bodyPr/>
          <a:lstStyle/>
          <a:p>
            <a:r>
              <a:rPr lang="en-US" dirty="0"/>
              <a:t>Covid vaccines in the U.S.</a:t>
            </a:r>
          </a:p>
        </p:txBody>
      </p:sp>
      <p:sp>
        <p:nvSpPr>
          <p:cNvPr id="3" name="Content Placeholder 2">
            <a:extLst>
              <a:ext uri="{FF2B5EF4-FFF2-40B4-BE49-F238E27FC236}">
                <a16:creationId xmlns:a16="http://schemas.microsoft.com/office/drawing/2014/main" id="{2CE088A4-0E80-3415-A695-818FDA8CF691}"/>
              </a:ext>
            </a:extLst>
          </p:cNvPr>
          <p:cNvSpPr>
            <a:spLocks noGrp="1"/>
          </p:cNvSpPr>
          <p:nvPr>
            <p:ph idx="1"/>
          </p:nvPr>
        </p:nvSpPr>
        <p:spPr/>
        <p:txBody>
          <a:bodyPr/>
          <a:lstStyle/>
          <a:p>
            <a:r>
              <a:rPr lang="en-US" dirty="0"/>
              <a:t>Original mRNA vaccines, focusing on spike</a:t>
            </a:r>
          </a:p>
          <a:p>
            <a:pPr lvl="1"/>
            <a:r>
              <a:rPr lang="en-US" dirty="0"/>
              <a:t>Pfizer Comirnaty (Adult &amp; Pediatric)</a:t>
            </a:r>
          </a:p>
          <a:p>
            <a:pPr lvl="1"/>
            <a:r>
              <a:rPr lang="en-US" dirty="0"/>
              <a:t>Moderna Spikevax (Adult &amp; Pediatric)</a:t>
            </a:r>
          </a:p>
          <a:p>
            <a:r>
              <a:rPr lang="en-US" dirty="0"/>
              <a:t>New mRNA vaccine</a:t>
            </a:r>
          </a:p>
          <a:p>
            <a:pPr lvl="1"/>
            <a:r>
              <a:rPr lang="en-US" dirty="0"/>
              <a:t>Moderna </a:t>
            </a:r>
            <a:r>
              <a:rPr lang="en-US" dirty="0" err="1"/>
              <a:t>mNEXSPIKE</a:t>
            </a:r>
            <a:r>
              <a:rPr lang="en-US" dirty="0"/>
              <a:t> narrows to NTD+RBD (not full spike)</a:t>
            </a:r>
          </a:p>
          <a:p>
            <a:r>
              <a:rPr lang="en-US" dirty="0"/>
              <a:t>Non-mRNA vaccine</a:t>
            </a:r>
          </a:p>
          <a:p>
            <a:pPr lvl="1"/>
            <a:r>
              <a:rPr lang="en-US" dirty="0"/>
              <a:t>Novavax, protein-based with Matrix-M</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2718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3C08-2A66-6F0E-207C-E8408CF4226E}"/>
              </a:ext>
            </a:extLst>
          </p:cNvPr>
          <p:cNvSpPr>
            <a:spLocks noGrp="1"/>
          </p:cNvSpPr>
          <p:nvPr>
            <p:ph type="title"/>
          </p:nvPr>
        </p:nvSpPr>
        <p:spPr>
          <a:xfrm>
            <a:off x="640079" y="367748"/>
            <a:ext cx="7010401" cy="1097280"/>
          </a:xfrm>
        </p:spPr>
        <p:txBody>
          <a:bodyPr/>
          <a:lstStyle/>
          <a:p>
            <a:r>
              <a:rPr lang="en-US" dirty="0"/>
              <a:t>CVX codes for Covid vaccines</a:t>
            </a:r>
          </a:p>
        </p:txBody>
      </p:sp>
      <p:sp>
        <p:nvSpPr>
          <p:cNvPr id="3" name="Content Placeholder 2">
            <a:extLst>
              <a:ext uri="{FF2B5EF4-FFF2-40B4-BE49-F238E27FC236}">
                <a16:creationId xmlns:a16="http://schemas.microsoft.com/office/drawing/2014/main" id="{A67B30E0-30F1-290B-3E4F-6C6E67363CA1}"/>
              </a:ext>
            </a:extLst>
          </p:cNvPr>
          <p:cNvSpPr>
            <a:spLocks noGrp="1"/>
          </p:cNvSpPr>
          <p:nvPr>
            <p:ph idx="1"/>
          </p:nvPr>
        </p:nvSpPr>
        <p:spPr>
          <a:xfrm>
            <a:off x="640079" y="1736823"/>
            <a:ext cx="6896101" cy="3566160"/>
          </a:xfrm>
        </p:spPr>
        <p:txBody>
          <a:bodyPr/>
          <a:lstStyle/>
          <a:p>
            <a:r>
              <a:rPr lang="en-US" dirty="0"/>
              <a:t>48 total codes (current + historical)</a:t>
            </a:r>
          </a:p>
          <a:p>
            <a:r>
              <a:rPr lang="en-US" dirty="0"/>
              <a:t>6 currently active codes</a:t>
            </a:r>
          </a:p>
        </p:txBody>
      </p:sp>
      <p:pic>
        <p:nvPicPr>
          <p:cNvPr id="5" name="Picture 4">
            <a:extLst>
              <a:ext uri="{FF2B5EF4-FFF2-40B4-BE49-F238E27FC236}">
                <a16:creationId xmlns:a16="http://schemas.microsoft.com/office/drawing/2014/main" id="{08A24D17-47BF-62C0-0CCF-71F62EA545A4}"/>
              </a:ext>
            </a:extLst>
          </p:cNvPr>
          <p:cNvPicPr>
            <a:picLocks noChangeAspect="1"/>
          </p:cNvPicPr>
          <p:nvPr/>
        </p:nvPicPr>
        <p:blipFill>
          <a:blip r:embed="rId2"/>
          <a:stretch>
            <a:fillRect/>
          </a:stretch>
        </p:blipFill>
        <p:spPr>
          <a:xfrm>
            <a:off x="8275731" y="680398"/>
            <a:ext cx="3276190" cy="5009524"/>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6" name="Chart 5">
            <a:extLst>
              <a:ext uri="{FF2B5EF4-FFF2-40B4-BE49-F238E27FC236}">
                <a16:creationId xmlns:a16="http://schemas.microsoft.com/office/drawing/2014/main" id="{612DC9BB-CD40-0C23-0797-6D26D30F74B2}"/>
              </a:ext>
            </a:extLst>
          </p:cNvPr>
          <p:cNvGraphicFramePr>
            <a:graphicFrameLocks/>
          </p:cNvGraphicFramePr>
          <p:nvPr>
            <p:extLst>
              <p:ext uri="{D42A27DB-BD31-4B8C-83A1-F6EECF244321}">
                <p14:modId xmlns:p14="http://schemas.microsoft.com/office/powerpoint/2010/main" val="278995285"/>
              </p:ext>
            </p:extLst>
          </p:nvPr>
        </p:nvGraphicFramePr>
        <p:xfrm>
          <a:off x="3497580" y="2590800"/>
          <a:ext cx="455676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50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2E36D-B2AE-D3C0-E2AA-CE63E70976BE}"/>
              </a:ext>
            </a:extLst>
          </p:cNvPr>
          <p:cNvSpPr>
            <a:spLocks noGrp="1"/>
          </p:cNvSpPr>
          <p:nvPr>
            <p:ph type="title"/>
          </p:nvPr>
        </p:nvSpPr>
        <p:spPr>
          <a:xfrm>
            <a:off x="10038297" y="421088"/>
            <a:ext cx="1859281" cy="1097280"/>
          </a:xfrm>
        </p:spPr>
        <p:txBody>
          <a:bodyPr/>
          <a:lstStyle/>
          <a:p>
            <a:r>
              <a:rPr lang="en-US" dirty="0"/>
              <a:t>Covid</a:t>
            </a:r>
          </a:p>
        </p:txBody>
      </p:sp>
      <p:sp>
        <p:nvSpPr>
          <p:cNvPr id="5" name="Rectangle: Rounded Corners 4">
            <a:extLst>
              <a:ext uri="{FF2B5EF4-FFF2-40B4-BE49-F238E27FC236}">
                <a16:creationId xmlns:a16="http://schemas.microsoft.com/office/drawing/2014/main" id="{23A0EE2E-8933-55E7-9E84-88C03125E46B}"/>
              </a:ext>
            </a:extLst>
          </p:cNvPr>
          <p:cNvSpPr/>
          <p:nvPr/>
        </p:nvSpPr>
        <p:spPr>
          <a:xfrm>
            <a:off x="351705" y="639063"/>
            <a:ext cx="2438400" cy="1324544"/>
          </a:xfrm>
          <a:prstGeom prst="roundRect">
            <a:avLst>
              <a:gd name="adj" fmla="val 76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Pfizer </a:t>
            </a:r>
            <a:r>
              <a:rPr lang="en-US" dirty="0" err="1"/>
              <a:t>Cominarty</a:t>
            </a:r>
            <a:endParaRPr lang="en-US" dirty="0"/>
          </a:p>
        </p:txBody>
      </p:sp>
      <p:sp>
        <p:nvSpPr>
          <p:cNvPr id="6" name="Rectangle: Rounded Corners 5">
            <a:extLst>
              <a:ext uri="{FF2B5EF4-FFF2-40B4-BE49-F238E27FC236}">
                <a16:creationId xmlns:a16="http://schemas.microsoft.com/office/drawing/2014/main" id="{51DEDB30-00C7-6F60-FDAA-18DBA5AC6F7C}"/>
              </a:ext>
            </a:extLst>
          </p:cNvPr>
          <p:cNvSpPr/>
          <p:nvPr/>
        </p:nvSpPr>
        <p:spPr>
          <a:xfrm>
            <a:off x="351705" y="2158666"/>
            <a:ext cx="2438400" cy="1367012"/>
          </a:xfrm>
          <a:prstGeom prst="roundRect">
            <a:avLst>
              <a:gd name="adj" fmla="val 66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Moderna Spikevax</a:t>
            </a:r>
          </a:p>
        </p:txBody>
      </p:sp>
      <p:sp>
        <p:nvSpPr>
          <p:cNvPr id="7" name="Rectangle: Rounded Corners 6">
            <a:extLst>
              <a:ext uri="{FF2B5EF4-FFF2-40B4-BE49-F238E27FC236}">
                <a16:creationId xmlns:a16="http://schemas.microsoft.com/office/drawing/2014/main" id="{48BF7099-BA46-7F12-F57B-5DFC89B6DA27}"/>
              </a:ext>
            </a:extLst>
          </p:cNvPr>
          <p:cNvSpPr/>
          <p:nvPr/>
        </p:nvSpPr>
        <p:spPr>
          <a:xfrm>
            <a:off x="351704" y="3694864"/>
            <a:ext cx="243840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Moderna </a:t>
            </a:r>
            <a:r>
              <a:rPr lang="en-US" dirty="0" err="1"/>
              <a:t>mNEXSPIKE</a:t>
            </a:r>
            <a:endParaRPr lang="en-US" dirty="0"/>
          </a:p>
        </p:txBody>
      </p:sp>
      <p:sp>
        <p:nvSpPr>
          <p:cNvPr id="9" name="Rectangle: Rounded Corners 8">
            <a:extLst>
              <a:ext uri="{FF2B5EF4-FFF2-40B4-BE49-F238E27FC236}">
                <a16:creationId xmlns:a16="http://schemas.microsoft.com/office/drawing/2014/main" id="{2FA4F407-03F3-F5BD-3574-FBDFD0E42825}"/>
              </a:ext>
            </a:extLst>
          </p:cNvPr>
          <p:cNvSpPr/>
          <p:nvPr/>
        </p:nvSpPr>
        <p:spPr>
          <a:xfrm>
            <a:off x="351704" y="4444656"/>
            <a:ext cx="2438402"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Novavax NUVAXOVID</a:t>
            </a:r>
          </a:p>
        </p:txBody>
      </p:sp>
      <p:sp>
        <p:nvSpPr>
          <p:cNvPr id="10" name="Rectangle: Rounded Corners 9">
            <a:extLst>
              <a:ext uri="{FF2B5EF4-FFF2-40B4-BE49-F238E27FC236}">
                <a16:creationId xmlns:a16="http://schemas.microsoft.com/office/drawing/2014/main" id="{AF17FC80-28B3-3D08-54CA-8D2B1D8418E2}"/>
              </a:ext>
            </a:extLst>
          </p:cNvPr>
          <p:cNvSpPr/>
          <p:nvPr/>
        </p:nvSpPr>
        <p:spPr>
          <a:xfrm>
            <a:off x="2924009" y="639063"/>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309</a:t>
            </a:r>
          </a:p>
        </p:txBody>
      </p:sp>
      <p:sp>
        <p:nvSpPr>
          <p:cNvPr id="11" name="Rectangle: Rounded Corners 10">
            <a:extLst>
              <a:ext uri="{FF2B5EF4-FFF2-40B4-BE49-F238E27FC236}">
                <a16:creationId xmlns:a16="http://schemas.microsoft.com/office/drawing/2014/main" id="{D6827667-C622-9BE3-A06B-BE3FAE371470}"/>
              </a:ext>
            </a:extLst>
          </p:cNvPr>
          <p:cNvSpPr/>
          <p:nvPr/>
        </p:nvSpPr>
        <p:spPr>
          <a:xfrm>
            <a:off x="2924010" y="1346387"/>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310</a:t>
            </a:r>
          </a:p>
        </p:txBody>
      </p:sp>
      <p:sp>
        <p:nvSpPr>
          <p:cNvPr id="12" name="Rectangle: Rounded Corners 11">
            <a:extLst>
              <a:ext uri="{FF2B5EF4-FFF2-40B4-BE49-F238E27FC236}">
                <a16:creationId xmlns:a16="http://schemas.microsoft.com/office/drawing/2014/main" id="{FDEE1292-465C-4014-E3CE-DDB269400DBF}"/>
              </a:ext>
            </a:extLst>
          </p:cNvPr>
          <p:cNvSpPr/>
          <p:nvPr/>
        </p:nvSpPr>
        <p:spPr>
          <a:xfrm>
            <a:off x="2924010" y="2158666"/>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312</a:t>
            </a:r>
          </a:p>
        </p:txBody>
      </p:sp>
      <p:sp>
        <p:nvSpPr>
          <p:cNvPr id="13" name="Rectangle: Rounded Corners 12">
            <a:extLst>
              <a:ext uri="{FF2B5EF4-FFF2-40B4-BE49-F238E27FC236}">
                <a16:creationId xmlns:a16="http://schemas.microsoft.com/office/drawing/2014/main" id="{2F359449-24D9-48E4-4FD4-84525AF76C10}"/>
              </a:ext>
            </a:extLst>
          </p:cNvPr>
          <p:cNvSpPr/>
          <p:nvPr/>
        </p:nvSpPr>
        <p:spPr>
          <a:xfrm>
            <a:off x="2919551" y="2908458"/>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311</a:t>
            </a:r>
          </a:p>
        </p:txBody>
      </p:sp>
      <p:sp>
        <p:nvSpPr>
          <p:cNvPr id="14" name="Rectangle: Rounded Corners 13">
            <a:extLst>
              <a:ext uri="{FF2B5EF4-FFF2-40B4-BE49-F238E27FC236}">
                <a16:creationId xmlns:a16="http://schemas.microsoft.com/office/drawing/2014/main" id="{7E2A3D11-6498-45B2-26DE-79031CBE9075}"/>
              </a:ext>
            </a:extLst>
          </p:cNvPr>
          <p:cNvSpPr/>
          <p:nvPr/>
        </p:nvSpPr>
        <p:spPr>
          <a:xfrm>
            <a:off x="2905954" y="3694864"/>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334</a:t>
            </a:r>
          </a:p>
        </p:txBody>
      </p:sp>
      <p:sp>
        <p:nvSpPr>
          <p:cNvPr id="15" name="Rectangle: Rounded Corners 14">
            <a:extLst>
              <a:ext uri="{FF2B5EF4-FFF2-40B4-BE49-F238E27FC236}">
                <a16:creationId xmlns:a16="http://schemas.microsoft.com/office/drawing/2014/main" id="{CA18C317-2507-EEBA-0547-389AB4C8E9F6}"/>
              </a:ext>
            </a:extLst>
          </p:cNvPr>
          <p:cNvSpPr/>
          <p:nvPr/>
        </p:nvSpPr>
        <p:spPr>
          <a:xfrm>
            <a:off x="2916776" y="4444656"/>
            <a:ext cx="1127760"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313</a:t>
            </a:r>
          </a:p>
        </p:txBody>
      </p:sp>
      <p:sp>
        <p:nvSpPr>
          <p:cNvPr id="16" name="Rectangle: Rounded Corners 15">
            <a:extLst>
              <a:ext uri="{FF2B5EF4-FFF2-40B4-BE49-F238E27FC236}">
                <a16:creationId xmlns:a16="http://schemas.microsoft.com/office/drawing/2014/main" id="{66BF87C9-287F-46FA-2341-AC8DE478BF20}"/>
              </a:ext>
            </a:extLst>
          </p:cNvPr>
          <p:cNvSpPr/>
          <p:nvPr/>
        </p:nvSpPr>
        <p:spPr>
          <a:xfrm>
            <a:off x="4207196" y="732569"/>
            <a:ext cx="1310640"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VAC1150</a:t>
            </a:r>
          </a:p>
        </p:txBody>
      </p:sp>
      <p:sp>
        <p:nvSpPr>
          <p:cNvPr id="22" name="Rectangle: Rounded Corners 21">
            <a:extLst>
              <a:ext uri="{FF2B5EF4-FFF2-40B4-BE49-F238E27FC236}">
                <a16:creationId xmlns:a16="http://schemas.microsoft.com/office/drawing/2014/main" id="{088BE8B7-3FF2-D3C2-FEE7-A2AB67D7FDED}"/>
              </a:ext>
            </a:extLst>
          </p:cNvPr>
          <p:cNvSpPr/>
          <p:nvPr/>
        </p:nvSpPr>
        <p:spPr>
          <a:xfrm>
            <a:off x="5817220" y="3037611"/>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VAL0181</a:t>
            </a:r>
          </a:p>
        </p:txBody>
      </p:sp>
      <p:sp>
        <p:nvSpPr>
          <p:cNvPr id="23" name="Rectangle: Rounded Corners 22">
            <a:extLst>
              <a:ext uri="{FF2B5EF4-FFF2-40B4-BE49-F238E27FC236}">
                <a16:creationId xmlns:a16="http://schemas.microsoft.com/office/drawing/2014/main" id="{291D5308-5FF4-E009-F3D9-B3908731ED67}"/>
              </a:ext>
            </a:extLst>
          </p:cNvPr>
          <p:cNvSpPr/>
          <p:nvPr/>
        </p:nvSpPr>
        <p:spPr>
          <a:xfrm>
            <a:off x="5803624" y="732569"/>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VAL0290</a:t>
            </a:r>
          </a:p>
        </p:txBody>
      </p:sp>
      <p:sp>
        <p:nvSpPr>
          <p:cNvPr id="24" name="Rectangle: Rounded Corners 23">
            <a:extLst>
              <a:ext uri="{FF2B5EF4-FFF2-40B4-BE49-F238E27FC236}">
                <a16:creationId xmlns:a16="http://schemas.microsoft.com/office/drawing/2014/main" id="{D3DAA91D-50E9-58A0-8459-338F5B747667}"/>
              </a:ext>
            </a:extLst>
          </p:cNvPr>
          <p:cNvSpPr/>
          <p:nvPr/>
        </p:nvSpPr>
        <p:spPr>
          <a:xfrm>
            <a:off x="9382977" y="1853870"/>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VAL0303</a:t>
            </a:r>
          </a:p>
        </p:txBody>
      </p:sp>
      <p:sp>
        <p:nvSpPr>
          <p:cNvPr id="25" name="Rectangle: Rounded Corners 24">
            <a:extLst>
              <a:ext uri="{FF2B5EF4-FFF2-40B4-BE49-F238E27FC236}">
                <a16:creationId xmlns:a16="http://schemas.microsoft.com/office/drawing/2014/main" id="{7C34FE9E-B141-4E9B-EC58-EAFE5A443D00}"/>
              </a:ext>
            </a:extLst>
          </p:cNvPr>
          <p:cNvSpPr/>
          <p:nvPr/>
        </p:nvSpPr>
        <p:spPr>
          <a:xfrm>
            <a:off x="9382977" y="2509416"/>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VAL0043</a:t>
            </a:r>
          </a:p>
        </p:txBody>
      </p:sp>
      <p:sp>
        <p:nvSpPr>
          <p:cNvPr id="26" name="Rectangle: Rounded Corners 25">
            <a:extLst>
              <a:ext uri="{FF2B5EF4-FFF2-40B4-BE49-F238E27FC236}">
                <a16:creationId xmlns:a16="http://schemas.microsoft.com/office/drawing/2014/main" id="{79E0FA98-55F6-752C-EBE4-1FE092E36A07}"/>
              </a:ext>
            </a:extLst>
          </p:cNvPr>
          <p:cNvSpPr/>
          <p:nvPr/>
        </p:nvSpPr>
        <p:spPr>
          <a:xfrm>
            <a:off x="9382977" y="3204181"/>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VAL0168</a:t>
            </a:r>
          </a:p>
        </p:txBody>
      </p:sp>
      <p:sp>
        <p:nvSpPr>
          <p:cNvPr id="27" name="Rectangle: Rounded Corners 26">
            <a:extLst>
              <a:ext uri="{FF2B5EF4-FFF2-40B4-BE49-F238E27FC236}">
                <a16:creationId xmlns:a16="http://schemas.microsoft.com/office/drawing/2014/main" id="{EAC5CDB5-6880-26EB-D6C4-BC6AECCD4ABA}"/>
              </a:ext>
            </a:extLst>
          </p:cNvPr>
          <p:cNvSpPr/>
          <p:nvPr/>
        </p:nvSpPr>
        <p:spPr>
          <a:xfrm>
            <a:off x="9387436" y="5700276"/>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VAL0164</a:t>
            </a:r>
          </a:p>
        </p:txBody>
      </p:sp>
      <p:sp>
        <p:nvSpPr>
          <p:cNvPr id="28" name="Rectangle: Rounded Corners 27">
            <a:extLst>
              <a:ext uri="{FF2B5EF4-FFF2-40B4-BE49-F238E27FC236}">
                <a16:creationId xmlns:a16="http://schemas.microsoft.com/office/drawing/2014/main" id="{3544E82B-2D28-3E17-82CE-3443A949FD62}"/>
              </a:ext>
            </a:extLst>
          </p:cNvPr>
          <p:cNvSpPr/>
          <p:nvPr/>
        </p:nvSpPr>
        <p:spPr>
          <a:xfrm>
            <a:off x="9382977" y="6325314"/>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VAL0157</a:t>
            </a:r>
          </a:p>
        </p:txBody>
      </p:sp>
      <p:sp>
        <p:nvSpPr>
          <p:cNvPr id="29" name="Rectangle: Rounded Corners 28">
            <a:extLst>
              <a:ext uri="{FF2B5EF4-FFF2-40B4-BE49-F238E27FC236}">
                <a16:creationId xmlns:a16="http://schemas.microsoft.com/office/drawing/2014/main" id="{F88AA278-C408-F1FF-9173-E473A9D91028}"/>
              </a:ext>
            </a:extLst>
          </p:cNvPr>
          <p:cNvSpPr/>
          <p:nvPr/>
        </p:nvSpPr>
        <p:spPr>
          <a:xfrm>
            <a:off x="4224983" y="1452165"/>
            <a:ext cx="1310640"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VAC0927</a:t>
            </a:r>
          </a:p>
        </p:txBody>
      </p:sp>
      <p:sp>
        <p:nvSpPr>
          <p:cNvPr id="30" name="Rectangle: Rounded Corners 29">
            <a:extLst>
              <a:ext uri="{FF2B5EF4-FFF2-40B4-BE49-F238E27FC236}">
                <a16:creationId xmlns:a16="http://schemas.microsoft.com/office/drawing/2014/main" id="{F9FD1829-710B-178D-24F2-C67212A16A59}"/>
              </a:ext>
            </a:extLst>
          </p:cNvPr>
          <p:cNvSpPr/>
          <p:nvPr/>
        </p:nvSpPr>
        <p:spPr>
          <a:xfrm>
            <a:off x="5821411" y="1471008"/>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VAL0289</a:t>
            </a:r>
          </a:p>
        </p:txBody>
      </p:sp>
      <p:sp>
        <p:nvSpPr>
          <p:cNvPr id="31" name="Rectangle: Rounded Corners 30">
            <a:extLst>
              <a:ext uri="{FF2B5EF4-FFF2-40B4-BE49-F238E27FC236}">
                <a16:creationId xmlns:a16="http://schemas.microsoft.com/office/drawing/2014/main" id="{5F7300E5-31D6-433E-F3BD-50784ED99543}"/>
              </a:ext>
            </a:extLst>
          </p:cNvPr>
          <p:cNvSpPr/>
          <p:nvPr/>
        </p:nvSpPr>
        <p:spPr>
          <a:xfrm>
            <a:off x="4225251" y="2260835"/>
            <a:ext cx="1310640"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VAC1039</a:t>
            </a:r>
          </a:p>
        </p:txBody>
      </p:sp>
      <p:sp>
        <p:nvSpPr>
          <p:cNvPr id="32" name="Rectangle: Rounded Corners 31">
            <a:extLst>
              <a:ext uri="{FF2B5EF4-FFF2-40B4-BE49-F238E27FC236}">
                <a16:creationId xmlns:a16="http://schemas.microsoft.com/office/drawing/2014/main" id="{22589E6D-C130-3002-96AD-CDC2315A272B}"/>
              </a:ext>
            </a:extLst>
          </p:cNvPr>
          <p:cNvSpPr/>
          <p:nvPr/>
        </p:nvSpPr>
        <p:spPr>
          <a:xfrm>
            <a:off x="5821679" y="2266507"/>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VAL0302</a:t>
            </a:r>
          </a:p>
        </p:txBody>
      </p:sp>
      <p:sp>
        <p:nvSpPr>
          <p:cNvPr id="33" name="Rectangle: Rounded Corners 32">
            <a:extLst>
              <a:ext uri="{FF2B5EF4-FFF2-40B4-BE49-F238E27FC236}">
                <a16:creationId xmlns:a16="http://schemas.microsoft.com/office/drawing/2014/main" id="{ED02FF20-BE05-D04F-AEFC-1D8D00E42BE3}"/>
              </a:ext>
            </a:extLst>
          </p:cNvPr>
          <p:cNvSpPr/>
          <p:nvPr/>
        </p:nvSpPr>
        <p:spPr>
          <a:xfrm>
            <a:off x="4220792" y="3037611"/>
            <a:ext cx="1310640"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VAC1072</a:t>
            </a:r>
          </a:p>
        </p:txBody>
      </p:sp>
      <p:sp>
        <p:nvSpPr>
          <p:cNvPr id="34" name="Rectangle: Rounded Corners 33">
            <a:extLst>
              <a:ext uri="{FF2B5EF4-FFF2-40B4-BE49-F238E27FC236}">
                <a16:creationId xmlns:a16="http://schemas.microsoft.com/office/drawing/2014/main" id="{47E9BB07-59FA-A85D-FE40-4E39798B5140}"/>
              </a:ext>
            </a:extLst>
          </p:cNvPr>
          <p:cNvSpPr/>
          <p:nvPr/>
        </p:nvSpPr>
        <p:spPr>
          <a:xfrm>
            <a:off x="4225250" y="4542764"/>
            <a:ext cx="1310640"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VAC0838</a:t>
            </a:r>
          </a:p>
        </p:txBody>
      </p:sp>
      <p:sp>
        <p:nvSpPr>
          <p:cNvPr id="35" name="Rectangle: Rounded Corners 34">
            <a:extLst>
              <a:ext uri="{FF2B5EF4-FFF2-40B4-BE49-F238E27FC236}">
                <a16:creationId xmlns:a16="http://schemas.microsoft.com/office/drawing/2014/main" id="{137E8D48-F9C7-82BB-F5BE-37139FF49476}"/>
              </a:ext>
            </a:extLst>
          </p:cNvPr>
          <p:cNvSpPr/>
          <p:nvPr/>
        </p:nvSpPr>
        <p:spPr>
          <a:xfrm>
            <a:off x="5821678" y="4542763"/>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VAL0107</a:t>
            </a:r>
          </a:p>
        </p:txBody>
      </p:sp>
      <p:sp>
        <p:nvSpPr>
          <p:cNvPr id="36" name="Rectangle: Rounded Corners 35">
            <a:extLst>
              <a:ext uri="{FF2B5EF4-FFF2-40B4-BE49-F238E27FC236}">
                <a16:creationId xmlns:a16="http://schemas.microsoft.com/office/drawing/2014/main" id="{351C62B2-3007-C235-1378-4FF677E370A6}"/>
              </a:ext>
            </a:extLst>
          </p:cNvPr>
          <p:cNvSpPr/>
          <p:nvPr/>
        </p:nvSpPr>
        <p:spPr>
          <a:xfrm>
            <a:off x="5821678" y="5209612"/>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VAL0104</a:t>
            </a:r>
          </a:p>
        </p:txBody>
      </p:sp>
      <p:sp>
        <p:nvSpPr>
          <p:cNvPr id="37" name="Rectangle: Rounded Corners 36">
            <a:extLst>
              <a:ext uri="{FF2B5EF4-FFF2-40B4-BE49-F238E27FC236}">
                <a16:creationId xmlns:a16="http://schemas.microsoft.com/office/drawing/2014/main" id="{437056CF-6C44-BEFC-9DF6-263534DD09A0}"/>
              </a:ext>
            </a:extLst>
          </p:cNvPr>
          <p:cNvSpPr/>
          <p:nvPr/>
        </p:nvSpPr>
        <p:spPr>
          <a:xfrm>
            <a:off x="5821678" y="5804258"/>
            <a:ext cx="1310640" cy="4017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VAL0053</a:t>
            </a:r>
          </a:p>
        </p:txBody>
      </p:sp>
      <p:sp>
        <p:nvSpPr>
          <p:cNvPr id="38" name="Rectangle: Rounded Corners 37">
            <a:extLst>
              <a:ext uri="{FF2B5EF4-FFF2-40B4-BE49-F238E27FC236}">
                <a16:creationId xmlns:a16="http://schemas.microsoft.com/office/drawing/2014/main" id="{9722380D-D3CD-369C-DF8C-86DC878C545F}"/>
              </a:ext>
            </a:extLst>
          </p:cNvPr>
          <p:cNvSpPr/>
          <p:nvPr/>
        </p:nvSpPr>
        <p:spPr>
          <a:xfrm>
            <a:off x="4207195" y="3803325"/>
            <a:ext cx="2907069" cy="40170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Not yet assigned</a:t>
            </a:r>
          </a:p>
        </p:txBody>
      </p:sp>
      <p:sp>
        <p:nvSpPr>
          <p:cNvPr id="39" name="TextBox 38">
            <a:extLst>
              <a:ext uri="{FF2B5EF4-FFF2-40B4-BE49-F238E27FC236}">
                <a16:creationId xmlns:a16="http://schemas.microsoft.com/office/drawing/2014/main" id="{B3D64879-8E9C-888B-9A80-0894CBDADB0C}"/>
              </a:ext>
            </a:extLst>
          </p:cNvPr>
          <p:cNvSpPr txBox="1"/>
          <p:nvPr/>
        </p:nvSpPr>
        <p:spPr>
          <a:xfrm>
            <a:off x="10748545" y="6325314"/>
            <a:ext cx="739305" cy="369332"/>
          </a:xfrm>
          <a:prstGeom prst="rect">
            <a:avLst/>
          </a:prstGeom>
          <a:noFill/>
        </p:spPr>
        <p:txBody>
          <a:bodyPr wrap="none" rtlCol="0">
            <a:spAutoFit/>
          </a:bodyPr>
          <a:lstStyle/>
          <a:p>
            <a:r>
              <a:rPr lang="en-US" dirty="0"/>
              <a:t>Covid</a:t>
            </a:r>
          </a:p>
        </p:txBody>
      </p:sp>
      <p:cxnSp>
        <p:nvCxnSpPr>
          <p:cNvPr id="41" name="Straight Arrow Connector 40">
            <a:extLst>
              <a:ext uri="{FF2B5EF4-FFF2-40B4-BE49-F238E27FC236}">
                <a16:creationId xmlns:a16="http://schemas.microsoft.com/office/drawing/2014/main" id="{0342A29E-F7A8-7D6F-A07B-24D0CDB92EFA}"/>
              </a:ext>
            </a:extLst>
          </p:cNvPr>
          <p:cNvCxnSpPr>
            <a:stCxn id="27" idx="2"/>
            <a:endCxn id="28" idx="0"/>
          </p:cNvCxnSpPr>
          <p:nvPr/>
        </p:nvCxnSpPr>
        <p:spPr>
          <a:xfrm flipH="1">
            <a:off x="10038297" y="6101981"/>
            <a:ext cx="4459" cy="223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4F510BD-09EF-CD35-A00F-939F432A87C6}"/>
              </a:ext>
            </a:extLst>
          </p:cNvPr>
          <p:cNvSpPr txBox="1"/>
          <p:nvPr/>
        </p:nvSpPr>
        <p:spPr>
          <a:xfrm>
            <a:off x="10748545" y="5716462"/>
            <a:ext cx="1055097" cy="369332"/>
          </a:xfrm>
          <a:prstGeom prst="rect">
            <a:avLst/>
          </a:prstGeom>
          <a:noFill/>
        </p:spPr>
        <p:txBody>
          <a:bodyPr wrap="none" rtlCol="0">
            <a:spAutoFit/>
          </a:bodyPr>
          <a:lstStyle/>
          <a:p>
            <a:r>
              <a:rPr lang="en-US" dirty="0"/>
              <a:t>Non-live</a:t>
            </a:r>
          </a:p>
        </p:txBody>
      </p:sp>
      <p:sp>
        <p:nvSpPr>
          <p:cNvPr id="43" name="TextBox 42">
            <a:extLst>
              <a:ext uri="{FF2B5EF4-FFF2-40B4-BE49-F238E27FC236}">
                <a16:creationId xmlns:a16="http://schemas.microsoft.com/office/drawing/2014/main" id="{0FE00CC4-4AF2-586A-4269-1545A4176C34}"/>
              </a:ext>
            </a:extLst>
          </p:cNvPr>
          <p:cNvSpPr txBox="1"/>
          <p:nvPr/>
        </p:nvSpPr>
        <p:spPr>
          <a:xfrm>
            <a:off x="7132050" y="754541"/>
            <a:ext cx="923651" cy="369332"/>
          </a:xfrm>
          <a:prstGeom prst="rect">
            <a:avLst/>
          </a:prstGeom>
          <a:noFill/>
        </p:spPr>
        <p:txBody>
          <a:bodyPr wrap="none" rtlCol="0">
            <a:spAutoFit/>
          </a:bodyPr>
          <a:lstStyle/>
          <a:p>
            <a:r>
              <a:rPr lang="en-US" dirty="0"/>
              <a:t>30 mcg</a:t>
            </a:r>
          </a:p>
        </p:txBody>
      </p:sp>
      <p:cxnSp>
        <p:nvCxnSpPr>
          <p:cNvPr id="44" name="Straight Arrow Connector 43">
            <a:extLst>
              <a:ext uri="{FF2B5EF4-FFF2-40B4-BE49-F238E27FC236}">
                <a16:creationId xmlns:a16="http://schemas.microsoft.com/office/drawing/2014/main" id="{C5941F7E-42CF-1369-89A7-D6B7B1BBD800}"/>
              </a:ext>
            </a:extLst>
          </p:cNvPr>
          <p:cNvCxnSpPr>
            <a:cxnSpLocks/>
            <a:stCxn id="26" idx="2"/>
            <a:endCxn id="27" idx="0"/>
          </p:cNvCxnSpPr>
          <p:nvPr/>
        </p:nvCxnSpPr>
        <p:spPr>
          <a:xfrm>
            <a:off x="10038297" y="3605886"/>
            <a:ext cx="4459" cy="2094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FA6149F-8AAF-A189-C01C-89BB543E2F84}"/>
              </a:ext>
            </a:extLst>
          </p:cNvPr>
          <p:cNvSpPr txBox="1"/>
          <p:nvPr/>
        </p:nvSpPr>
        <p:spPr>
          <a:xfrm>
            <a:off x="10748545" y="3217678"/>
            <a:ext cx="840295" cy="369332"/>
          </a:xfrm>
          <a:prstGeom prst="rect">
            <a:avLst/>
          </a:prstGeom>
          <a:noFill/>
        </p:spPr>
        <p:txBody>
          <a:bodyPr wrap="none" rtlCol="0">
            <a:spAutoFit/>
          </a:bodyPr>
          <a:lstStyle/>
          <a:p>
            <a:r>
              <a:rPr lang="en-US" dirty="0"/>
              <a:t>mRNA</a:t>
            </a:r>
          </a:p>
        </p:txBody>
      </p:sp>
      <p:cxnSp>
        <p:nvCxnSpPr>
          <p:cNvPr id="49" name="Straight Arrow Connector 48">
            <a:extLst>
              <a:ext uri="{FF2B5EF4-FFF2-40B4-BE49-F238E27FC236}">
                <a16:creationId xmlns:a16="http://schemas.microsoft.com/office/drawing/2014/main" id="{5C0BA66D-70EB-51DF-D286-3E1CDD21937A}"/>
              </a:ext>
            </a:extLst>
          </p:cNvPr>
          <p:cNvCxnSpPr>
            <a:cxnSpLocks/>
            <a:stCxn id="25" idx="2"/>
            <a:endCxn id="26" idx="0"/>
          </p:cNvCxnSpPr>
          <p:nvPr/>
        </p:nvCxnSpPr>
        <p:spPr>
          <a:xfrm>
            <a:off x="10038297" y="2911121"/>
            <a:ext cx="0" cy="293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F45EB6-9D0E-A28F-2F59-82A524571359}"/>
              </a:ext>
            </a:extLst>
          </p:cNvPr>
          <p:cNvSpPr txBox="1"/>
          <p:nvPr/>
        </p:nvSpPr>
        <p:spPr>
          <a:xfrm>
            <a:off x="10748544" y="2515690"/>
            <a:ext cx="973343" cy="369332"/>
          </a:xfrm>
          <a:prstGeom prst="rect">
            <a:avLst/>
          </a:prstGeom>
          <a:noFill/>
        </p:spPr>
        <p:txBody>
          <a:bodyPr wrap="square" rtlCol="0">
            <a:spAutoFit/>
          </a:bodyPr>
          <a:lstStyle/>
          <a:p>
            <a:r>
              <a:rPr lang="en-US" dirty="0"/>
              <a:t>Spike</a:t>
            </a:r>
          </a:p>
        </p:txBody>
      </p:sp>
      <p:sp>
        <p:nvSpPr>
          <p:cNvPr id="54" name="TextBox 53">
            <a:extLst>
              <a:ext uri="{FF2B5EF4-FFF2-40B4-BE49-F238E27FC236}">
                <a16:creationId xmlns:a16="http://schemas.microsoft.com/office/drawing/2014/main" id="{4737212C-9621-49AC-6F34-84CD8A302C8E}"/>
              </a:ext>
            </a:extLst>
          </p:cNvPr>
          <p:cNvSpPr txBox="1"/>
          <p:nvPr/>
        </p:nvSpPr>
        <p:spPr>
          <a:xfrm>
            <a:off x="10748545" y="1860680"/>
            <a:ext cx="973343" cy="369332"/>
          </a:xfrm>
          <a:prstGeom prst="rect">
            <a:avLst/>
          </a:prstGeom>
          <a:noFill/>
        </p:spPr>
        <p:txBody>
          <a:bodyPr wrap="none" rtlCol="0">
            <a:spAutoFit/>
          </a:bodyPr>
          <a:lstStyle/>
          <a:p>
            <a:r>
              <a:rPr lang="en-US" dirty="0"/>
              <a:t>Original</a:t>
            </a:r>
          </a:p>
        </p:txBody>
      </p:sp>
      <p:cxnSp>
        <p:nvCxnSpPr>
          <p:cNvPr id="55" name="Straight Arrow Connector 54">
            <a:extLst>
              <a:ext uri="{FF2B5EF4-FFF2-40B4-BE49-F238E27FC236}">
                <a16:creationId xmlns:a16="http://schemas.microsoft.com/office/drawing/2014/main" id="{3A0285DD-C276-4F31-DA96-7CC0668FDE2D}"/>
              </a:ext>
            </a:extLst>
          </p:cNvPr>
          <p:cNvCxnSpPr>
            <a:cxnSpLocks/>
            <a:stCxn id="24" idx="2"/>
            <a:endCxn id="25" idx="0"/>
          </p:cNvCxnSpPr>
          <p:nvPr/>
        </p:nvCxnSpPr>
        <p:spPr>
          <a:xfrm>
            <a:off x="10038297" y="2255575"/>
            <a:ext cx="0" cy="25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ACD457F-12FF-3110-87A6-9EE8030CAB77}"/>
              </a:ext>
            </a:extLst>
          </p:cNvPr>
          <p:cNvSpPr txBox="1"/>
          <p:nvPr/>
        </p:nvSpPr>
        <p:spPr>
          <a:xfrm>
            <a:off x="7132050" y="1487194"/>
            <a:ext cx="923651" cy="369332"/>
          </a:xfrm>
          <a:prstGeom prst="rect">
            <a:avLst/>
          </a:prstGeom>
          <a:noFill/>
        </p:spPr>
        <p:txBody>
          <a:bodyPr wrap="none" rtlCol="0">
            <a:spAutoFit/>
          </a:bodyPr>
          <a:lstStyle/>
          <a:p>
            <a:r>
              <a:rPr lang="en-US" dirty="0"/>
              <a:t>10 mcg</a:t>
            </a:r>
          </a:p>
        </p:txBody>
      </p:sp>
      <p:cxnSp>
        <p:nvCxnSpPr>
          <p:cNvPr id="60" name="Straight Arrow Connector 59">
            <a:extLst>
              <a:ext uri="{FF2B5EF4-FFF2-40B4-BE49-F238E27FC236}">
                <a16:creationId xmlns:a16="http://schemas.microsoft.com/office/drawing/2014/main" id="{0DB88B67-FEAB-B57E-1C5B-4925B8FFE456}"/>
              </a:ext>
            </a:extLst>
          </p:cNvPr>
          <p:cNvCxnSpPr>
            <a:cxnSpLocks/>
            <a:stCxn id="43" idx="3"/>
            <a:endCxn id="24" idx="1"/>
          </p:cNvCxnSpPr>
          <p:nvPr/>
        </p:nvCxnSpPr>
        <p:spPr>
          <a:xfrm>
            <a:off x="8055701" y="939207"/>
            <a:ext cx="1327276" cy="111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B7EE8BA-EAD2-A556-AEE8-5314C7D997D6}"/>
              </a:ext>
            </a:extLst>
          </p:cNvPr>
          <p:cNvCxnSpPr>
            <a:cxnSpLocks/>
            <a:stCxn id="59" idx="3"/>
            <a:endCxn id="24" idx="1"/>
          </p:cNvCxnSpPr>
          <p:nvPr/>
        </p:nvCxnSpPr>
        <p:spPr>
          <a:xfrm>
            <a:off x="8055701" y="1671860"/>
            <a:ext cx="1327276" cy="382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7186635-C568-5EBF-2829-277F263F331B}"/>
              </a:ext>
            </a:extLst>
          </p:cNvPr>
          <p:cNvSpPr txBox="1"/>
          <p:nvPr/>
        </p:nvSpPr>
        <p:spPr>
          <a:xfrm>
            <a:off x="7182788" y="2295712"/>
            <a:ext cx="923651" cy="369332"/>
          </a:xfrm>
          <a:prstGeom prst="rect">
            <a:avLst/>
          </a:prstGeom>
          <a:noFill/>
        </p:spPr>
        <p:txBody>
          <a:bodyPr wrap="none" rtlCol="0">
            <a:spAutoFit/>
          </a:bodyPr>
          <a:lstStyle/>
          <a:p>
            <a:r>
              <a:rPr lang="en-US" dirty="0"/>
              <a:t>50 mcg</a:t>
            </a:r>
          </a:p>
        </p:txBody>
      </p:sp>
      <p:cxnSp>
        <p:nvCxnSpPr>
          <p:cNvPr id="68" name="Straight Arrow Connector 67">
            <a:extLst>
              <a:ext uri="{FF2B5EF4-FFF2-40B4-BE49-F238E27FC236}">
                <a16:creationId xmlns:a16="http://schemas.microsoft.com/office/drawing/2014/main" id="{CB9A82DD-7995-E3E8-DE21-D535EB8B9BE7}"/>
              </a:ext>
            </a:extLst>
          </p:cNvPr>
          <p:cNvCxnSpPr>
            <a:cxnSpLocks/>
            <a:stCxn id="67" idx="3"/>
            <a:endCxn id="24" idx="1"/>
          </p:cNvCxnSpPr>
          <p:nvPr/>
        </p:nvCxnSpPr>
        <p:spPr>
          <a:xfrm flipV="1">
            <a:off x="8106439" y="2054723"/>
            <a:ext cx="1276538" cy="42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1C6387C-7DD5-3BFB-7AC7-9CAAB6145D69}"/>
              </a:ext>
            </a:extLst>
          </p:cNvPr>
          <p:cNvSpPr txBox="1"/>
          <p:nvPr/>
        </p:nvSpPr>
        <p:spPr>
          <a:xfrm>
            <a:off x="7264102" y="3069984"/>
            <a:ext cx="923651" cy="369332"/>
          </a:xfrm>
          <a:prstGeom prst="rect">
            <a:avLst/>
          </a:prstGeom>
          <a:noFill/>
        </p:spPr>
        <p:txBody>
          <a:bodyPr wrap="none" rtlCol="0">
            <a:spAutoFit/>
          </a:bodyPr>
          <a:lstStyle/>
          <a:p>
            <a:r>
              <a:rPr lang="en-US" dirty="0"/>
              <a:t>25 mcg</a:t>
            </a:r>
          </a:p>
        </p:txBody>
      </p:sp>
      <p:cxnSp>
        <p:nvCxnSpPr>
          <p:cNvPr id="72" name="Straight Arrow Connector 71">
            <a:extLst>
              <a:ext uri="{FF2B5EF4-FFF2-40B4-BE49-F238E27FC236}">
                <a16:creationId xmlns:a16="http://schemas.microsoft.com/office/drawing/2014/main" id="{12028F45-5150-FAD0-7466-B6817A23D910}"/>
              </a:ext>
            </a:extLst>
          </p:cNvPr>
          <p:cNvCxnSpPr>
            <a:cxnSpLocks/>
            <a:stCxn id="71" idx="3"/>
            <a:endCxn id="24" idx="1"/>
          </p:cNvCxnSpPr>
          <p:nvPr/>
        </p:nvCxnSpPr>
        <p:spPr>
          <a:xfrm flipV="1">
            <a:off x="8187753" y="2054723"/>
            <a:ext cx="1195224" cy="119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48E1376-2A6B-399E-BEF5-7E95CA2EA0C9}"/>
              </a:ext>
            </a:extLst>
          </p:cNvPr>
          <p:cNvSpPr txBox="1"/>
          <p:nvPr/>
        </p:nvSpPr>
        <p:spPr>
          <a:xfrm>
            <a:off x="7182787" y="4568600"/>
            <a:ext cx="1588897" cy="369332"/>
          </a:xfrm>
          <a:prstGeom prst="rect">
            <a:avLst/>
          </a:prstGeom>
          <a:noFill/>
        </p:spPr>
        <p:txBody>
          <a:bodyPr wrap="none" rtlCol="0">
            <a:spAutoFit/>
          </a:bodyPr>
          <a:lstStyle/>
          <a:p>
            <a:r>
              <a:rPr lang="en-US" dirty="0"/>
              <a:t>Nanoparticles</a:t>
            </a:r>
          </a:p>
        </p:txBody>
      </p:sp>
      <p:sp>
        <p:nvSpPr>
          <p:cNvPr id="87" name="TextBox 86">
            <a:extLst>
              <a:ext uri="{FF2B5EF4-FFF2-40B4-BE49-F238E27FC236}">
                <a16:creationId xmlns:a16="http://schemas.microsoft.com/office/drawing/2014/main" id="{CD267F5C-51F6-BE2E-8552-8ECC3CD93A09}"/>
              </a:ext>
            </a:extLst>
          </p:cNvPr>
          <p:cNvSpPr txBox="1"/>
          <p:nvPr/>
        </p:nvSpPr>
        <p:spPr>
          <a:xfrm>
            <a:off x="7142074" y="5227045"/>
            <a:ext cx="1505540" cy="369332"/>
          </a:xfrm>
          <a:prstGeom prst="rect">
            <a:avLst/>
          </a:prstGeom>
          <a:noFill/>
        </p:spPr>
        <p:txBody>
          <a:bodyPr wrap="none" rtlCol="0">
            <a:spAutoFit/>
          </a:bodyPr>
          <a:lstStyle/>
          <a:p>
            <a:r>
              <a:rPr lang="en-US" dirty="0"/>
              <a:t>Recombinant</a:t>
            </a:r>
          </a:p>
        </p:txBody>
      </p:sp>
      <p:sp>
        <p:nvSpPr>
          <p:cNvPr id="88" name="TextBox 87">
            <a:extLst>
              <a:ext uri="{FF2B5EF4-FFF2-40B4-BE49-F238E27FC236}">
                <a16:creationId xmlns:a16="http://schemas.microsoft.com/office/drawing/2014/main" id="{958A01B8-E59C-7B3A-BEA7-B194BC11D7D0}"/>
              </a:ext>
            </a:extLst>
          </p:cNvPr>
          <p:cNvSpPr txBox="1"/>
          <p:nvPr/>
        </p:nvSpPr>
        <p:spPr>
          <a:xfrm>
            <a:off x="7132050" y="5776371"/>
            <a:ext cx="1576072" cy="369332"/>
          </a:xfrm>
          <a:prstGeom prst="rect">
            <a:avLst/>
          </a:prstGeom>
          <a:noFill/>
        </p:spPr>
        <p:txBody>
          <a:bodyPr wrap="none" rtlCol="0">
            <a:spAutoFit/>
          </a:bodyPr>
          <a:lstStyle/>
          <a:p>
            <a:r>
              <a:rPr lang="en-US" dirty="0"/>
              <a:t>Protein based</a:t>
            </a:r>
          </a:p>
        </p:txBody>
      </p:sp>
      <p:cxnSp>
        <p:nvCxnSpPr>
          <p:cNvPr id="93" name="Straight Arrow Connector 92">
            <a:extLst>
              <a:ext uri="{FF2B5EF4-FFF2-40B4-BE49-F238E27FC236}">
                <a16:creationId xmlns:a16="http://schemas.microsoft.com/office/drawing/2014/main" id="{5D6E14A8-6052-DCA4-8E13-27E2F2506CA1}"/>
              </a:ext>
            </a:extLst>
          </p:cNvPr>
          <p:cNvCxnSpPr>
            <a:cxnSpLocks/>
            <a:stCxn id="88" idx="3"/>
            <a:endCxn id="27" idx="1"/>
          </p:cNvCxnSpPr>
          <p:nvPr/>
        </p:nvCxnSpPr>
        <p:spPr>
          <a:xfrm flipV="1">
            <a:off x="8708122" y="5901129"/>
            <a:ext cx="679314" cy="59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6F742C-4CD2-6414-A221-F5FC504BB2AE}"/>
              </a:ext>
            </a:extLst>
          </p:cNvPr>
          <p:cNvSpPr txBox="1"/>
          <p:nvPr/>
        </p:nvSpPr>
        <p:spPr>
          <a:xfrm>
            <a:off x="294422" y="134001"/>
            <a:ext cx="12062460" cy="369332"/>
          </a:xfrm>
          <a:prstGeom prst="rect">
            <a:avLst/>
          </a:prstGeom>
          <a:noFill/>
        </p:spPr>
        <p:txBody>
          <a:bodyPr wrap="square">
            <a:spAutoFit/>
          </a:bodyPr>
          <a:lstStyle/>
          <a:p>
            <a:r>
              <a:rPr lang="en-US" dirty="0">
                <a:solidFill>
                  <a:schemeClr val="accent1"/>
                </a:solidFill>
              </a:rPr>
              <a:t>SARS-COV-2 (COVID-19) vaccine, mRNA, spike protein, LNP, preservative free, tris-sucrose, 30 mcg/0.3 mL dose</a:t>
            </a:r>
          </a:p>
        </p:txBody>
      </p:sp>
      <p:sp>
        <p:nvSpPr>
          <p:cNvPr id="17" name="TextBox 16">
            <a:extLst>
              <a:ext uri="{FF2B5EF4-FFF2-40B4-BE49-F238E27FC236}">
                <a16:creationId xmlns:a16="http://schemas.microsoft.com/office/drawing/2014/main" id="{2EE1BEB5-8E19-52EE-1826-B71B04079657}"/>
              </a:ext>
            </a:extLst>
          </p:cNvPr>
          <p:cNvSpPr txBox="1"/>
          <p:nvPr/>
        </p:nvSpPr>
        <p:spPr>
          <a:xfrm>
            <a:off x="2809023" y="1300906"/>
            <a:ext cx="5483666" cy="24622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marR="0" lvl="0"/>
            <a:r>
              <a:rPr lang="en-US" sz="1400" dirty="0">
                <a:effectLst/>
                <a:latin typeface="Aptos" panose="020B0004020202020204" pitchFamily="34" charset="0"/>
                <a:ea typeface="Times New Roman" panose="02020603050405020304" pitchFamily="18" charset="0"/>
                <a:cs typeface="Times New Roman" panose="02020603050405020304" pitchFamily="18" charset="0"/>
              </a:rPr>
              <a:t>Pfizer </a:t>
            </a:r>
            <a:r>
              <a:rPr lang="en-US" sz="1400" dirty="0" err="1">
                <a:effectLst/>
                <a:latin typeface="Aptos" panose="020B0004020202020204" pitchFamily="34" charset="0"/>
                <a:ea typeface="Times New Roman" panose="02020603050405020304" pitchFamily="18" charset="0"/>
                <a:cs typeface="Times New Roman" panose="02020603050405020304" pitchFamily="18" charset="0"/>
              </a:rPr>
              <a:t>Cominarty</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 (CVX 309)</a:t>
            </a:r>
          </a:p>
          <a:p>
            <a:pPr marL="342900" marR="0" lvl="0" indent="-342900">
              <a:buFont typeface="+mj-lt"/>
              <a:buAutoNum type="arabicPeriod"/>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Primary target antigen/disease:  SARS-COV-2 (COVID-19)</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Primary vaccine platform: mRNA</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400" dirty="0">
                <a:effectLst/>
                <a:latin typeface="Aptos" panose="020B0004020202020204" pitchFamily="34" charset="0"/>
                <a:ea typeface="Times New Roman" panose="02020603050405020304" pitchFamily="18" charset="0"/>
              </a:rPr>
              <a:t>Platform specifics this vaccine: spike protein, LNP</a:t>
            </a:r>
            <a:endParaRPr lang="en-US" sz="1400" dirty="0">
              <a:effectLst/>
              <a:latin typeface="Calibri" panose="020F0502020204030204" pitchFamily="34" charset="0"/>
              <a:ea typeface="Aptos" panose="020B0004020202020204" pitchFamily="34" charset="0"/>
            </a:endParaRPr>
          </a:p>
          <a:p>
            <a:pPr marL="342900" marR="0" lvl="0" indent="-342900">
              <a:buFont typeface="+mj-lt"/>
              <a:buAutoNum type="arabicPeriod"/>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Formulation Characteristics:</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rPr>
              <a:t>Preservative status: preservative free</a:t>
            </a:r>
            <a:endParaRPr lang="en-US" sz="1400" dirty="0">
              <a:effectLst/>
              <a:latin typeface="Calibri" panose="020F0502020204030204" pitchFamily="34" charset="0"/>
              <a:ea typeface="Aptos" panose="020B0004020202020204" pitchFamily="34" charset="0"/>
            </a:endParaRPr>
          </a:p>
          <a:p>
            <a:pPr marL="800100" lvl="1"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rPr>
              <a:t>Suspension or other non-antigen formulation characteristics:  tris-sucrose</a:t>
            </a:r>
            <a:endParaRPr lang="en-US" sz="1400" dirty="0">
              <a:effectLst/>
              <a:latin typeface="Calibri" panose="020F0502020204030204" pitchFamily="34" charset="0"/>
              <a:ea typeface="Aptos" panose="020B0004020202020204" pitchFamily="34" charset="0"/>
            </a:endParaRPr>
          </a:p>
          <a:p>
            <a:pPr marL="342900" marR="0" lvl="0" indent="-342900">
              <a:buFont typeface="+mj-lt"/>
              <a:buAutoNum type="arabicPeriod"/>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Dose information:</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rPr>
              <a:t>Antigen concentration per delivered per dose:  30 mcg</a:t>
            </a:r>
            <a:endParaRPr lang="en-US" sz="1400" dirty="0">
              <a:effectLst/>
              <a:latin typeface="Calibri" panose="020F0502020204030204" pitchFamily="34" charset="0"/>
              <a:ea typeface="Aptos" panose="020B0004020202020204" pitchFamily="34" charset="0"/>
            </a:endParaRPr>
          </a:p>
          <a:p>
            <a:pPr marL="800100" lvl="1" indent="-342900">
              <a:buFont typeface="Symbol" panose="05050102010706020507" pitchFamily="18" charset="2"/>
              <a:buChar char=""/>
            </a:pPr>
            <a:r>
              <a:rPr lang="en-US" sz="1400" dirty="0">
                <a:effectLst/>
                <a:latin typeface="Aptos" panose="020B0004020202020204" pitchFamily="34" charset="0"/>
                <a:ea typeface="Times New Roman" panose="02020603050405020304" pitchFamily="18" charset="0"/>
              </a:rPr>
              <a:t>Dose volume: 0.3 mL dose</a:t>
            </a:r>
            <a:endParaRPr lang="en-US" sz="14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7798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2" grpId="0"/>
      <p:bldP spid="43" grpId="0"/>
      <p:bldP spid="48" grpId="0"/>
      <p:bldP spid="53" grpId="0"/>
      <p:bldP spid="54" grpId="0"/>
      <p:bldP spid="59" grpId="0"/>
      <p:bldP spid="67" grpId="0"/>
      <p:bldP spid="71" grpId="0"/>
      <p:bldP spid="76" grpId="0"/>
      <p:bldP spid="87" grpId="0"/>
      <p:bldP spid="88" grpId="0"/>
      <p:bldP spid="3" grpId="0"/>
      <p:bldP spid="17" grpId="0" animBg="1"/>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679E763D-5218-C44E-8FDD-39C595A96E21}" vid="{CC479144-96A4-1E40-948C-52C9C1CC44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 IVC</Template>
  <TotalTime>1895</TotalTime>
  <Words>1290</Words>
  <Application>Microsoft Office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Calibri</vt:lpstr>
      <vt:lpstr>Courier New</vt:lpstr>
      <vt:lpstr>Grandview Display</vt:lpstr>
      <vt:lpstr>Open Sans</vt:lpstr>
      <vt:lpstr>Roboto</vt:lpstr>
      <vt:lpstr>Symbol</vt:lpstr>
      <vt:lpstr>DashVTI</vt:lpstr>
      <vt:lpstr>International Vaccine Codes (IVC) Initiative</vt:lpstr>
      <vt:lpstr>Welcome and Introductions</vt:lpstr>
      <vt:lpstr>Agenda</vt:lpstr>
      <vt:lpstr>U.S. CDC Resources</vt:lpstr>
      <vt:lpstr>CVX vs NDC</vt:lpstr>
      <vt:lpstr>CVX vs NDC</vt:lpstr>
      <vt:lpstr>Covid vaccines in the U.S.</vt:lpstr>
      <vt:lpstr>CVX codes for Covid vaccines</vt:lpstr>
      <vt:lpstr>Covid</vt:lpstr>
      <vt:lpstr>Flu vaccines in the U.S.</vt:lpstr>
      <vt:lpstr>At Home Flu Mist</vt:lpstr>
      <vt:lpstr>What about others?</vt:lpstr>
      <vt:lpstr>Year Ahead Plans and Brainstorming</vt:lpstr>
      <vt:lpstr>IVC en Español</vt:lpstr>
      <vt:lpstr>Country Interviews</vt:lpstr>
      <vt:lpstr>Student Projects</vt:lpstr>
      <vt:lpstr>Co-Chair &amp; Liaison Recruitment</vt:lpstr>
      <vt:lpstr>Topics for Upcoming Meetings</vt:lpstr>
      <vt:lpstr>Upcoming International Meetings</vt:lpstr>
      <vt:lpstr>Upcoming International Meetings</vt:lpstr>
      <vt:lpstr>Upcoming International Meetings</vt:lpstr>
      <vt:lpstr>Upcoming International Meetings</vt:lpstr>
      <vt:lpstr>Upcoming International Meetings</vt:lpstr>
      <vt:lpstr>Testimonials about IVC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Bunker</dc:creator>
  <cp:lastModifiedBy>Nathan Bunker</cp:lastModifiedBy>
  <cp:revision>35</cp:revision>
  <dcterms:created xsi:type="dcterms:W3CDTF">2025-05-02T13:42:20Z</dcterms:created>
  <dcterms:modified xsi:type="dcterms:W3CDTF">2025-09-10T20:28:14Z</dcterms:modified>
</cp:coreProperties>
</file>