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8"/>
  </p:notesMasterIdLst>
  <p:handoutMasterIdLst>
    <p:handoutMasterId r:id="rId109"/>
  </p:handoutMasterIdLst>
  <p:sldIdLst>
    <p:sldId id="256" r:id="rId2"/>
    <p:sldId id="3460" r:id="rId3"/>
    <p:sldId id="257" r:id="rId4"/>
    <p:sldId id="3459" r:id="rId5"/>
    <p:sldId id="363" r:id="rId6"/>
    <p:sldId id="3472" r:id="rId7"/>
    <p:sldId id="3473" r:id="rId8"/>
    <p:sldId id="3474" r:id="rId9"/>
    <p:sldId id="3475" r:id="rId10"/>
    <p:sldId id="3476" r:id="rId11"/>
    <p:sldId id="3477" r:id="rId12"/>
    <p:sldId id="267" r:id="rId13"/>
    <p:sldId id="268" r:id="rId14"/>
    <p:sldId id="270" r:id="rId15"/>
    <p:sldId id="271" r:id="rId16"/>
    <p:sldId id="272" r:id="rId17"/>
    <p:sldId id="262" r:id="rId18"/>
    <p:sldId id="426" r:id="rId19"/>
    <p:sldId id="264" r:id="rId20"/>
    <p:sldId id="263" r:id="rId21"/>
    <p:sldId id="362" r:id="rId22"/>
    <p:sldId id="367" r:id="rId23"/>
    <p:sldId id="368" r:id="rId24"/>
    <p:sldId id="369" r:id="rId25"/>
    <p:sldId id="370" r:id="rId26"/>
    <p:sldId id="371" r:id="rId27"/>
    <p:sldId id="372" r:id="rId28"/>
    <p:sldId id="373" r:id="rId29"/>
    <p:sldId id="374" r:id="rId30"/>
    <p:sldId id="375" r:id="rId31"/>
    <p:sldId id="376" r:id="rId32"/>
    <p:sldId id="377" r:id="rId33"/>
    <p:sldId id="379" r:id="rId34"/>
    <p:sldId id="380" r:id="rId35"/>
    <p:sldId id="378" r:id="rId36"/>
    <p:sldId id="3461" r:id="rId37"/>
    <p:sldId id="364" r:id="rId38"/>
    <p:sldId id="382" r:id="rId39"/>
    <p:sldId id="383" r:id="rId40"/>
    <p:sldId id="384" r:id="rId41"/>
    <p:sldId id="385" r:id="rId42"/>
    <p:sldId id="386" r:id="rId43"/>
    <p:sldId id="387" r:id="rId44"/>
    <p:sldId id="388" r:id="rId45"/>
    <p:sldId id="390" r:id="rId46"/>
    <p:sldId id="3462" r:id="rId47"/>
    <p:sldId id="381" r:id="rId48"/>
    <p:sldId id="3463" r:id="rId49"/>
    <p:sldId id="365" r:id="rId50"/>
    <p:sldId id="392" r:id="rId51"/>
    <p:sldId id="393" r:id="rId52"/>
    <p:sldId id="394" r:id="rId53"/>
    <p:sldId id="3464" r:id="rId54"/>
    <p:sldId id="391" r:id="rId55"/>
    <p:sldId id="396" r:id="rId56"/>
    <p:sldId id="397" r:id="rId57"/>
    <p:sldId id="398" r:id="rId58"/>
    <p:sldId id="399" r:id="rId59"/>
    <p:sldId id="400" r:id="rId60"/>
    <p:sldId id="3465" r:id="rId61"/>
    <p:sldId id="395" r:id="rId62"/>
    <p:sldId id="402" r:id="rId63"/>
    <p:sldId id="403" r:id="rId64"/>
    <p:sldId id="3466" r:id="rId65"/>
    <p:sldId id="404" r:id="rId66"/>
    <p:sldId id="405" r:id="rId67"/>
    <p:sldId id="406" r:id="rId68"/>
    <p:sldId id="407" r:id="rId69"/>
    <p:sldId id="3467" r:id="rId70"/>
    <p:sldId id="401" r:id="rId71"/>
    <p:sldId id="408" r:id="rId72"/>
    <p:sldId id="409" r:id="rId73"/>
    <p:sldId id="410" r:id="rId74"/>
    <p:sldId id="411" r:id="rId75"/>
    <p:sldId id="412" r:id="rId76"/>
    <p:sldId id="3468" r:id="rId77"/>
    <p:sldId id="366" r:id="rId78"/>
    <p:sldId id="414" r:id="rId79"/>
    <p:sldId id="415" r:id="rId80"/>
    <p:sldId id="416" r:id="rId81"/>
    <p:sldId id="417" r:id="rId82"/>
    <p:sldId id="3469" r:id="rId83"/>
    <p:sldId id="413" r:id="rId84"/>
    <p:sldId id="418" r:id="rId85"/>
    <p:sldId id="419" r:id="rId86"/>
    <p:sldId id="3470" r:id="rId87"/>
    <p:sldId id="420" r:id="rId88"/>
    <p:sldId id="421" r:id="rId89"/>
    <p:sldId id="422" r:id="rId90"/>
    <p:sldId id="423" r:id="rId91"/>
    <p:sldId id="424" r:id="rId92"/>
    <p:sldId id="425" r:id="rId93"/>
    <p:sldId id="3471" r:id="rId94"/>
    <p:sldId id="312" r:id="rId95"/>
    <p:sldId id="311" r:id="rId96"/>
    <p:sldId id="313" r:id="rId97"/>
    <p:sldId id="314" r:id="rId98"/>
    <p:sldId id="344" r:id="rId99"/>
    <p:sldId id="315" r:id="rId100"/>
    <p:sldId id="316" r:id="rId101"/>
    <p:sldId id="317" r:id="rId102"/>
    <p:sldId id="318" r:id="rId103"/>
    <p:sldId id="3478" r:id="rId104"/>
    <p:sldId id="359" r:id="rId105"/>
    <p:sldId id="319" r:id="rId106"/>
    <p:sldId id="358" r:id="rId10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2EC916-17D3-A56F-09F2-A83B0C1DE6C9}" name="Nathan Bunker" initials="NB" userId="S::nbunker@immregistries.org::3a818436-2ac6-41ce-ab68-359f70705be3" providerId="AD"/>
  <p188:author id="{BA70ED78-5BE3-0EAD-8BBE-A5D4B0A8FD85}" name="Arias, Alejandra" initials="AA" userId="S::Alejandra.Arias@ct.gov::117c8a20-8a0f-436d-adf4-3303ac9021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3B452"/>
    <a:srgbClr val="0284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58"/>
  </p:normalViewPr>
  <p:slideViewPr>
    <p:cSldViewPr snapToGrid="0">
      <p:cViewPr varScale="1">
        <p:scale>
          <a:sx n="88" d="100"/>
          <a:sy n="88" d="100"/>
        </p:scale>
        <p:origin x="126" y="834"/>
      </p:cViewPr>
      <p:guideLst/>
    </p:cSldViewPr>
  </p:slideViewPr>
  <p:notesTextViewPr>
    <p:cViewPr>
      <p:scale>
        <a:sx n="3" d="2"/>
        <a:sy n="3" d="2"/>
      </p:scale>
      <p:origin x="-6" y="-18"/>
    </p:cViewPr>
  </p:notesTextViewPr>
  <p:notesViewPr>
    <p:cSldViewPr snapToGrid="0">
      <p:cViewPr varScale="1">
        <p:scale>
          <a:sx n="97" d="100"/>
          <a:sy n="97" d="100"/>
        </p:scale>
        <p:origin x="361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ata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2609E4-BDA4-454B-82FF-AC1E41574F62}" type="doc">
      <dgm:prSet loTypeId="urn:microsoft.com/office/officeart/2005/8/layout/hProcess9" loCatId="process" qsTypeId="urn:microsoft.com/office/officeart/2005/8/quickstyle/simple1" qsCatId="simple" csTypeId="urn:microsoft.com/office/officeart/2005/8/colors/accent1_2" csCatId="accent1" phldr="1"/>
      <dgm:spPr/>
    </dgm:pt>
    <dgm:pt modelId="{87912441-3ADF-400C-827F-CCD3EE87DF39}">
      <dgm:prSet phldrT="[Text]"/>
      <dgm:spPr/>
      <dgm:t>
        <a:bodyPr/>
        <a:lstStyle/>
        <a:p>
          <a:r>
            <a:rPr lang="en-US" dirty="0"/>
            <a:t>Research &amp; Development</a:t>
          </a:r>
        </a:p>
      </dgm:t>
    </dgm:pt>
    <dgm:pt modelId="{50061637-0D20-46A9-8802-AE4F0AE21687}" type="parTrans" cxnId="{13B66F3C-21B9-4D82-AEDD-B6694B0FA9BD}">
      <dgm:prSet/>
      <dgm:spPr/>
      <dgm:t>
        <a:bodyPr/>
        <a:lstStyle/>
        <a:p>
          <a:endParaRPr lang="en-US"/>
        </a:p>
      </dgm:t>
    </dgm:pt>
    <dgm:pt modelId="{2571B816-F275-44AB-9ED1-2FC675A14F29}" type="sibTrans" cxnId="{13B66F3C-21B9-4D82-AEDD-B6694B0FA9BD}">
      <dgm:prSet/>
      <dgm:spPr/>
      <dgm:t>
        <a:bodyPr/>
        <a:lstStyle/>
        <a:p>
          <a:endParaRPr lang="en-US"/>
        </a:p>
      </dgm:t>
    </dgm:pt>
    <dgm:pt modelId="{43474564-226C-4068-8FD6-B8829F80C364}">
      <dgm:prSet phldrT="[Text]"/>
      <dgm:spPr/>
      <dgm:t>
        <a:bodyPr/>
        <a:lstStyle/>
        <a:p>
          <a:r>
            <a:rPr lang="en-US" dirty="0"/>
            <a:t>Manufacturing</a:t>
          </a:r>
        </a:p>
      </dgm:t>
    </dgm:pt>
    <dgm:pt modelId="{493C5260-F8C6-460B-A78E-1F561F0C53E1}" type="parTrans" cxnId="{CF58D298-B40F-4A3A-83E1-E4A74537AC92}">
      <dgm:prSet/>
      <dgm:spPr/>
      <dgm:t>
        <a:bodyPr/>
        <a:lstStyle/>
        <a:p>
          <a:endParaRPr lang="en-US"/>
        </a:p>
      </dgm:t>
    </dgm:pt>
    <dgm:pt modelId="{C0F99404-382A-4E09-9139-E255FA4CD537}" type="sibTrans" cxnId="{CF58D298-B40F-4A3A-83E1-E4A74537AC92}">
      <dgm:prSet/>
      <dgm:spPr/>
      <dgm:t>
        <a:bodyPr/>
        <a:lstStyle/>
        <a:p>
          <a:endParaRPr lang="en-US"/>
        </a:p>
      </dgm:t>
    </dgm:pt>
    <dgm:pt modelId="{5E976F46-E4FD-433F-961F-7D1B62E37E14}">
      <dgm:prSet phldrT="[Text]"/>
      <dgm:spPr/>
      <dgm:t>
        <a:bodyPr/>
        <a:lstStyle/>
        <a:p>
          <a:r>
            <a:rPr lang="en-US" dirty="0"/>
            <a:t>Ordering &amp; Purchasing</a:t>
          </a:r>
        </a:p>
      </dgm:t>
    </dgm:pt>
    <dgm:pt modelId="{DFCADF37-F1FD-47E3-97B9-F1A972A9C2BD}" type="parTrans" cxnId="{B1629AD9-468D-44B6-9795-96F194A04B5B}">
      <dgm:prSet/>
      <dgm:spPr/>
      <dgm:t>
        <a:bodyPr/>
        <a:lstStyle/>
        <a:p>
          <a:endParaRPr lang="en-US"/>
        </a:p>
      </dgm:t>
    </dgm:pt>
    <dgm:pt modelId="{7951E7BE-FB05-4B26-963F-6FDAFF5E6CF0}" type="sibTrans" cxnId="{B1629AD9-468D-44B6-9795-96F194A04B5B}">
      <dgm:prSet/>
      <dgm:spPr/>
      <dgm:t>
        <a:bodyPr/>
        <a:lstStyle/>
        <a:p>
          <a:endParaRPr lang="en-US"/>
        </a:p>
      </dgm:t>
    </dgm:pt>
    <dgm:pt modelId="{2F087C2B-FC0C-45E0-9A80-D4859E5A4CBC}">
      <dgm:prSet phldrT="[Text]"/>
      <dgm:spPr/>
      <dgm:t>
        <a:bodyPr/>
        <a:lstStyle/>
        <a:p>
          <a:r>
            <a:rPr lang="en-US" dirty="0"/>
            <a:t>Distribution of Vaccine</a:t>
          </a:r>
        </a:p>
      </dgm:t>
    </dgm:pt>
    <dgm:pt modelId="{659F9F67-B402-441F-92DE-FE8BE966EC30}" type="parTrans" cxnId="{ED6228D2-2A40-47A5-9512-097458826258}">
      <dgm:prSet/>
      <dgm:spPr/>
      <dgm:t>
        <a:bodyPr/>
        <a:lstStyle/>
        <a:p>
          <a:endParaRPr lang="en-US"/>
        </a:p>
      </dgm:t>
    </dgm:pt>
    <dgm:pt modelId="{7D0992BA-86DD-4C55-B6AD-2408A1BC461E}" type="sibTrans" cxnId="{ED6228D2-2A40-47A5-9512-097458826258}">
      <dgm:prSet/>
      <dgm:spPr/>
      <dgm:t>
        <a:bodyPr/>
        <a:lstStyle/>
        <a:p>
          <a:endParaRPr lang="en-US"/>
        </a:p>
      </dgm:t>
    </dgm:pt>
    <dgm:pt modelId="{3C409A0D-E9A1-4CB3-83B5-099B52C6CE80}">
      <dgm:prSet phldrT="[Text]"/>
      <dgm:spPr/>
      <dgm:t>
        <a:bodyPr/>
        <a:lstStyle/>
        <a:p>
          <a:r>
            <a:rPr lang="en-US" dirty="0"/>
            <a:t>Administration to Patient</a:t>
          </a:r>
        </a:p>
      </dgm:t>
    </dgm:pt>
    <dgm:pt modelId="{9886690C-A173-47B4-948C-F66FF8E590CE}" type="parTrans" cxnId="{AB86FD3A-6C7D-44B0-9F76-037EFD8326F5}">
      <dgm:prSet/>
      <dgm:spPr/>
      <dgm:t>
        <a:bodyPr/>
        <a:lstStyle/>
        <a:p>
          <a:endParaRPr lang="en-US"/>
        </a:p>
      </dgm:t>
    </dgm:pt>
    <dgm:pt modelId="{AB885D7A-4B23-4D6E-9B35-6FBB01747F50}" type="sibTrans" cxnId="{AB86FD3A-6C7D-44B0-9F76-037EFD8326F5}">
      <dgm:prSet/>
      <dgm:spPr/>
      <dgm:t>
        <a:bodyPr/>
        <a:lstStyle/>
        <a:p>
          <a:endParaRPr lang="en-US"/>
        </a:p>
      </dgm:t>
    </dgm:pt>
    <dgm:pt modelId="{B53F754B-58B6-4978-B9C4-D8C3A4BA15C7}" type="pres">
      <dgm:prSet presAssocID="{F92609E4-BDA4-454B-82FF-AC1E41574F62}" presName="CompostProcess" presStyleCnt="0">
        <dgm:presLayoutVars>
          <dgm:dir/>
          <dgm:resizeHandles val="exact"/>
        </dgm:presLayoutVars>
      </dgm:prSet>
      <dgm:spPr/>
    </dgm:pt>
    <dgm:pt modelId="{4C461338-A125-4A8B-87A7-B22BFA9E6BDB}" type="pres">
      <dgm:prSet presAssocID="{F92609E4-BDA4-454B-82FF-AC1E41574F62}" presName="arrow" presStyleLbl="bgShp" presStyleIdx="0" presStyleCnt="1"/>
      <dgm:spPr/>
    </dgm:pt>
    <dgm:pt modelId="{FEE500DA-DF3A-4AC0-A3D0-F0F749F2AF32}" type="pres">
      <dgm:prSet presAssocID="{F92609E4-BDA4-454B-82FF-AC1E41574F62}" presName="linearProcess" presStyleCnt="0"/>
      <dgm:spPr/>
    </dgm:pt>
    <dgm:pt modelId="{B5CCB160-D077-4DD5-81CE-53D70AF6AD5A}" type="pres">
      <dgm:prSet presAssocID="{87912441-3ADF-400C-827F-CCD3EE87DF39}" presName="textNode" presStyleLbl="node1" presStyleIdx="0" presStyleCnt="5">
        <dgm:presLayoutVars>
          <dgm:bulletEnabled val="1"/>
        </dgm:presLayoutVars>
      </dgm:prSet>
      <dgm:spPr/>
    </dgm:pt>
    <dgm:pt modelId="{DCB03779-061A-4A57-8A43-093ACFA2E411}" type="pres">
      <dgm:prSet presAssocID="{2571B816-F275-44AB-9ED1-2FC675A14F29}" presName="sibTrans" presStyleCnt="0"/>
      <dgm:spPr/>
    </dgm:pt>
    <dgm:pt modelId="{F3711E3E-D26B-4563-8478-6C780547545A}" type="pres">
      <dgm:prSet presAssocID="{43474564-226C-4068-8FD6-B8829F80C364}" presName="textNode" presStyleLbl="node1" presStyleIdx="1" presStyleCnt="5">
        <dgm:presLayoutVars>
          <dgm:bulletEnabled val="1"/>
        </dgm:presLayoutVars>
      </dgm:prSet>
      <dgm:spPr/>
    </dgm:pt>
    <dgm:pt modelId="{2B521CA6-40C4-47B5-8076-25370BD2F5B8}" type="pres">
      <dgm:prSet presAssocID="{C0F99404-382A-4E09-9139-E255FA4CD537}" presName="sibTrans" presStyleCnt="0"/>
      <dgm:spPr/>
    </dgm:pt>
    <dgm:pt modelId="{438D98B1-3543-456E-98B8-1B1E44ADADDC}" type="pres">
      <dgm:prSet presAssocID="{5E976F46-E4FD-433F-961F-7D1B62E37E14}" presName="textNode" presStyleLbl="node1" presStyleIdx="2" presStyleCnt="5">
        <dgm:presLayoutVars>
          <dgm:bulletEnabled val="1"/>
        </dgm:presLayoutVars>
      </dgm:prSet>
      <dgm:spPr/>
    </dgm:pt>
    <dgm:pt modelId="{13468190-ACB3-4D72-914D-F8C2E054AF67}" type="pres">
      <dgm:prSet presAssocID="{7951E7BE-FB05-4B26-963F-6FDAFF5E6CF0}" presName="sibTrans" presStyleCnt="0"/>
      <dgm:spPr/>
    </dgm:pt>
    <dgm:pt modelId="{C0747D34-A28A-4F7B-B950-5ACC2EE0D0F7}" type="pres">
      <dgm:prSet presAssocID="{2F087C2B-FC0C-45E0-9A80-D4859E5A4CBC}" presName="textNode" presStyleLbl="node1" presStyleIdx="3" presStyleCnt="5">
        <dgm:presLayoutVars>
          <dgm:bulletEnabled val="1"/>
        </dgm:presLayoutVars>
      </dgm:prSet>
      <dgm:spPr/>
    </dgm:pt>
    <dgm:pt modelId="{14904FB8-2CC2-4364-9C89-224407396B2A}" type="pres">
      <dgm:prSet presAssocID="{7D0992BA-86DD-4C55-B6AD-2408A1BC461E}" presName="sibTrans" presStyleCnt="0"/>
      <dgm:spPr/>
    </dgm:pt>
    <dgm:pt modelId="{BAFC8E5E-E5D4-45ED-91DD-53E5B88B9ADA}" type="pres">
      <dgm:prSet presAssocID="{3C409A0D-E9A1-4CB3-83B5-099B52C6CE80}" presName="textNode" presStyleLbl="node1" presStyleIdx="4" presStyleCnt="5">
        <dgm:presLayoutVars>
          <dgm:bulletEnabled val="1"/>
        </dgm:presLayoutVars>
      </dgm:prSet>
      <dgm:spPr/>
    </dgm:pt>
  </dgm:ptLst>
  <dgm:cxnLst>
    <dgm:cxn modelId="{AB86FD3A-6C7D-44B0-9F76-037EFD8326F5}" srcId="{F92609E4-BDA4-454B-82FF-AC1E41574F62}" destId="{3C409A0D-E9A1-4CB3-83B5-099B52C6CE80}" srcOrd="4" destOrd="0" parTransId="{9886690C-A173-47B4-948C-F66FF8E590CE}" sibTransId="{AB885D7A-4B23-4D6E-9B35-6FBB01747F50}"/>
    <dgm:cxn modelId="{13B66F3C-21B9-4D82-AEDD-B6694B0FA9BD}" srcId="{F92609E4-BDA4-454B-82FF-AC1E41574F62}" destId="{87912441-3ADF-400C-827F-CCD3EE87DF39}" srcOrd="0" destOrd="0" parTransId="{50061637-0D20-46A9-8802-AE4F0AE21687}" sibTransId="{2571B816-F275-44AB-9ED1-2FC675A14F29}"/>
    <dgm:cxn modelId="{C0D0B841-618D-4A32-B8C2-6E633C68F435}" type="presOf" srcId="{43474564-226C-4068-8FD6-B8829F80C364}" destId="{F3711E3E-D26B-4563-8478-6C780547545A}" srcOrd="0" destOrd="0" presId="urn:microsoft.com/office/officeart/2005/8/layout/hProcess9"/>
    <dgm:cxn modelId="{062BE668-D6AD-4EA9-A3BE-2C23385EDA73}" type="presOf" srcId="{2F087C2B-FC0C-45E0-9A80-D4859E5A4CBC}" destId="{C0747D34-A28A-4F7B-B950-5ACC2EE0D0F7}" srcOrd="0" destOrd="0" presId="urn:microsoft.com/office/officeart/2005/8/layout/hProcess9"/>
    <dgm:cxn modelId="{CF58D298-B40F-4A3A-83E1-E4A74537AC92}" srcId="{F92609E4-BDA4-454B-82FF-AC1E41574F62}" destId="{43474564-226C-4068-8FD6-B8829F80C364}" srcOrd="1" destOrd="0" parTransId="{493C5260-F8C6-460B-A78E-1F561F0C53E1}" sibTransId="{C0F99404-382A-4E09-9139-E255FA4CD537}"/>
    <dgm:cxn modelId="{42657DAC-19EF-4C74-B6AC-9E1D162DE6C4}" type="presOf" srcId="{5E976F46-E4FD-433F-961F-7D1B62E37E14}" destId="{438D98B1-3543-456E-98B8-1B1E44ADADDC}" srcOrd="0" destOrd="0" presId="urn:microsoft.com/office/officeart/2005/8/layout/hProcess9"/>
    <dgm:cxn modelId="{8DF26EC7-F1C6-4EC6-A3A9-0FD77ACC72EA}" type="presOf" srcId="{87912441-3ADF-400C-827F-CCD3EE87DF39}" destId="{B5CCB160-D077-4DD5-81CE-53D70AF6AD5A}" srcOrd="0" destOrd="0" presId="urn:microsoft.com/office/officeart/2005/8/layout/hProcess9"/>
    <dgm:cxn modelId="{ED6228D2-2A40-47A5-9512-097458826258}" srcId="{F92609E4-BDA4-454B-82FF-AC1E41574F62}" destId="{2F087C2B-FC0C-45E0-9A80-D4859E5A4CBC}" srcOrd="3" destOrd="0" parTransId="{659F9F67-B402-441F-92DE-FE8BE966EC30}" sibTransId="{7D0992BA-86DD-4C55-B6AD-2408A1BC461E}"/>
    <dgm:cxn modelId="{B1629AD9-468D-44B6-9795-96F194A04B5B}" srcId="{F92609E4-BDA4-454B-82FF-AC1E41574F62}" destId="{5E976F46-E4FD-433F-961F-7D1B62E37E14}" srcOrd="2" destOrd="0" parTransId="{DFCADF37-F1FD-47E3-97B9-F1A972A9C2BD}" sibTransId="{7951E7BE-FB05-4B26-963F-6FDAFF5E6CF0}"/>
    <dgm:cxn modelId="{82752BF8-B942-463E-8F92-A900CD012787}" type="presOf" srcId="{F92609E4-BDA4-454B-82FF-AC1E41574F62}" destId="{B53F754B-58B6-4978-B9C4-D8C3A4BA15C7}" srcOrd="0" destOrd="0" presId="urn:microsoft.com/office/officeart/2005/8/layout/hProcess9"/>
    <dgm:cxn modelId="{B5B940FE-E0C4-44B2-86FA-00629FF1E77D}" type="presOf" srcId="{3C409A0D-E9A1-4CB3-83B5-099B52C6CE80}" destId="{BAFC8E5E-E5D4-45ED-91DD-53E5B88B9ADA}" srcOrd="0" destOrd="0" presId="urn:microsoft.com/office/officeart/2005/8/layout/hProcess9"/>
    <dgm:cxn modelId="{BC2CB079-E1F8-4909-B82F-CCA06CF3AD80}" type="presParOf" srcId="{B53F754B-58B6-4978-B9C4-D8C3A4BA15C7}" destId="{4C461338-A125-4A8B-87A7-B22BFA9E6BDB}" srcOrd="0" destOrd="0" presId="urn:microsoft.com/office/officeart/2005/8/layout/hProcess9"/>
    <dgm:cxn modelId="{F2F69889-DB21-42B7-99DE-D65BA8513717}" type="presParOf" srcId="{B53F754B-58B6-4978-B9C4-D8C3A4BA15C7}" destId="{FEE500DA-DF3A-4AC0-A3D0-F0F749F2AF32}" srcOrd="1" destOrd="0" presId="urn:microsoft.com/office/officeart/2005/8/layout/hProcess9"/>
    <dgm:cxn modelId="{EF64503A-F69E-47EC-8F6E-D94E3FDB4EA2}" type="presParOf" srcId="{FEE500DA-DF3A-4AC0-A3D0-F0F749F2AF32}" destId="{B5CCB160-D077-4DD5-81CE-53D70AF6AD5A}" srcOrd="0" destOrd="0" presId="urn:microsoft.com/office/officeart/2005/8/layout/hProcess9"/>
    <dgm:cxn modelId="{1A190B0F-7BC9-4E34-9D51-2A00686FC8DF}" type="presParOf" srcId="{FEE500DA-DF3A-4AC0-A3D0-F0F749F2AF32}" destId="{DCB03779-061A-4A57-8A43-093ACFA2E411}" srcOrd="1" destOrd="0" presId="urn:microsoft.com/office/officeart/2005/8/layout/hProcess9"/>
    <dgm:cxn modelId="{96F14013-9E22-47F5-ABE4-CFE9A3ACCBC8}" type="presParOf" srcId="{FEE500DA-DF3A-4AC0-A3D0-F0F749F2AF32}" destId="{F3711E3E-D26B-4563-8478-6C780547545A}" srcOrd="2" destOrd="0" presId="urn:microsoft.com/office/officeart/2005/8/layout/hProcess9"/>
    <dgm:cxn modelId="{F98B31AB-1B22-49FA-86A7-2C0FFA1CCC91}" type="presParOf" srcId="{FEE500DA-DF3A-4AC0-A3D0-F0F749F2AF32}" destId="{2B521CA6-40C4-47B5-8076-25370BD2F5B8}" srcOrd="3" destOrd="0" presId="urn:microsoft.com/office/officeart/2005/8/layout/hProcess9"/>
    <dgm:cxn modelId="{29F33936-0D94-425A-BA5C-5EA6FF0D975F}" type="presParOf" srcId="{FEE500DA-DF3A-4AC0-A3D0-F0F749F2AF32}" destId="{438D98B1-3543-456E-98B8-1B1E44ADADDC}" srcOrd="4" destOrd="0" presId="urn:microsoft.com/office/officeart/2005/8/layout/hProcess9"/>
    <dgm:cxn modelId="{DDD52EB7-564D-4865-AE53-D6226E8C3AC8}" type="presParOf" srcId="{FEE500DA-DF3A-4AC0-A3D0-F0F749F2AF32}" destId="{13468190-ACB3-4D72-914D-F8C2E054AF67}" srcOrd="5" destOrd="0" presId="urn:microsoft.com/office/officeart/2005/8/layout/hProcess9"/>
    <dgm:cxn modelId="{D4F84E3D-76A6-4B2F-9C77-04C443B9B60A}" type="presParOf" srcId="{FEE500DA-DF3A-4AC0-A3D0-F0F749F2AF32}" destId="{C0747D34-A28A-4F7B-B950-5ACC2EE0D0F7}" srcOrd="6" destOrd="0" presId="urn:microsoft.com/office/officeart/2005/8/layout/hProcess9"/>
    <dgm:cxn modelId="{CE1DD2F0-0348-4535-BF33-B833446C7664}" type="presParOf" srcId="{FEE500DA-DF3A-4AC0-A3D0-F0F749F2AF32}" destId="{14904FB8-2CC2-4364-9C89-224407396B2A}" srcOrd="7" destOrd="0" presId="urn:microsoft.com/office/officeart/2005/8/layout/hProcess9"/>
    <dgm:cxn modelId="{461F1389-1A03-4044-A1D0-F1BDFE6F73A5}" type="presParOf" srcId="{FEE500DA-DF3A-4AC0-A3D0-F0F749F2AF32}" destId="{BAFC8E5E-E5D4-45ED-91DD-53E5B88B9ADA}"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2609E4-BDA4-454B-82FF-AC1E41574F62}" type="doc">
      <dgm:prSet loTypeId="urn:microsoft.com/office/officeart/2005/8/layout/hProcess9" loCatId="process" qsTypeId="urn:microsoft.com/office/officeart/2005/8/quickstyle/simple1" qsCatId="simple" csTypeId="urn:microsoft.com/office/officeart/2005/8/colors/accent1_2" csCatId="accent1" phldr="1"/>
      <dgm:spPr/>
    </dgm:pt>
    <dgm:pt modelId="{87912441-3ADF-400C-827F-CCD3EE87DF39}">
      <dgm:prSet phldrT="[Text]"/>
      <dgm:spPr/>
      <dgm:t>
        <a:bodyPr/>
        <a:lstStyle/>
        <a:p>
          <a:r>
            <a:rPr lang="en-US" dirty="0"/>
            <a:t>Research &amp; Development</a:t>
          </a:r>
        </a:p>
      </dgm:t>
    </dgm:pt>
    <dgm:pt modelId="{50061637-0D20-46A9-8802-AE4F0AE21687}" type="parTrans" cxnId="{13B66F3C-21B9-4D82-AEDD-B6694B0FA9BD}">
      <dgm:prSet/>
      <dgm:spPr/>
      <dgm:t>
        <a:bodyPr/>
        <a:lstStyle/>
        <a:p>
          <a:endParaRPr lang="en-US"/>
        </a:p>
      </dgm:t>
    </dgm:pt>
    <dgm:pt modelId="{2571B816-F275-44AB-9ED1-2FC675A14F29}" type="sibTrans" cxnId="{13B66F3C-21B9-4D82-AEDD-B6694B0FA9BD}">
      <dgm:prSet/>
      <dgm:spPr/>
      <dgm:t>
        <a:bodyPr/>
        <a:lstStyle/>
        <a:p>
          <a:endParaRPr lang="en-US"/>
        </a:p>
      </dgm:t>
    </dgm:pt>
    <dgm:pt modelId="{43474564-226C-4068-8FD6-B8829F80C364}">
      <dgm:prSet phldrT="[Text]"/>
      <dgm:spPr/>
      <dgm:t>
        <a:bodyPr/>
        <a:lstStyle/>
        <a:p>
          <a:r>
            <a:rPr lang="en-US" dirty="0"/>
            <a:t>Manufacturing</a:t>
          </a:r>
        </a:p>
      </dgm:t>
    </dgm:pt>
    <dgm:pt modelId="{493C5260-F8C6-460B-A78E-1F561F0C53E1}" type="parTrans" cxnId="{CF58D298-B40F-4A3A-83E1-E4A74537AC92}">
      <dgm:prSet/>
      <dgm:spPr/>
      <dgm:t>
        <a:bodyPr/>
        <a:lstStyle/>
        <a:p>
          <a:endParaRPr lang="en-US"/>
        </a:p>
      </dgm:t>
    </dgm:pt>
    <dgm:pt modelId="{C0F99404-382A-4E09-9139-E255FA4CD537}" type="sibTrans" cxnId="{CF58D298-B40F-4A3A-83E1-E4A74537AC92}">
      <dgm:prSet/>
      <dgm:spPr/>
      <dgm:t>
        <a:bodyPr/>
        <a:lstStyle/>
        <a:p>
          <a:endParaRPr lang="en-US"/>
        </a:p>
      </dgm:t>
    </dgm:pt>
    <dgm:pt modelId="{5E976F46-E4FD-433F-961F-7D1B62E37E14}">
      <dgm:prSet phldrT="[Text]"/>
      <dgm:spPr/>
      <dgm:t>
        <a:bodyPr/>
        <a:lstStyle/>
        <a:p>
          <a:r>
            <a:rPr lang="en-US" dirty="0"/>
            <a:t>Ordering &amp; Purchasing</a:t>
          </a:r>
        </a:p>
      </dgm:t>
    </dgm:pt>
    <dgm:pt modelId="{DFCADF37-F1FD-47E3-97B9-F1A972A9C2BD}" type="parTrans" cxnId="{B1629AD9-468D-44B6-9795-96F194A04B5B}">
      <dgm:prSet/>
      <dgm:spPr/>
      <dgm:t>
        <a:bodyPr/>
        <a:lstStyle/>
        <a:p>
          <a:endParaRPr lang="en-US"/>
        </a:p>
      </dgm:t>
    </dgm:pt>
    <dgm:pt modelId="{7951E7BE-FB05-4B26-963F-6FDAFF5E6CF0}" type="sibTrans" cxnId="{B1629AD9-468D-44B6-9795-96F194A04B5B}">
      <dgm:prSet/>
      <dgm:spPr/>
      <dgm:t>
        <a:bodyPr/>
        <a:lstStyle/>
        <a:p>
          <a:endParaRPr lang="en-US"/>
        </a:p>
      </dgm:t>
    </dgm:pt>
    <dgm:pt modelId="{2F087C2B-FC0C-45E0-9A80-D4859E5A4CBC}">
      <dgm:prSet phldrT="[Text]"/>
      <dgm:spPr/>
      <dgm:t>
        <a:bodyPr/>
        <a:lstStyle/>
        <a:p>
          <a:r>
            <a:rPr lang="en-US" dirty="0"/>
            <a:t>Distribution of Vaccine</a:t>
          </a:r>
        </a:p>
      </dgm:t>
    </dgm:pt>
    <dgm:pt modelId="{659F9F67-B402-441F-92DE-FE8BE966EC30}" type="parTrans" cxnId="{ED6228D2-2A40-47A5-9512-097458826258}">
      <dgm:prSet/>
      <dgm:spPr/>
      <dgm:t>
        <a:bodyPr/>
        <a:lstStyle/>
        <a:p>
          <a:endParaRPr lang="en-US"/>
        </a:p>
      </dgm:t>
    </dgm:pt>
    <dgm:pt modelId="{7D0992BA-86DD-4C55-B6AD-2408A1BC461E}" type="sibTrans" cxnId="{ED6228D2-2A40-47A5-9512-097458826258}">
      <dgm:prSet/>
      <dgm:spPr/>
      <dgm:t>
        <a:bodyPr/>
        <a:lstStyle/>
        <a:p>
          <a:endParaRPr lang="en-US"/>
        </a:p>
      </dgm:t>
    </dgm:pt>
    <dgm:pt modelId="{3C409A0D-E9A1-4CB3-83B5-099B52C6CE80}">
      <dgm:prSet phldrT="[Text]"/>
      <dgm:spPr/>
      <dgm:t>
        <a:bodyPr/>
        <a:lstStyle/>
        <a:p>
          <a:r>
            <a:rPr lang="en-US" dirty="0"/>
            <a:t>Administration to Patient</a:t>
          </a:r>
        </a:p>
      </dgm:t>
    </dgm:pt>
    <dgm:pt modelId="{9886690C-A173-47B4-948C-F66FF8E590CE}" type="parTrans" cxnId="{AB86FD3A-6C7D-44B0-9F76-037EFD8326F5}">
      <dgm:prSet/>
      <dgm:spPr/>
      <dgm:t>
        <a:bodyPr/>
        <a:lstStyle/>
        <a:p>
          <a:endParaRPr lang="en-US"/>
        </a:p>
      </dgm:t>
    </dgm:pt>
    <dgm:pt modelId="{AB885D7A-4B23-4D6E-9B35-6FBB01747F50}" type="sibTrans" cxnId="{AB86FD3A-6C7D-44B0-9F76-037EFD8326F5}">
      <dgm:prSet/>
      <dgm:spPr/>
      <dgm:t>
        <a:bodyPr/>
        <a:lstStyle/>
        <a:p>
          <a:endParaRPr lang="en-US"/>
        </a:p>
      </dgm:t>
    </dgm:pt>
    <dgm:pt modelId="{FF6E9E80-414F-49C2-BAC1-A110464AD0A8}">
      <dgm:prSet phldrT="[Text]">
        <dgm:style>
          <a:lnRef idx="2">
            <a:schemeClr val="accent5">
              <a:shade val="15000"/>
            </a:schemeClr>
          </a:lnRef>
          <a:fillRef idx="1">
            <a:schemeClr val="accent5"/>
          </a:fillRef>
          <a:effectRef idx="0">
            <a:schemeClr val="accent5"/>
          </a:effectRef>
          <a:fontRef idx="minor">
            <a:schemeClr val="lt1"/>
          </a:fontRef>
        </dgm:style>
      </dgm:prSet>
      <dgm:spPr/>
      <dgm:t>
        <a:bodyPr/>
        <a:lstStyle/>
        <a:p>
          <a:r>
            <a:rPr lang="en-US" dirty="0"/>
            <a:t>Recording Permanently</a:t>
          </a:r>
        </a:p>
      </dgm:t>
    </dgm:pt>
    <dgm:pt modelId="{7F4A22B0-FCA6-4476-81C6-22A80D9FE8D4}" type="parTrans" cxnId="{D69DF89E-ED2E-4282-B065-AE8B3EC6C8BE}">
      <dgm:prSet/>
      <dgm:spPr/>
      <dgm:t>
        <a:bodyPr/>
        <a:lstStyle/>
        <a:p>
          <a:endParaRPr lang="en-US"/>
        </a:p>
      </dgm:t>
    </dgm:pt>
    <dgm:pt modelId="{539BF3B1-7E35-477B-94F6-372738371700}" type="sibTrans" cxnId="{D69DF89E-ED2E-4282-B065-AE8B3EC6C8BE}">
      <dgm:prSet/>
      <dgm:spPr/>
      <dgm:t>
        <a:bodyPr/>
        <a:lstStyle/>
        <a:p>
          <a:endParaRPr lang="en-US"/>
        </a:p>
      </dgm:t>
    </dgm:pt>
    <dgm:pt modelId="{B53F754B-58B6-4978-B9C4-D8C3A4BA15C7}" type="pres">
      <dgm:prSet presAssocID="{F92609E4-BDA4-454B-82FF-AC1E41574F62}" presName="CompostProcess" presStyleCnt="0">
        <dgm:presLayoutVars>
          <dgm:dir/>
          <dgm:resizeHandles val="exact"/>
        </dgm:presLayoutVars>
      </dgm:prSet>
      <dgm:spPr/>
    </dgm:pt>
    <dgm:pt modelId="{4C461338-A125-4A8B-87A7-B22BFA9E6BDB}" type="pres">
      <dgm:prSet presAssocID="{F92609E4-BDA4-454B-82FF-AC1E41574F62}" presName="arrow" presStyleLbl="bgShp" presStyleIdx="0" presStyleCnt="1"/>
      <dgm:spPr/>
    </dgm:pt>
    <dgm:pt modelId="{FEE500DA-DF3A-4AC0-A3D0-F0F749F2AF32}" type="pres">
      <dgm:prSet presAssocID="{F92609E4-BDA4-454B-82FF-AC1E41574F62}" presName="linearProcess" presStyleCnt="0"/>
      <dgm:spPr/>
    </dgm:pt>
    <dgm:pt modelId="{B5CCB160-D077-4DD5-81CE-53D70AF6AD5A}" type="pres">
      <dgm:prSet presAssocID="{87912441-3ADF-400C-827F-CCD3EE87DF39}" presName="textNode" presStyleLbl="node1" presStyleIdx="0" presStyleCnt="6">
        <dgm:presLayoutVars>
          <dgm:bulletEnabled val="1"/>
        </dgm:presLayoutVars>
      </dgm:prSet>
      <dgm:spPr/>
    </dgm:pt>
    <dgm:pt modelId="{DCB03779-061A-4A57-8A43-093ACFA2E411}" type="pres">
      <dgm:prSet presAssocID="{2571B816-F275-44AB-9ED1-2FC675A14F29}" presName="sibTrans" presStyleCnt="0"/>
      <dgm:spPr/>
    </dgm:pt>
    <dgm:pt modelId="{F3711E3E-D26B-4563-8478-6C780547545A}" type="pres">
      <dgm:prSet presAssocID="{43474564-226C-4068-8FD6-B8829F80C364}" presName="textNode" presStyleLbl="node1" presStyleIdx="1" presStyleCnt="6">
        <dgm:presLayoutVars>
          <dgm:bulletEnabled val="1"/>
        </dgm:presLayoutVars>
      </dgm:prSet>
      <dgm:spPr/>
    </dgm:pt>
    <dgm:pt modelId="{2B521CA6-40C4-47B5-8076-25370BD2F5B8}" type="pres">
      <dgm:prSet presAssocID="{C0F99404-382A-4E09-9139-E255FA4CD537}" presName="sibTrans" presStyleCnt="0"/>
      <dgm:spPr/>
    </dgm:pt>
    <dgm:pt modelId="{438D98B1-3543-456E-98B8-1B1E44ADADDC}" type="pres">
      <dgm:prSet presAssocID="{5E976F46-E4FD-433F-961F-7D1B62E37E14}" presName="textNode" presStyleLbl="node1" presStyleIdx="2" presStyleCnt="6">
        <dgm:presLayoutVars>
          <dgm:bulletEnabled val="1"/>
        </dgm:presLayoutVars>
      </dgm:prSet>
      <dgm:spPr/>
    </dgm:pt>
    <dgm:pt modelId="{13468190-ACB3-4D72-914D-F8C2E054AF67}" type="pres">
      <dgm:prSet presAssocID="{7951E7BE-FB05-4B26-963F-6FDAFF5E6CF0}" presName="sibTrans" presStyleCnt="0"/>
      <dgm:spPr/>
    </dgm:pt>
    <dgm:pt modelId="{C0747D34-A28A-4F7B-B950-5ACC2EE0D0F7}" type="pres">
      <dgm:prSet presAssocID="{2F087C2B-FC0C-45E0-9A80-D4859E5A4CBC}" presName="textNode" presStyleLbl="node1" presStyleIdx="3" presStyleCnt="6">
        <dgm:presLayoutVars>
          <dgm:bulletEnabled val="1"/>
        </dgm:presLayoutVars>
      </dgm:prSet>
      <dgm:spPr/>
    </dgm:pt>
    <dgm:pt modelId="{14904FB8-2CC2-4364-9C89-224407396B2A}" type="pres">
      <dgm:prSet presAssocID="{7D0992BA-86DD-4C55-B6AD-2408A1BC461E}" presName="sibTrans" presStyleCnt="0"/>
      <dgm:spPr/>
    </dgm:pt>
    <dgm:pt modelId="{BAFC8E5E-E5D4-45ED-91DD-53E5B88B9ADA}" type="pres">
      <dgm:prSet presAssocID="{3C409A0D-E9A1-4CB3-83B5-099B52C6CE80}" presName="textNode" presStyleLbl="node1" presStyleIdx="4" presStyleCnt="6">
        <dgm:presLayoutVars>
          <dgm:bulletEnabled val="1"/>
        </dgm:presLayoutVars>
      </dgm:prSet>
      <dgm:spPr/>
    </dgm:pt>
    <dgm:pt modelId="{85F8060C-BCF9-4578-8D77-868ED8F5C867}" type="pres">
      <dgm:prSet presAssocID="{AB885D7A-4B23-4D6E-9B35-6FBB01747F50}" presName="sibTrans" presStyleCnt="0"/>
      <dgm:spPr/>
    </dgm:pt>
    <dgm:pt modelId="{245F1819-917C-48BA-B65D-31D7B195B284}" type="pres">
      <dgm:prSet presAssocID="{FF6E9E80-414F-49C2-BAC1-A110464AD0A8}" presName="textNode" presStyleLbl="node1" presStyleIdx="5" presStyleCnt="6">
        <dgm:presLayoutVars>
          <dgm:bulletEnabled val="1"/>
        </dgm:presLayoutVars>
      </dgm:prSet>
      <dgm:spPr/>
    </dgm:pt>
  </dgm:ptLst>
  <dgm:cxnLst>
    <dgm:cxn modelId="{AB86FD3A-6C7D-44B0-9F76-037EFD8326F5}" srcId="{F92609E4-BDA4-454B-82FF-AC1E41574F62}" destId="{3C409A0D-E9A1-4CB3-83B5-099B52C6CE80}" srcOrd="4" destOrd="0" parTransId="{9886690C-A173-47B4-948C-F66FF8E590CE}" sibTransId="{AB885D7A-4B23-4D6E-9B35-6FBB01747F50}"/>
    <dgm:cxn modelId="{13B66F3C-21B9-4D82-AEDD-B6694B0FA9BD}" srcId="{F92609E4-BDA4-454B-82FF-AC1E41574F62}" destId="{87912441-3ADF-400C-827F-CCD3EE87DF39}" srcOrd="0" destOrd="0" parTransId="{50061637-0D20-46A9-8802-AE4F0AE21687}" sibTransId="{2571B816-F275-44AB-9ED1-2FC675A14F29}"/>
    <dgm:cxn modelId="{C0D0B841-618D-4A32-B8C2-6E633C68F435}" type="presOf" srcId="{43474564-226C-4068-8FD6-B8829F80C364}" destId="{F3711E3E-D26B-4563-8478-6C780547545A}" srcOrd="0" destOrd="0" presId="urn:microsoft.com/office/officeart/2005/8/layout/hProcess9"/>
    <dgm:cxn modelId="{062BE668-D6AD-4EA9-A3BE-2C23385EDA73}" type="presOf" srcId="{2F087C2B-FC0C-45E0-9A80-D4859E5A4CBC}" destId="{C0747D34-A28A-4F7B-B950-5ACC2EE0D0F7}" srcOrd="0" destOrd="0" presId="urn:microsoft.com/office/officeart/2005/8/layout/hProcess9"/>
    <dgm:cxn modelId="{CF58D298-B40F-4A3A-83E1-E4A74537AC92}" srcId="{F92609E4-BDA4-454B-82FF-AC1E41574F62}" destId="{43474564-226C-4068-8FD6-B8829F80C364}" srcOrd="1" destOrd="0" parTransId="{493C5260-F8C6-460B-A78E-1F561F0C53E1}" sibTransId="{C0F99404-382A-4E09-9139-E255FA4CD537}"/>
    <dgm:cxn modelId="{6E4E839E-10AC-4180-B574-E6B7EFFD4EC6}" type="presOf" srcId="{FF6E9E80-414F-49C2-BAC1-A110464AD0A8}" destId="{245F1819-917C-48BA-B65D-31D7B195B284}" srcOrd="0" destOrd="0" presId="urn:microsoft.com/office/officeart/2005/8/layout/hProcess9"/>
    <dgm:cxn modelId="{D69DF89E-ED2E-4282-B065-AE8B3EC6C8BE}" srcId="{F92609E4-BDA4-454B-82FF-AC1E41574F62}" destId="{FF6E9E80-414F-49C2-BAC1-A110464AD0A8}" srcOrd="5" destOrd="0" parTransId="{7F4A22B0-FCA6-4476-81C6-22A80D9FE8D4}" sibTransId="{539BF3B1-7E35-477B-94F6-372738371700}"/>
    <dgm:cxn modelId="{42657DAC-19EF-4C74-B6AC-9E1D162DE6C4}" type="presOf" srcId="{5E976F46-E4FD-433F-961F-7D1B62E37E14}" destId="{438D98B1-3543-456E-98B8-1B1E44ADADDC}" srcOrd="0" destOrd="0" presId="urn:microsoft.com/office/officeart/2005/8/layout/hProcess9"/>
    <dgm:cxn modelId="{8DF26EC7-F1C6-4EC6-A3A9-0FD77ACC72EA}" type="presOf" srcId="{87912441-3ADF-400C-827F-CCD3EE87DF39}" destId="{B5CCB160-D077-4DD5-81CE-53D70AF6AD5A}" srcOrd="0" destOrd="0" presId="urn:microsoft.com/office/officeart/2005/8/layout/hProcess9"/>
    <dgm:cxn modelId="{ED6228D2-2A40-47A5-9512-097458826258}" srcId="{F92609E4-BDA4-454B-82FF-AC1E41574F62}" destId="{2F087C2B-FC0C-45E0-9A80-D4859E5A4CBC}" srcOrd="3" destOrd="0" parTransId="{659F9F67-B402-441F-92DE-FE8BE966EC30}" sibTransId="{7D0992BA-86DD-4C55-B6AD-2408A1BC461E}"/>
    <dgm:cxn modelId="{B1629AD9-468D-44B6-9795-96F194A04B5B}" srcId="{F92609E4-BDA4-454B-82FF-AC1E41574F62}" destId="{5E976F46-E4FD-433F-961F-7D1B62E37E14}" srcOrd="2" destOrd="0" parTransId="{DFCADF37-F1FD-47E3-97B9-F1A972A9C2BD}" sibTransId="{7951E7BE-FB05-4B26-963F-6FDAFF5E6CF0}"/>
    <dgm:cxn modelId="{82752BF8-B942-463E-8F92-A900CD012787}" type="presOf" srcId="{F92609E4-BDA4-454B-82FF-AC1E41574F62}" destId="{B53F754B-58B6-4978-B9C4-D8C3A4BA15C7}" srcOrd="0" destOrd="0" presId="urn:microsoft.com/office/officeart/2005/8/layout/hProcess9"/>
    <dgm:cxn modelId="{B5B940FE-E0C4-44B2-86FA-00629FF1E77D}" type="presOf" srcId="{3C409A0D-E9A1-4CB3-83B5-099B52C6CE80}" destId="{BAFC8E5E-E5D4-45ED-91DD-53E5B88B9ADA}" srcOrd="0" destOrd="0" presId="urn:microsoft.com/office/officeart/2005/8/layout/hProcess9"/>
    <dgm:cxn modelId="{BC2CB079-E1F8-4909-B82F-CCA06CF3AD80}" type="presParOf" srcId="{B53F754B-58B6-4978-B9C4-D8C3A4BA15C7}" destId="{4C461338-A125-4A8B-87A7-B22BFA9E6BDB}" srcOrd="0" destOrd="0" presId="urn:microsoft.com/office/officeart/2005/8/layout/hProcess9"/>
    <dgm:cxn modelId="{F2F69889-DB21-42B7-99DE-D65BA8513717}" type="presParOf" srcId="{B53F754B-58B6-4978-B9C4-D8C3A4BA15C7}" destId="{FEE500DA-DF3A-4AC0-A3D0-F0F749F2AF32}" srcOrd="1" destOrd="0" presId="urn:microsoft.com/office/officeart/2005/8/layout/hProcess9"/>
    <dgm:cxn modelId="{EF64503A-F69E-47EC-8F6E-D94E3FDB4EA2}" type="presParOf" srcId="{FEE500DA-DF3A-4AC0-A3D0-F0F749F2AF32}" destId="{B5CCB160-D077-4DD5-81CE-53D70AF6AD5A}" srcOrd="0" destOrd="0" presId="urn:microsoft.com/office/officeart/2005/8/layout/hProcess9"/>
    <dgm:cxn modelId="{1A190B0F-7BC9-4E34-9D51-2A00686FC8DF}" type="presParOf" srcId="{FEE500DA-DF3A-4AC0-A3D0-F0F749F2AF32}" destId="{DCB03779-061A-4A57-8A43-093ACFA2E411}" srcOrd="1" destOrd="0" presId="urn:microsoft.com/office/officeart/2005/8/layout/hProcess9"/>
    <dgm:cxn modelId="{96F14013-9E22-47F5-ABE4-CFE9A3ACCBC8}" type="presParOf" srcId="{FEE500DA-DF3A-4AC0-A3D0-F0F749F2AF32}" destId="{F3711E3E-D26B-4563-8478-6C780547545A}" srcOrd="2" destOrd="0" presId="urn:microsoft.com/office/officeart/2005/8/layout/hProcess9"/>
    <dgm:cxn modelId="{F98B31AB-1B22-49FA-86A7-2C0FFA1CCC91}" type="presParOf" srcId="{FEE500DA-DF3A-4AC0-A3D0-F0F749F2AF32}" destId="{2B521CA6-40C4-47B5-8076-25370BD2F5B8}" srcOrd="3" destOrd="0" presId="urn:microsoft.com/office/officeart/2005/8/layout/hProcess9"/>
    <dgm:cxn modelId="{29F33936-0D94-425A-BA5C-5EA6FF0D975F}" type="presParOf" srcId="{FEE500DA-DF3A-4AC0-A3D0-F0F749F2AF32}" destId="{438D98B1-3543-456E-98B8-1B1E44ADADDC}" srcOrd="4" destOrd="0" presId="urn:microsoft.com/office/officeart/2005/8/layout/hProcess9"/>
    <dgm:cxn modelId="{DDD52EB7-564D-4865-AE53-D6226E8C3AC8}" type="presParOf" srcId="{FEE500DA-DF3A-4AC0-A3D0-F0F749F2AF32}" destId="{13468190-ACB3-4D72-914D-F8C2E054AF67}" srcOrd="5" destOrd="0" presId="urn:microsoft.com/office/officeart/2005/8/layout/hProcess9"/>
    <dgm:cxn modelId="{D4F84E3D-76A6-4B2F-9C77-04C443B9B60A}" type="presParOf" srcId="{FEE500DA-DF3A-4AC0-A3D0-F0F749F2AF32}" destId="{C0747D34-A28A-4F7B-B950-5ACC2EE0D0F7}" srcOrd="6" destOrd="0" presId="urn:microsoft.com/office/officeart/2005/8/layout/hProcess9"/>
    <dgm:cxn modelId="{CE1DD2F0-0348-4535-BF33-B833446C7664}" type="presParOf" srcId="{FEE500DA-DF3A-4AC0-A3D0-F0F749F2AF32}" destId="{14904FB8-2CC2-4364-9C89-224407396B2A}" srcOrd="7" destOrd="0" presId="urn:microsoft.com/office/officeart/2005/8/layout/hProcess9"/>
    <dgm:cxn modelId="{461F1389-1A03-4044-A1D0-F1BDFE6F73A5}" type="presParOf" srcId="{FEE500DA-DF3A-4AC0-A3D0-F0F749F2AF32}" destId="{BAFC8E5E-E5D4-45ED-91DD-53E5B88B9ADA}" srcOrd="8" destOrd="0" presId="urn:microsoft.com/office/officeart/2005/8/layout/hProcess9"/>
    <dgm:cxn modelId="{2A42E6CB-7CD7-430C-BD8A-0617774B919F}" type="presParOf" srcId="{FEE500DA-DF3A-4AC0-A3D0-F0F749F2AF32}" destId="{85F8060C-BCF9-4578-8D77-868ED8F5C867}" srcOrd="9" destOrd="0" presId="urn:microsoft.com/office/officeart/2005/8/layout/hProcess9"/>
    <dgm:cxn modelId="{27D7A42D-8761-439A-8806-AA83BA66A017}" type="presParOf" srcId="{FEE500DA-DF3A-4AC0-A3D0-F0F749F2AF32}" destId="{245F1819-917C-48BA-B65D-31D7B195B284}"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AA1DB1-88E3-449B-92AE-C65B20831A6A}" type="doc">
      <dgm:prSet loTypeId="urn:microsoft.com/office/officeart/2005/8/layout/hList7" loCatId="list" qsTypeId="urn:microsoft.com/office/officeart/2005/8/quickstyle/simple5" qsCatId="simple" csTypeId="urn:microsoft.com/office/officeart/2005/8/colors/accent1_2" csCatId="accent1" phldr="1"/>
      <dgm:spPr/>
    </dgm:pt>
    <dgm:pt modelId="{DD5B7E20-96B3-40E6-96B6-189794F7E35B}">
      <dgm:prSet phldrT="[Text]"/>
      <dgm:spPr/>
      <dgm:t>
        <a:bodyPr/>
        <a:lstStyle/>
        <a:p>
          <a:r>
            <a:rPr lang="en-US"/>
            <a:t>Technical Core</a:t>
          </a:r>
        </a:p>
      </dgm:t>
    </dgm:pt>
    <dgm:pt modelId="{6B3B2CAE-E8A1-44E7-8FAA-ACDC6B30DCC1}" type="parTrans" cxnId="{2CED90DE-4666-40ED-B9EC-0C86AE8774D6}">
      <dgm:prSet/>
      <dgm:spPr/>
      <dgm:t>
        <a:bodyPr/>
        <a:lstStyle/>
        <a:p>
          <a:endParaRPr lang="en-US"/>
        </a:p>
      </dgm:t>
    </dgm:pt>
    <dgm:pt modelId="{E6E05D4F-C344-4699-A873-8CAD7018072E}" type="sibTrans" cxnId="{2CED90DE-4666-40ED-B9EC-0C86AE8774D6}">
      <dgm:prSet/>
      <dgm:spPr/>
      <dgm:t>
        <a:bodyPr/>
        <a:lstStyle/>
        <a:p>
          <a:endParaRPr lang="en-US"/>
        </a:p>
      </dgm:t>
    </dgm:pt>
    <dgm:pt modelId="{FC637D29-0FBD-426C-8CF7-4800438F5A04}">
      <dgm:prSet phldrT="[Text]"/>
      <dgm:spPr/>
      <dgm:t>
        <a:bodyPr/>
        <a:lstStyle/>
        <a:p>
          <a:r>
            <a:rPr lang="en-US"/>
            <a:t>Community That Shares</a:t>
          </a:r>
        </a:p>
      </dgm:t>
    </dgm:pt>
    <dgm:pt modelId="{454EB845-2F39-46C5-98A8-AB69DD4E1DD0}" type="parTrans" cxnId="{5DE386A0-5EDA-4897-9A69-2D23B2BC8364}">
      <dgm:prSet/>
      <dgm:spPr/>
      <dgm:t>
        <a:bodyPr/>
        <a:lstStyle/>
        <a:p>
          <a:endParaRPr lang="en-US"/>
        </a:p>
      </dgm:t>
    </dgm:pt>
    <dgm:pt modelId="{63B4C16F-67EF-4F70-8861-E225056797A7}" type="sibTrans" cxnId="{5DE386A0-5EDA-4897-9A69-2D23B2BC8364}">
      <dgm:prSet/>
      <dgm:spPr/>
      <dgm:t>
        <a:bodyPr/>
        <a:lstStyle/>
        <a:p>
          <a:endParaRPr lang="en-US"/>
        </a:p>
      </dgm:t>
    </dgm:pt>
    <dgm:pt modelId="{5EF04A0E-1267-4856-831B-5DC3EF171E14}">
      <dgm:prSet phldrT="[Text]"/>
      <dgm:spPr/>
      <dgm:t>
        <a:bodyPr/>
        <a:lstStyle/>
        <a:p>
          <a:r>
            <a:rPr lang="en-US"/>
            <a:t>Funding with a Focus</a:t>
          </a:r>
        </a:p>
      </dgm:t>
    </dgm:pt>
    <dgm:pt modelId="{B3523B9D-19A3-4BC4-87AC-7968FADB0497}" type="parTrans" cxnId="{1E5D388D-0C4D-441C-A9A1-21CE90919FEB}">
      <dgm:prSet/>
      <dgm:spPr/>
      <dgm:t>
        <a:bodyPr/>
        <a:lstStyle/>
        <a:p>
          <a:endParaRPr lang="en-US"/>
        </a:p>
      </dgm:t>
    </dgm:pt>
    <dgm:pt modelId="{902D18D1-8CB6-4920-8627-663138B3FF99}" type="sibTrans" cxnId="{1E5D388D-0C4D-441C-A9A1-21CE90919FEB}">
      <dgm:prSet/>
      <dgm:spPr/>
      <dgm:t>
        <a:bodyPr/>
        <a:lstStyle/>
        <a:p>
          <a:endParaRPr lang="en-US"/>
        </a:p>
      </dgm:t>
    </dgm:pt>
    <dgm:pt modelId="{1F59281D-BCE7-4A65-AE5C-B242B10DE539}" type="pres">
      <dgm:prSet presAssocID="{85AA1DB1-88E3-449B-92AE-C65B20831A6A}" presName="Name0" presStyleCnt="0">
        <dgm:presLayoutVars>
          <dgm:dir/>
          <dgm:resizeHandles val="exact"/>
        </dgm:presLayoutVars>
      </dgm:prSet>
      <dgm:spPr/>
    </dgm:pt>
    <dgm:pt modelId="{0B4971D4-0659-4239-9F27-79D0C997F6C0}" type="pres">
      <dgm:prSet presAssocID="{85AA1DB1-88E3-449B-92AE-C65B20831A6A}" presName="fgShape" presStyleLbl="fgShp" presStyleIdx="0" presStyleCnt="1"/>
      <dgm:spPr/>
    </dgm:pt>
    <dgm:pt modelId="{3DB41B2E-7D30-4BD6-8928-D80328DB0F7F}" type="pres">
      <dgm:prSet presAssocID="{85AA1DB1-88E3-449B-92AE-C65B20831A6A}" presName="linComp" presStyleCnt="0"/>
      <dgm:spPr/>
    </dgm:pt>
    <dgm:pt modelId="{B991B057-F369-4211-87C5-A8FEEE0C675C}" type="pres">
      <dgm:prSet presAssocID="{DD5B7E20-96B3-40E6-96B6-189794F7E35B}" presName="compNode" presStyleCnt="0"/>
      <dgm:spPr/>
    </dgm:pt>
    <dgm:pt modelId="{572460BD-F9ED-460A-96DC-ADF3634B9DF0}" type="pres">
      <dgm:prSet presAssocID="{DD5B7E20-96B3-40E6-96B6-189794F7E35B}" presName="bkgdShape" presStyleLbl="node1" presStyleIdx="0" presStyleCnt="3"/>
      <dgm:spPr/>
    </dgm:pt>
    <dgm:pt modelId="{CE921017-F092-46C3-AEFF-F3E2E299C91C}" type="pres">
      <dgm:prSet presAssocID="{DD5B7E20-96B3-40E6-96B6-189794F7E35B}" presName="nodeTx" presStyleLbl="node1" presStyleIdx="0" presStyleCnt="3">
        <dgm:presLayoutVars>
          <dgm:bulletEnabled val="1"/>
        </dgm:presLayoutVars>
      </dgm:prSet>
      <dgm:spPr/>
    </dgm:pt>
    <dgm:pt modelId="{C27973E2-E095-4421-A303-BCCF246430C0}" type="pres">
      <dgm:prSet presAssocID="{DD5B7E20-96B3-40E6-96B6-189794F7E35B}" presName="invisiNode" presStyleLbl="node1" presStyleIdx="0" presStyleCnt="3"/>
      <dgm:spPr/>
    </dgm:pt>
    <dgm:pt modelId="{FC75ACEB-5D56-4C8C-9775-64F0DDFAA5BC}" type="pres">
      <dgm:prSet presAssocID="{DD5B7E20-96B3-40E6-96B6-189794F7E35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21366E0E-1F95-42A6-B45C-93E2C5DAD452}" type="pres">
      <dgm:prSet presAssocID="{E6E05D4F-C344-4699-A873-8CAD7018072E}" presName="sibTrans" presStyleLbl="sibTrans2D1" presStyleIdx="0" presStyleCnt="0"/>
      <dgm:spPr/>
    </dgm:pt>
    <dgm:pt modelId="{4B4ECBE8-343C-48E6-8793-DF0369B438FD}" type="pres">
      <dgm:prSet presAssocID="{FC637D29-0FBD-426C-8CF7-4800438F5A04}" presName="compNode" presStyleCnt="0"/>
      <dgm:spPr/>
    </dgm:pt>
    <dgm:pt modelId="{10D95709-A8A6-4708-97B7-6043C5E63545}" type="pres">
      <dgm:prSet presAssocID="{FC637D29-0FBD-426C-8CF7-4800438F5A04}" presName="bkgdShape" presStyleLbl="node1" presStyleIdx="1" presStyleCnt="3"/>
      <dgm:spPr/>
    </dgm:pt>
    <dgm:pt modelId="{B4E48FBF-97F3-458A-967F-494808924816}" type="pres">
      <dgm:prSet presAssocID="{FC637D29-0FBD-426C-8CF7-4800438F5A04}" presName="nodeTx" presStyleLbl="node1" presStyleIdx="1" presStyleCnt="3">
        <dgm:presLayoutVars>
          <dgm:bulletEnabled val="1"/>
        </dgm:presLayoutVars>
      </dgm:prSet>
      <dgm:spPr/>
    </dgm:pt>
    <dgm:pt modelId="{039E24E8-3E11-471C-B6D7-CE9D55E7E57F}" type="pres">
      <dgm:prSet presAssocID="{FC637D29-0FBD-426C-8CF7-4800438F5A04}" presName="invisiNode" presStyleLbl="node1" presStyleIdx="1" presStyleCnt="3"/>
      <dgm:spPr/>
    </dgm:pt>
    <dgm:pt modelId="{7C375A6E-BDC7-43FA-A76A-209D1FEF2683}" type="pres">
      <dgm:prSet presAssocID="{FC637D29-0FBD-426C-8CF7-4800438F5A04}"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64078464-5FB8-4AC1-87C7-5FDE32D2B7E1}" type="pres">
      <dgm:prSet presAssocID="{63B4C16F-67EF-4F70-8861-E225056797A7}" presName="sibTrans" presStyleLbl="sibTrans2D1" presStyleIdx="0" presStyleCnt="0"/>
      <dgm:spPr/>
    </dgm:pt>
    <dgm:pt modelId="{591F2489-7179-49E0-A60A-4829C01D54C7}" type="pres">
      <dgm:prSet presAssocID="{5EF04A0E-1267-4856-831B-5DC3EF171E14}" presName="compNode" presStyleCnt="0"/>
      <dgm:spPr/>
    </dgm:pt>
    <dgm:pt modelId="{C60205C2-8B67-4292-9981-5A15CF1FD6BA}" type="pres">
      <dgm:prSet presAssocID="{5EF04A0E-1267-4856-831B-5DC3EF171E14}" presName="bkgdShape" presStyleLbl="node1" presStyleIdx="2" presStyleCnt="3"/>
      <dgm:spPr/>
    </dgm:pt>
    <dgm:pt modelId="{725FC69D-9AEA-4B1E-99D0-93FE65DFFDB2}" type="pres">
      <dgm:prSet presAssocID="{5EF04A0E-1267-4856-831B-5DC3EF171E14}" presName="nodeTx" presStyleLbl="node1" presStyleIdx="2" presStyleCnt="3">
        <dgm:presLayoutVars>
          <dgm:bulletEnabled val="1"/>
        </dgm:presLayoutVars>
      </dgm:prSet>
      <dgm:spPr/>
    </dgm:pt>
    <dgm:pt modelId="{914AAB77-07F5-41DC-AA17-C1E81FDC5F5E}" type="pres">
      <dgm:prSet presAssocID="{5EF04A0E-1267-4856-831B-5DC3EF171E14}" presName="invisiNode" presStyleLbl="node1" presStyleIdx="2" presStyleCnt="3"/>
      <dgm:spPr/>
    </dgm:pt>
    <dgm:pt modelId="{C9ABE4A5-7AE7-4554-B581-D599037B2502}" type="pres">
      <dgm:prSet presAssocID="{5EF04A0E-1267-4856-831B-5DC3EF171E14}"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Lst>
  <dgm:cxnLst>
    <dgm:cxn modelId="{0AB9364A-0AC1-47E1-A038-92CDC6169572}" type="presOf" srcId="{DD5B7E20-96B3-40E6-96B6-189794F7E35B}" destId="{572460BD-F9ED-460A-96DC-ADF3634B9DF0}" srcOrd="0" destOrd="0" presId="urn:microsoft.com/office/officeart/2005/8/layout/hList7"/>
    <dgm:cxn modelId="{C87CD671-8D21-431B-BFC5-C51C558635E9}" type="presOf" srcId="{E6E05D4F-C344-4699-A873-8CAD7018072E}" destId="{21366E0E-1F95-42A6-B45C-93E2C5DAD452}" srcOrd="0" destOrd="0" presId="urn:microsoft.com/office/officeart/2005/8/layout/hList7"/>
    <dgm:cxn modelId="{7FC21F72-D5AC-4D07-9E07-4232A0E5428D}" type="presOf" srcId="{FC637D29-0FBD-426C-8CF7-4800438F5A04}" destId="{B4E48FBF-97F3-458A-967F-494808924816}" srcOrd="1" destOrd="0" presId="urn:microsoft.com/office/officeart/2005/8/layout/hList7"/>
    <dgm:cxn modelId="{A5DC2053-BBF4-4EBE-BA1F-E281E089D43E}" type="presOf" srcId="{DD5B7E20-96B3-40E6-96B6-189794F7E35B}" destId="{CE921017-F092-46C3-AEFF-F3E2E299C91C}" srcOrd="1" destOrd="0" presId="urn:microsoft.com/office/officeart/2005/8/layout/hList7"/>
    <dgm:cxn modelId="{1E5D388D-0C4D-441C-A9A1-21CE90919FEB}" srcId="{85AA1DB1-88E3-449B-92AE-C65B20831A6A}" destId="{5EF04A0E-1267-4856-831B-5DC3EF171E14}" srcOrd="2" destOrd="0" parTransId="{B3523B9D-19A3-4BC4-87AC-7968FADB0497}" sibTransId="{902D18D1-8CB6-4920-8627-663138B3FF99}"/>
    <dgm:cxn modelId="{5DE386A0-5EDA-4897-9A69-2D23B2BC8364}" srcId="{85AA1DB1-88E3-449B-92AE-C65B20831A6A}" destId="{FC637D29-0FBD-426C-8CF7-4800438F5A04}" srcOrd="1" destOrd="0" parTransId="{454EB845-2F39-46C5-98A8-AB69DD4E1DD0}" sibTransId="{63B4C16F-67EF-4F70-8861-E225056797A7}"/>
    <dgm:cxn modelId="{8A5A1BB7-1C39-4C47-8ED5-FDF321555C44}" type="presOf" srcId="{63B4C16F-67EF-4F70-8861-E225056797A7}" destId="{64078464-5FB8-4AC1-87C7-5FDE32D2B7E1}" srcOrd="0" destOrd="0" presId="urn:microsoft.com/office/officeart/2005/8/layout/hList7"/>
    <dgm:cxn modelId="{80225FD5-64F0-4005-959C-3F5DEC71AEC4}" type="presOf" srcId="{5EF04A0E-1267-4856-831B-5DC3EF171E14}" destId="{C60205C2-8B67-4292-9981-5A15CF1FD6BA}" srcOrd="0" destOrd="0" presId="urn:microsoft.com/office/officeart/2005/8/layout/hList7"/>
    <dgm:cxn modelId="{2CED90DE-4666-40ED-B9EC-0C86AE8774D6}" srcId="{85AA1DB1-88E3-449B-92AE-C65B20831A6A}" destId="{DD5B7E20-96B3-40E6-96B6-189794F7E35B}" srcOrd="0" destOrd="0" parTransId="{6B3B2CAE-E8A1-44E7-8FAA-ACDC6B30DCC1}" sibTransId="{E6E05D4F-C344-4699-A873-8CAD7018072E}"/>
    <dgm:cxn modelId="{2C6125E9-C09B-469F-A8EE-CCEE9BA2EE4C}" type="presOf" srcId="{85AA1DB1-88E3-449B-92AE-C65B20831A6A}" destId="{1F59281D-BCE7-4A65-AE5C-B242B10DE539}" srcOrd="0" destOrd="0" presId="urn:microsoft.com/office/officeart/2005/8/layout/hList7"/>
    <dgm:cxn modelId="{D7811CF7-CB9D-4C72-A3E9-C3D2EEBFD0DE}" type="presOf" srcId="{FC637D29-0FBD-426C-8CF7-4800438F5A04}" destId="{10D95709-A8A6-4708-97B7-6043C5E63545}" srcOrd="0" destOrd="0" presId="urn:microsoft.com/office/officeart/2005/8/layout/hList7"/>
    <dgm:cxn modelId="{880ABBF7-2533-449E-8CED-DE0D3C3C0907}" type="presOf" srcId="{5EF04A0E-1267-4856-831B-5DC3EF171E14}" destId="{725FC69D-9AEA-4B1E-99D0-93FE65DFFDB2}" srcOrd="1" destOrd="0" presId="urn:microsoft.com/office/officeart/2005/8/layout/hList7"/>
    <dgm:cxn modelId="{69A355BC-4E3A-4FD0-886C-3400C9B23546}" type="presParOf" srcId="{1F59281D-BCE7-4A65-AE5C-B242B10DE539}" destId="{0B4971D4-0659-4239-9F27-79D0C997F6C0}" srcOrd="0" destOrd="0" presId="urn:microsoft.com/office/officeart/2005/8/layout/hList7"/>
    <dgm:cxn modelId="{2F6C0045-D89F-404D-A42B-3A5A88929DA3}" type="presParOf" srcId="{1F59281D-BCE7-4A65-AE5C-B242B10DE539}" destId="{3DB41B2E-7D30-4BD6-8928-D80328DB0F7F}" srcOrd="1" destOrd="0" presId="urn:microsoft.com/office/officeart/2005/8/layout/hList7"/>
    <dgm:cxn modelId="{0351A634-BB27-446E-8652-1694EE32A9F6}" type="presParOf" srcId="{3DB41B2E-7D30-4BD6-8928-D80328DB0F7F}" destId="{B991B057-F369-4211-87C5-A8FEEE0C675C}" srcOrd="0" destOrd="0" presId="urn:microsoft.com/office/officeart/2005/8/layout/hList7"/>
    <dgm:cxn modelId="{35F29F37-4F14-4BFA-BEF7-4AE7DF2B03FC}" type="presParOf" srcId="{B991B057-F369-4211-87C5-A8FEEE0C675C}" destId="{572460BD-F9ED-460A-96DC-ADF3634B9DF0}" srcOrd="0" destOrd="0" presId="urn:microsoft.com/office/officeart/2005/8/layout/hList7"/>
    <dgm:cxn modelId="{D70FE78E-B80D-4249-897A-DF2FF77EDD11}" type="presParOf" srcId="{B991B057-F369-4211-87C5-A8FEEE0C675C}" destId="{CE921017-F092-46C3-AEFF-F3E2E299C91C}" srcOrd="1" destOrd="0" presId="urn:microsoft.com/office/officeart/2005/8/layout/hList7"/>
    <dgm:cxn modelId="{C32EED92-3519-471B-BA3D-0C7C6FB3F2F0}" type="presParOf" srcId="{B991B057-F369-4211-87C5-A8FEEE0C675C}" destId="{C27973E2-E095-4421-A303-BCCF246430C0}" srcOrd="2" destOrd="0" presId="urn:microsoft.com/office/officeart/2005/8/layout/hList7"/>
    <dgm:cxn modelId="{24776084-FFDA-4009-8E92-3AB40BEDDB64}" type="presParOf" srcId="{B991B057-F369-4211-87C5-A8FEEE0C675C}" destId="{FC75ACEB-5D56-4C8C-9775-64F0DDFAA5BC}" srcOrd="3" destOrd="0" presId="urn:microsoft.com/office/officeart/2005/8/layout/hList7"/>
    <dgm:cxn modelId="{745FE652-96E1-4011-B621-5734DBFB035F}" type="presParOf" srcId="{3DB41B2E-7D30-4BD6-8928-D80328DB0F7F}" destId="{21366E0E-1F95-42A6-B45C-93E2C5DAD452}" srcOrd="1" destOrd="0" presId="urn:microsoft.com/office/officeart/2005/8/layout/hList7"/>
    <dgm:cxn modelId="{3A437EA2-2F4D-4FE8-8DCD-8A1BF8B3D97C}" type="presParOf" srcId="{3DB41B2E-7D30-4BD6-8928-D80328DB0F7F}" destId="{4B4ECBE8-343C-48E6-8793-DF0369B438FD}" srcOrd="2" destOrd="0" presId="urn:microsoft.com/office/officeart/2005/8/layout/hList7"/>
    <dgm:cxn modelId="{DEEA0059-BDFA-4738-BA34-64D3EB119F1F}" type="presParOf" srcId="{4B4ECBE8-343C-48E6-8793-DF0369B438FD}" destId="{10D95709-A8A6-4708-97B7-6043C5E63545}" srcOrd="0" destOrd="0" presId="urn:microsoft.com/office/officeart/2005/8/layout/hList7"/>
    <dgm:cxn modelId="{76D63665-185E-45E1-B1CC-EFF9552345B6}" type="presParOf" srcId="{4B4ECBE8-343C-48E6-8793-DF0369B438FD}" destId="{B4E48FBF-97F3-458A-967F-494808924816}" srcOrd="1" destOrd="0" presId="urn:microsoft.com/office/officeart/2005/8/layout/hList7"/>
    <dgm:cxn modelId="{2DE1D2F3-3E01-4C49-BB30-FF73A739E80B}" type="presParOf" srcId="{4B4ECBE8-343C-48E6-8793-DF0369B438FD}" destId="{039E24E8-3E11-471C-B6D7-CE9D55E7E57F}" srcOrd="2" destOrd="0" presId="urn:microsoft.com/office/officeart/2005/8/layout/hList7"/>
    <dgm:cxn modelId="{6772C306-05DC-4CAC-A2F5-BF1203C15BF9}" type="presParOf" srcId="{4B4ECBE8-343C-48E6-8793-DF0369B438FD}" destId="{7C375A6E-BDC7-43FA-A76A-209D1FEF2683}" srcOrd="3" destOrd="0" presId="urn:microsoft.com/office/officeart/2005/8/layout/hList7"/>
    <dgm:cxn modelId="{795740B1-F095-4AC1-A94D-7C24167BE190}" type="presParOf" srcId="{3DB41B2E-7D30-4BD6-8928-D80328DB0F7F}" destId="{64078464-5FB8-4AC1-87C7-5FDE32D2B7E1}" srcOrd="3" destOrd="0" presId="urn:microsoft.com/office/officeart/2005/8/layout/hList7"/>
    <dgm:cxn modelId="{FC638AAA-0D1C-42F4-A550-7F4EE9C121AD}" type="presParOf" srcId="{3DB41B2E-7D30-4BD6-8928-D80328DB0F7F}" destId="{591F2489-7179-49E0-A60A-4829C01D54C7}" srcOrd="4" destOrd="0" presId="urn:microsoft.com/office/officeart/2005/8/layout/hList7"/>
    <dgm:cxn modelId="{5165E6BF-62DA-4DEB-B569-B45180510CD6}" type="presParOf" srcId="{591F2489-7179-49E0-A60A-4829C01D54C7}" destId="{C60205C2-8B67-4292-9981-5A15CF1FD6BA}" srcOrd="0" destOrd="0" presId="urn:microsoft.com/office/officeart/2005/8/layout/hList7"/>
    <dgm:cxn modelId="{7BFE2D97-15B3-41D0-80AB-0D71C9C2E31C}" type="presParOf" srcId="{591F2489-7179-49E0-A60A-4829C01D54C7}" destId="{725FC69D-9AEA-4B1E-99D0-93FE65DFFDB2}" srcOrd="1" destOrd="0" presId="urn:microsoft.com/office/officeart/2005/8/layout/hList7"/>
    <dgm:cxn modelId="{E11442E0-F653-42A6-9887-F81783BB61D8}" type="presParOf" srcId="{591F2489-7179-49E0-A60A-4829C01D54C7}" destId="{914AAB77-07F5-41DC-AA17-C1E81FDC5F5E}" srcOrd="2" destOrd="0" presId="urn:microsoft.com/office/officeart/2005/8/layout/hList7"/>
    <dgm:cxn modelId="{7BC52673-8CBB-4A58-8DC0-D56433D5149A}" type="presParOf" srcId="{591F2489-7179-49E0-A60A-4829C01D54C7}" destId="{C9ABE4A5-7AE7-4554-B581-D599037B250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61338-A125-4A8B-87A7-B22BFA9E6BDB}">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CB160-D077-4DD5-81CE-53D70AF6AD5A}">
      <dsp:nvSpPr>
        <dsp:cNvPr id="0" name=""/>
        <dsp:cNvSpPr/>
      </dsp:nvSpPr>
      <dsp:spPr>
        <a:xfrm>
          <a:off x="4653"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Research &amp; Development</a:t>
          </a:r>
        </a:p>
      </dsp:txBody>
      <dsp:txXfrm>
        <a:off x="89619" y="1390367"/>
        <a:ext cx="1845065" cy="1570603"/>
      </dsp:txXfrm>
    </dsp:sp>
    <dsp:sp modelId="{F3711E3E-D26B-4563-8478-6C780547545A}">
      <dsp:nvSpPr>
        <dsp:cNvPr id="0" name=""/>
        <dsp:cNvSpPr/>
      </dsp:nvSpPr>
      <dsp:spPr>
        <a:xfrm>
          <a:off x="2127477"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Manufacturing</a:t>
          </a:r>
        </a:p>
      </dsp:txBody>
      <dsp:txXfrm>
        <a:off x="2212443" y="1390367"/>
        <a:ext cx="1845065" cy="1570603"/>
      </dsp:txXfrm>
    </dsp:sp>
    <dsp:sp modelId="{438D98B1-3543-456E-98B8-1B1E44ADADDC}">
      <dsp:nvSpPr>
        <dsp:cNvPr id="0" name=""/>
        <dsp:cNvSpPr/>
      </dsp:nvSpPr>
      <dsp:spPr>
        <a:xfrm>
          <a:off x="4250301"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Ordering &amp; Purchasing</a:t>
          </a:r>
        </a:p>
      </dsp:txBody>
      <dsp:txXfrm>
        <a:off x="4335267" y="1390367"/>
        <a:ext cx="1845065" cy="1570603"/>
      </dsp:txXfrm>
    </dsp:sp>
    <dsp:sp modelId="{C0747D34-A28A-4F7B-B950-5ACC2EE0D0F7}">
      <dsp:nvSpPr>
        <dsp:cNvPr id="0" name=""/>
        <dsp:cNvSpPr/>
      </dsp:nvSpPr>
      <dsp:spPr>
        <a:xfrm>
          <a:off x="6373124"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Distribution of Vaccine</a:t>
          </a:r>
        </a:p>
      </dsp:txBody>
      <dsp:txXfrm>
        <a:off x="6458090" y="1390367"/>
        <a:ext cx="1845065" cy="1570603"/>
      </dsp:txXfrm>
    </dsp:sp>
    <dsp:sp modelId="{BAFC8E5E-E5D4-45ED-91DD-53E5B88B9ADA}">
      <dsp:nvSpPr>
        <dsp:cNvPr id="0" name=""/>
        <dsp:cNvSpPr/>
      </dsp:nvSpPr>
      <dsp:spPr>
        <a:xfrm>
          <a:off x="8495948" y="1305401"/>
          <a:ext cx="201499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Administration to Patient</a:t>
          </a:r>
        </a:p>
      </dsp:txBody>
      <dsp:txXfrm>
        <a:off x="8580914" y="1390367"/>
        <a:ext cx="1845065" cy="1570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61338-A125-4A8B-87A7-B22BFA9E6BDB}">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CB160-D077-4DD5-81CE-53D70AF6AD5A}">
      <dsp:nvSpPr>
        <dsp:cNvPr id="0" name=""/>
        <dsp:cNvSpPr/>
      </dsp:nvSpPr>
      <dsp:spPr>
        <a:xfrm>
          <a:off x="3185"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Research &amp; Development</a:t>
          </a:r>
        </a:p>
      </dsp:txBody>
      <dsp:txXfrm>
        <a:off x="85038" y="1387254"/>
        <a:ext cx="1513060" cy="1576829"/>
      </dsp:txXfrm>
    </dsp:sp>
    <dsp:sp modelId="{F3711E3E-D26B-4563-8478-6C780547545A}">
      <dsp:nvSpPr>
        <dsp:cNvPr id="0" name=""/>
        <dsp:cNvSpPr/>
      </dsp:nvSpPr>
      <dsp:spPr>
        <a:xfrm>
          <a:off x="1769677"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Manufacturing</a:t>
          </a:r>
        </a:p>
      </dsp:txBody>
      <dsp:txXfrm>
        <a:off x="1851530" y="1387254"/>
        <a:ext cx="1513060" cy="1576829"/>
      </dsp:txXfrm>
    </dsp:sp>
    <dsp:sp modelId="{438D98B1-3543-456E-98B8-1B1E44ADADDC}">
      <dsp:nvSpPr>
        <dsp:cNvPr id="0" name=""/>
        <dsp:cNvSpPr/>
      </dsp:nvSpPr>
      <dsp:spPr>
        <a:xfrm>
          <a:off x="3536170"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Ordering &amp; Purchasing</a:t>
          </a:r>
        </a:p>
      </dsp:txBody>
      <dsp:txXfrm>
        <a:off x="3618023" y="1387254"/>
        <a:ext cx="1513060" cy="1576829"/>
      </dsp:txXfrm>
    </dsp:sp>
    <dsp:sp modelId="{C0747D34-A28A-4F7B-B950-5ACC2EE0D0F7}">
      <dsp:nvSpPr>
        <dsp:cNvPr id="0" name=""/>
        <dsp:cNvSpPr/>
      </dsp:nvSpPr>
      <dsp:spPr>
        <a:xfrm>
          <a:off x="5302663"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Distribution of Vaccine</a:t>
          </a:r>
        </a:p>
      </dsp:txBody>
      <dsp:txXfrm>
        <a:off x="5384516" y="1387254"/>
        <a:ext cx="1513060" cy="1576829"/>
      </dsp:txXfrm>
    </dsp:sp>
    <dsp:sp modelId="{BAFC8E5E-E5D4-45ED-91DD-53E5B88B9ADA}">
      <dsp:nvSpPr>
        <dsp:cNvPr id="0" name=""/>
        <dsp:cNvSpPr/>
      </dsp:nvSpPr>
      <dsp:spPr>
        <a:xfrm>
          <a:off x="7069156" y="1305401"/>
          <a:ext cx="1676766"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Administration to Patient</a:t>
          </a:r>
        </a:p>
      </dsp:txBody>
      <dsp:txXfrm>
        <a:off x="7151009" y="1387254"/>
        <a:ext cx="1513060" cy="1576829"/>
      </dsp:txXfrm>
    </dsp:sp>
    <dsp:sp modelId="{245F1819-917C-48BA-B65D-31D7B195B284}">
      <dsp:nvSpPr>
        <dsp:cNvPr id="0" name=""/>
        <dsp:cNvSpPr/>
      </dsp:nvSpPr>
      <dsp:spPr>
        <a:xfrm>
          <a:off x="8835648" y="1305401"/>
          <a:ext cx="1676766" cy="1740535"/>
        </a:xfrm>
        <a:prstGeom prst="roundRect">
          <a:avLst/>
        </a:prstGeom>
        <a:solidFill>
          <a:schemeClr val="accent5"/>
        </a:solidFill>
        <a:ln w="12700" cap="flat" cmpd="sng" algn="ctr">
          <a:solidFill>
            <a:schemeClr val="accent5">
              <a:shade val="15000"/>
            </a:schemeClr>
          </a:solidFill>
          <a:prstDash val="solid"/>
          <a:miter lim="800000"/>
        </a:ln>
        <a:effectLst/>
      </dsp:spPr>
      <dsp:style>
        <a:lnRef idx="2">
          <a:schemeClr val="accent5">
            <a:shade val="15000"/>
          </a:schemeClr>
        </a:lnRef>
        <a:fillRef idx="1">
          <a:schemeClr val="accent5"/>
        </a:fillRef>
        <a:effectRef idx="0">
          <a:schemeClr val="accent5"/>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Recording Permanently</a:t>
          </a:r>
        </a:p>
      </dsp:txBody>
      <dsp:txXfrm>
        <a:off x="8917501" y="1387254"/>
        <a:ext cx="1513060" cy="1576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460BD-F9ED-460A-96DC-ADF3634B9DF0}">
      <dsp:nvSpPr>
        <dsp:cNvPr id="0" name=""/>
        <dsp:cNvSpPr/>
      </dsp:nvSpPr>
      <dsp:spPr>
        <a:xfrm>
          <a:off x="2286"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Technical Core</a:t>
          </a:r>
        </a:p>
      </dsp:txBody>
      <dsp:txXfrm>
        <a:off x="2286" y="1426210"/>
        <a:ext cx="3557929" cy="1426210"/>
      </dsp:txXfrm>
    </dsp:sp>
    <dsp:sp modelId="{FC75ACEB-5D56-4C8C-9775-64F0DDFAA5BC}">
      <dsp:nvSpPr>
        <dsp:cNvPr id="0" name=""/>
        <dsp:cNvSpPr/>
      </dsp:nvSpPr>
      <dsp:spPr>
        <a:xfrm>
          <a:off x="1187591" y="213931"/>
          <a:ext cx="1187319" cy="11873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0D95709-A8A6-4708-97B7-6043C5E63545}">
      <dsp:nvSpPr>
        <dsp:cNvPr id="0" name=""/>
        <dsp:cNvSpPr/>
      </dsp:nvSpPr>
      <dsp:spPr>
        <a:xfrm>
          <a:off x="3666953"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Community That Shares</a:t>
          </a:r>
        </a:p>
      </dsp:txBody>
      <dsp:txXfrm>
        <a:off x="3666953" y="1426210"/>
        <a:ext cx="3557929" cy="1426210"/>
      </dsp:txXfrm>
    </dsp:sp>
    <dsp:sp modelId="{7C375A6E-BDC7-43FA-A76A-209D1FEF2683}">
      <dsp:nvSpPr>
        <dsp:cNvPr id="0" name=""/>
        <dsp:cNvSpPr/>
      </dsp:nvSpPr>
      <dsp:spPr>
        <a:xfrm>
          <a:off x="4852258" y="213931"/>
          <a:ext cx="1187319" cy="118731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60205C2-8B67-4292-9981-5A15CF1FD6BA}">
      <dsp:nvSpPr>
        <dsp:cNvPr id="0" name=""/>
        <dsp:cNvSpPr/>
      </dsp:nvSpPr>
      <dsp:spPr>
        <a:xfrm>
          <a:off x="7331620" y="0"/>
          <a:ext cx="3557929" cy="356552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Funding with a Focus</a:t>
          </a:r>
        </a:p>
      </dsp:txBody>
      <dsp:txXfrm>
        <a:off x="7331620" y="1426210"/>
        <a:ext cx="3557929" cy="1426210"/>
      </dsp:txXfrm>
    </dsp:sp>
    <dsp:sp modelId="{C9ABE4A5-7AE7-4554-B581-D599037B2502}">
      <dsp:nvSpPr>
        <dsp:cNvPr id="0" name=""/>
        <dsp:cNvSpPr/>
      </dsp:nvSpPr>
      <dsp:spPr>
        <a:xfrm>
          <a:off x="8516925" y="213931"/>
          <a:ext cx="1187319" cy="118731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4971D4-0659-4239-9F27-79D0C997F6C0}">
      <dsp:nvSpPr>
        <dsp:cNvPr id="0" name=""/>
        <dsp:cNvSpPr/>
      </dsp:nvSpPr>
      <dsp:spPr>
        <a:xfrm>
          <a:off x="435673" y="2852420"/>
          <a:ext cx="10020490" cy="534828"/>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D4B533-8B82-1B6E-19ED-907AE13E92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5F5547-B931-F292-58B9-3E44CBE663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861105-DD45-4D4E-B469-9CB524AB3422}" type="datetimeFigureOut">
              <a:rPr lang="en-US" smtClean="0"/>
              <a:t>6/11/2025</a:t>
            </a:fld>
            <a:endParaRPr lang="en-US"/>
          </a:p>
        </p:txBody>
      </p:sp>
      <p:sp>
        <p:nvSpPr>
          <p:cNvPr id="4" name="Footer Placeholder 3">
            <a:extLst>
              <a:ext uri="{FF2B5EF4-FFF2-40B4-BE49-F238E27FC236}">
                <a16:creationId xmlns:a16="http://schemas.microsoft.com/office/drawing/2014/main" id="{28DCA3BC-3561-D031-36C8-8B194E9870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954164-BD0E-4E72-B52F-E469751A0E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A91958-89B1-443E-97F0-48D2D83D8E9E}" type="slidenum">
              <a:rPr lang="en-US" smtClean="0"/>
              <a:t>‹#›</a:t>
            </a:fld>
            <a:endParaRPr lang="en-US"/>
          </a:p>
        </p:txBody>
      </p:sp>
    </p:spTree>
    <p:extLst>
      <p:ext uri="{BB962C8B-B14F-4D97-AF65-F5344CB8AC3E}">
        <p14:creationId xmlns:p14="http://schemas.microsoft.com/office/powerpoint/2010/main" val="3906551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96FA0-6D44-446C-9327-16D66EC567EB}"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937A25-CC8B-47A3-B56E-87CADF159784}" type="slidenum">
              <a:rPr lang="en-US" smtClean="0"/>
              <a:t>‹#›</a:t>
            </a:fld>
            <a:endParaRPr lang="en-US"/>
          </a:p>
        </p:txBody>
      </p:sp>
    </p:spTree>
    <p:extLst>
      <p:ext uri="{BB962C8B-B14F-4D97-AF65-F5344CB8AC3E}">
        <p14:creationId xmlns:p14="http://schemas.microsoft.com/office/powerpoint/2010/main" val="352543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24781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F7E4B-5F59-9099-8C5A-1DDE7ACF05FD}"/>
              </a:ext>
            </a:extLst>
          </p:cNvPr>
          <p:cNvSpPr>
            <a:spLocks noGrp="1"/>
          </p:cNvSpPr>
          <p:nvPr>
            <p:ph type="dt" sz="half" idx="10"/>
          </p:nvPr>
        </p:nvSpPr>
        <p:spPr/>
        <p:txBody>
          <a:bodyPr/>
          <a:lstStyle/>
          <a:p>
            <a:fld id="{5A1C0501-DC4F-470F-A543-DC6A041AE0CE}" type="datetimeFigureOut">
              <a:rPr lang="en-US" smtClean="0"/>
              <a:t>6/11/2025</a:t>
            </a:fld>
            <a:endParaRPr lang="en-US"/>
          </a:p>
        </p:txBody>
      </p:sp>
      <p:sp>
        <p:nvSpPr>
          <p:cNvPr id="3" name="Footer Placeholder 2">
            <a:extLst>
              <a:ext uri="{FF2B5EF4-FFF2-40B4-BE49-F238E27FC236}">
                <a16:creationId xmlns:a16="http://schemas.microsoft.com/office/drawing/2014/main" id="{BAB948A7-7C25-B272-94BB-63541684E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6BD69-ABC7-8F93-E958-34C3C2B723FB}"/>
              </a:ext>
            </a:extLst>
          </p:cNvPr>
          <p:cNvSpPr>
            <a:spLocks noGrp="1"/>
          </p:cNvSpPr>
          <p:nvPr>
            <p:ph type="sldNum" sz="quarter" idx="12"/>
          </p:nvPr>
        </p:nvSpPr>
        <p:spPr/>
        <p:txBody>
          <a:bodyPr/>
          <a:lstStyle/>
          <a:p>
            <a:fld id="{4E10B956-7156-4631-B928-4D6CAE75177A}" type="slidenum">
              <a:rPr lang="en-US" smtClean="0"/>
              <a:t>‹#›</a:t>
            </a:fld>
            <a:endParaRPr lang="en-US"/>
          </a:p>
        </p:txBody>
      </p:sp>
    </p:spTree>
    <p:extLst>
      <p:ext uri="{BB962C8B-B14F-4D97-AF65-F5344CB8AC3E}">
        <p14:creationId xmlns:p14="http://schemas.microsoft.com/office/powerpoint/2010/main" val="473596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3F676CC0-B6CC-ACA0-4D1B-2E8477BE0259}"/>
              </a:ext>
            </a:extLst>
          </p:cNvPr>
          <p:cNvGrpSpPr>
            <a:grpSpLocks noChangeAspect="1"/>
          </p:cNvGrpSpPr>
          <p:nvPr userDrawn="1"/>
        </p:nvGrpSpPr>
        <p:grpSpPr>
          <a:xfrm>
            <a:off x="-1819536" y="-1282148"/>
            <a:ext cx="6407082" cy="8879250"/>
            <a:chOff x="0" y="0"/>
            <a:chExt cx="3230879" cy="4477511"/>
          </a:xfrm>
        </p:grpSpPr>
        <p:sp>
          <p:nvSpPr>
            <p:cNvPr id="9" name="Freeform 3">
              <a:extLst>
                <a:ext uri="{FF2B5EF4-FFF2-40B4-BE49-F238E27FC236}">
                  <a16:creationId xmlns:a16="http://schemas.microsoft.com/office/drawing/2014/main" id="{271885F9-4534-DC07-8FB0-D0FF525E6FEA}"/>
                </a:ext>
              </a:extLst>
            </p:cNvPr>
            <p:cNvSpPr/>
            <p:nvPr/>
          </p:nvSpPr>
          <p:spPr>
            <a:xfrm>
              <a:off x="0" y="0"/>
              <a:ext cx="3230879" cy="4477511"/>
            </a:xfrm>
            <a:custGeom>
              <a:avLst/>
              <a:gdLst/>
              <a:ahLst/>
              <a:cxnLst/>
              <a:rect l="l" t="t" r="r" b="b"/>
              <a:pathLst>
                <a:path w="3230879" h="4477511">
                  <a:moveTo>
                    <a:pt x="3230879" y="4477511"/>
                  </a:moveTo>
                  <a:lnTo>
                    <a:pt x="0" y="4477511"/>
                  </a:lnTo>
                  <a:lnTo>
                    <a:pt x="0" y="0"/>
                  </a:lnTo>
                  <a:lnTo>
                    <a:pt x="3230879" y="0"/>
                  </a:lnTo>
                  <a:lnTo>
                    <a:pt x="3230879" y="4477511"/>
                  </a:lnTo>
                  <a:close/>
                </a:path>
              </a:pathLst>
            </a:custGeom>
            <a:blipFill>
              <a:blip r:embed="rId2"/>
              <a:stretch>
                <a:fillRect t="-22" b="-22"/>
              </a:stretch>
            </a:blipFill>
          </p:spPr>
          <p:txBody>
            <a:bodyPr/>
            <a:lstStyle/>
            <a:p>
              <a:endParaRPr lang="fr-FR"/>
            </a:p>
          </p:txBody>
        </p:sp>
        <p:sp>
          <p:nvSpPr>
            <p:cNvPr id="10" name="Freeform 4">
              <a:extLst>
                <a:ext uri="{FF2B5EF4-FFF2-40B4-BE49-F238E27FC236}">
                  <a16:creationId xmlns:a16="http://schemas.microsoft.com/office/drawing/2014/main" id="{C893A09B-C46F-3BF0-47AD-43657705F0B9}"/>
                </a:ext>
              </a:extLst>
            </p:cNvPr>
            <p:cNvSpPr/>
            <p:nvPr/>
          </p:nvSpPr>
          <p:spPr>
            <a:xfrm flipH="1">
              <a:off x="26513" y="-8355"/>
              <a:ext cx="3179243" cy="4416994"/>
            </a:xfrm>
            <a:custGeom>
              <a:avLst/>
              <a:gdLst/>
              <a:ahLst/>
              <a:cxnLst/>
              <a:rect l="l" t="t" r="r" b="b"/>
              <a:pathLst>
                <a:path w="3179243" h="4416994">
                  <a:moveTo>
                    <a:pt x="944759" y="3209045"/>
                  </a:moveTo>
                  <a:cubicBezTo>
                    <a:pt x="962510" y="3125350"/>
                    <a:pt x="970537" y="3041472"/>
                    <a:pt x="954621" y="2956701"/>
                  </a:cubicBezTo>
                  <a:cubicBezTo>
                    <a:pt x="904942" y="2692083"/>
                    <a:pt x="610089" y="2525080"/>
                    <a:pt x="438026" y="2347165"/>
                  </a:cubicBezTo>
                  <a:cubicBezTo>
                    <a:pt x="136237" y="2035119"/>
                    <a:pt x="0" y="1571340"/>
                    <a:pt x="85075" y="1145649"/>
                  </a:cubicBezTo>
                  <a:cubicBezTo>
                    <a:pt x="170150" y="719956"/>
                    <a:pt x="474174" y="344166"/>
                    <a:pt x="872715" y="172082"/>
                  </a:cubicBezTo>
                  <a:cubicBezTo>
                    <a:pt x="1271257" y="0"/>
                    <a:pt x="1753254" y="36399"/>
                    <a:pt x="2121432" y="266385"/>
                  </a:cubicBezTo>
                  <a:cubicBezTo>
                    <a:pt x="2452428" y="473146"/>
                    <a:pt x="2679861" y="816601"/>
                    <a:pt x="2817762" y="1181695"/>
                  </a:cubicBezTo>
                  <a:cubicBezTo>
                    <a:pt x="2955662" y="1546790"/>
                    <a:pt x="3012585" y="1936581"/>
                    <a:pt x="3068608" y="2322809"/>
                  </a:cubicBezTo>
                  <a:cubicBezTo>
                    <a:pt x="3125635" y="2715948"/>
                    <a:pt x="3179243" y="3135087"/>
                    <a:pt x="3012587" y="3495690"/>
                  </a:cubicBezTo>
                  <a:cubicBezTo>
                    <a:pt x="2817998" y="3916734"/>
                    <a:pt x="2367431" y="4157209"/>
                    <a:pt x="1925126" y="4296871"/>
                  </a:cubicBezTo>
                  <a:cubicBezTo>
                    <a:pt x="1706164" y="4366010"/>
                    <a:pt x="1464372" y="4416994"/>
                    <a:pt x="1251111" y="4331881"/>
                  </a:cubicBezTo>
                  <a:cubicBezTo>
                    <a:pt x="1049948" y="4251595"/>
                    <a:pt x="908383" y="4057760"/>
                    <a:pt x="852518" y="3848482"/>
                  </a:cubicBezTo>
                  <a:cubicBezTo>
                    <a:pt x="793923" y="3628956"/>
                    <a:pt x="900106" y="3419580"/>
                    <a:pt x="944759" y="3209045"/>
                  </a:cubicBezTo>
                  <a:close/>
                </a:path>
              </a:pathLst>
            </a:custGeom>
            <a:blipFill>
              <a:blip r:embed="rId3"/>
              <a:stretch>
                <a:fillRect l="-111695" r="-38462"/>
              </a:stretch>
            </a:blipFill>
          </p:spPr>
          <p:txBody>
            <a:bodyPr/>
            <a:lstStyle/>
            <a:p>
              <a:endParaRPr lang="fr-FR"/>
            </a:p>
          </p:txBody>
        </p:sp>
      </p:grpSp>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5251837" y="206911"/>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5251837" y="3157477"/>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a:xfrm>
            <a:off x="64008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11" name="Freeform 5">
            <a:extLst>
              <a:ext uri="{FF2B5EF4-FFF2-40B4-BE49-F238E27FC236}">
                <a16:creationId xmlns:a16="http://schemas.microsoft.com/office/drawing/2014/main" id="{F05EF2E7-2F80-7A4A-33B5-928806F9E0CD}"/>
              </a:ext>
            </a:extLst>
          </p:cNvPr>
          <p:cNvSpPr/>
          <p:nvPr userDrawn="1"/>
        </p:nvSpPr>
        <p:spPr>
          <a:xfrm>
            <a:off x="640080" y="-216158"/>
            <a:ext cx="2090546" cy="1863213"/>
          </a:xfrm>
          <a:custGeom>
            <a:avLst/>
            <a:gdLst/>
            <a:ahLst/>
            <a:cxnLst/>
            <a:rect l="l" t="t" r="r" b="b"/>
            <a:pathLst>
              <a:path w="2445384" h="2445384">
                <a:moveTo>
                  <a:pt x="0" y="0"/>
                </a:moveTo>
                <a:lnTo>
                  <a:pt x="2445384" y="0"/>
                </a:lnTo>
                <a:lnTo>
                  <a:pt x="2445384" y="2445384"/>
                </a:lnTo>
                <a:lnTo>
                  <a:pt x="0" y="2445384"/>
                </a:lnTo>
                <a:lnTo>
                  <a:pt x="0" y="0"/>
                </a:lnTo>
                <a:close/>
              </a:path>
            </a:pathLst>
          </a:custGeom>
          <a:blipFill>
            <a:blip r:embed="rId4"/>
            <a:stretch>
              <a:fillRect/>
            </a:stretch>
          </a:blipFill>
        </p:spPr>
        <p:txBody>
          <a:bodyPr/>
          <a:lstStyle/>
          <a:p>
            <a:endParaRPr lang="fr-FR"/>
          </a:p>
        </p:txBody>
      </p:sp>
    </p:spTree>
    <p:extLst>
      <p:ext uri="{BB962C8B-B14F-4D97-AF65-F5344CB8AC3E}">
        <p14:creationId xmlns:p14="http://schemas.microsoft.com/office/powerpoint/2010/main" val="318487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a:xfrm>
            <a:off x="640080" y="6356350"/>
            <a:ext cx="2743200" cy="365125"/>
          </a:xfrm>
          <a:prstGeom prst="rect">
            <a:avLst/>
          </a:prstGeom>
        </p:spPr>
        <p:txBody>
          <a:bodyPr/>
          <a:lstStyle/>
          <a:p>
            <a:fld id="{9F89F774-3FA6-43B8-9241-99959C8FD463}" type="datetime1">
              <a:rPr lang="en-US" smtClean="0"/>
              <a:t>6/11/2025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7" name="Freeform 3">
            <a:extLst>
              <a:ext uri="{FF2B5EF4-FFF2-40B4-BE49-F238E27FC236}">
                <a16:creationId xmlns:a16="http://schemas.microsoft.com/office/drawing/2014/main" id="{3BBA1970-6973-A38D-E239-60B7ABF4C143}"/>
              </a:ext>
            </a:extLst>
          </p:cNvPr>
          <p:cNvSpPr/>
          <p:nvPr userDrawn="1"/>
        </p:nvSpPr>
        <p:spPr>
          <a:xfrm rot="145708">
            <a:off x="-2144809" y="5501027"/>
            <a:ext cx="15470644" cy="1029675"/>
          </a:xfrm>
          <a:custGeom>
            <a:avLst/>
            <a:gdLst/>
            <a:ahLst/>
            <a:cxnLst/>
            <a:rect l="l" t="t" r="r" b="b"/>
            <a:pathLst>
              <a:path w="21984173" h="1896135">
                <a:moveTo>
                  <a:pt x="0" y="0"/>
                </a:moveTo>
                <a:lnTo>
                  <a:pt x="21984173" y="0"/>
                </a:lnTo>
                <a:lnTo>
                  <a:pt x="21984173" y="1896135"/>
                </a:lnTo>
                <a:lnTo>
                  <a:pt x="0" y="1896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8" name="Freeform 2">
            <a:extLst>
              <a:ext uri="{FF2B5EF4-FFF2-40B4-BE49-F238E27FC236}">
                <a16:creationId xmlns:a16="http://schemas.microsoft.com/office/drawing/2014/main" id="{7B995117-101E-88F3-7639-7A63D408CF35}"/>
              </a:ext>
            </a:extLst>
          </p:cNvPr>
          <p:cNvSpPr/>
          <p:nvPr userDrawn="1"/>
        </p:nvSpPr>
        <p:spPr>
          <a:xfrm rot="80784" flipV="1">
            <a:off x="-694791" y="6369506"/>
            <a:ext cx="12570608" cy="829156"/>
          </a:xfrm>
          <a:custGeom>
            <a:avLst/>
            <a:gdLst/>
            <a:ahLst/>
            <a:cxnLst/>
            <a:rect l="l" t="t" r="r" b="b"/>
            <a:pathLst>
              <a:path w="21984173" h="1896135">
                <a:moveTo>
                  <a:pt x="0" y="1896135"/>
                </a:moveTo>
                <a:lnTo>
                  <a:pt x="21984174" y="1896135"/>
                </a:lnTo>
                <a:lnTo>
                  <a:pt x="21984174" y="0"/>
                </a:lnTo>
                <a:lnTo>
                  <a:pt x="0" y="0"/>
                </a:lnTo>
                <a:lnTo>
                  <a:pt x="0" y="1896135"/>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txBody>
          <a:bodyPr/>
          <a:lstStyle/>
          <a:p>
            <a:endParaRPr lang="fr-FR"/>
          </a:p>
        </p:txBody>
      </p:sp>
      <p:sp>
        <p:nvSpPr>
          <p:cNvPr id="9" name="Freeform 4">
            <a:extLst>
              <a:ext uri="{FF2B5EF4-FFF2-40B4-BE49-F238E27FC236}">
                <a16:creationId xmlns:a16="http://schemas.microsoft.com/office/drawing/2014/main" id="{E9C6DED8-BAB6-6F25-3D76-DF96F964B163}"/>
              </a:ext>
            </a:extLst>
          </p:cNvPr>
          <p:cNvSpPr/>
          <p:nvPr userDrawn="1"/>
        </p:nvSpPr>
        <p:spPr>
          <a:xfrm flipH="1" flipV="1">
            <a:off x="1019274" y="6119714"/>
            <a:ext cx="11496695" cy="1328740"/>
          </a:xfrm>
          <a:custGeom>
            <a:avLst/>
            <a:gdLst/>
            <a:ahLst/>
            <a:cxnLst/>
            <a:rect l="l" t="t" r="r" b="b"/>
            <a:pathLst>
              <a:path w="19317561" h="1666140">
                <a:moveTo>
                  <a:pt x="19317561" y="1666139"/>
                </a:moveTo>
                <a:lnTo>
                  <a:pt x="0" y="1666139"/>
                </a:lnTo>
                <a:lnTo>
                  <a:pt x="0" y="0"/>
                </a:lnTo>
                <a:lnTo>
                  <a:pt x="19317561" y="0"/>
                </a:lnTo>
                <a:lnTo>
                  <a:pt x="19317561" y="1666139"/>
                </a:lnTo>
                <a:close/>
              </a:path>
            </a:pathLst>
          </a:custGeom>
          <a:blipFill>
            <a:blip r:embed="rId6">
              <a:alphaModFix amt="68000"/>
              <a:extLst>
                <a:ext uri="{96DAC541-7B7A-43D3-8B79-37D633B846F1}">
                  <asvg:svgBlip xmlns:asvg="http://schemas.microsoft.com/office/drawing/2016/SVG/main" r:embed="rId7"/>
                </a:ext>
              </a:extLst>
            </a:blip>
            <a:stretch>
              <a:fillRect/>
            </a:stretch>
          </a:blipFill>
        </p:spPr>
        <p:txBody>
          <a:bodyPr/>
          <a:lstStyle/>
          <a:p>
            <a:endParaRPr lang="fr-FR"/>
          </a:p>
        </p:txBody>
      </p:sp>
    </p:spTree>
    <p:extLst>
      <p:ext uri="{BB962C8B-B14F-4D97-AF65-F5344CB8AC3E}">
        <p14:creationId xmlns:p14="http://schemas.microsoft.com/office/powerpoint/2010/main" val="2096216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hasCustomPrompt="1"/>
          </p:nvPr>
        </p:nvSpPr>
        <p:spPr>
          <a:xfrm>
            <a:off x="640079" y="251460"/>
            <a:ext cx="6515101" cy="2308859"/>
          </a:xfrm>
        </p:spPr>
        <p:txBody>
          <a:bodyPr/>
          <a:lstStyle/>
          <a:p>
            <a:pPr algn="l">
              <a:lnSpc>
                <a:spcPts val="5599"/>
              </a:lnSpc>
            </a:pPr>
            <a:r>
              <a:rPr lang="en-US" sz="3999" dirty="0">
                <a:solidFill>
                  <a:srgbClr val="00132D"/>
                </a:solidFill>
                <a:latin typeface="Roboto"/>
                <a:ea typeface="Roboto"/>
                <a:cs typeface="Roboto"/>
                <a:sym typeface="Roboto"/>
              </a:rPr>
              <a:t>Lorem ipsum dolor sit </a:t>
            </a:r>
            <a:r>
              <a:rPr lang="en-US" sz="3999" dirty="0" err="1">
                <a:solidFill>
                  <a:srgbClr val="00132D"/>
                </a:solidFill>
                <a:latin typeface="Roboto"/>
                <a:ea typeface="Roboto"/>
                <a:cs typeface="Roboto"/>
                <a:sym typeface="Roboto"/>
              </a:rPr>
              <a:t>amet</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consectetur</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adipiscing</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elit</a:t>
            </a:r>
            <a:r>
              <a:rPr lang="en-US" sz="3999" dirty="0">
                <a:solidFill>
                  <a:srgbClr val="00132D"/>
                </a:solidFill>
                <a:latin typeface="Roboto"/>
                <a:ea typeface="Roboto"/>
                <a:cs typeface="Roboto"/>
                <a:sym typeface="Roboto"/>
              </a:rPr>
              <a:t>....</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a:xfrm>
            <a:off x="640080" y="6356350"/>
            <a:ext cx="2743200" cy="365125"/>
          </a:xfrm>
          <a:prstGeom prst="rect">
            <a:avLst/>
          </a:prstGeom>
        </p:spPr>
        <p:txBody>
          <a:bodyPr/>
          <a:lstStyle/>
          <a:p>
            <a:fld id="{BE15BF18-0007-481C-AA29-413124BC3EE7}" type="datetime1">
              <a:rPr lang="en-US" smtClean="0"/>
              <a:t>6/11/2025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8" name="ZoneTexte 7">
            <a:extLst>
              <a:ext uri="{FF2B5EF4-FFF2-40B4-BE49-F238E27FC236}">
                <a16:creationId xmlns:a16="http://schemas.microsoft.com/office/drawing/2014/main" id="{AFFD5862-442C-93ED-F71B-12C9438DBE02}"/>
              </a:ext>
            </a:extLst>
          </p:cNvPr>
          <p:cNvSpPr txBox="1"/>
          <p:nvPr userDrawn="1"/>
        </p:nvSpPr>
        <p:spPr>
          <a:xfrm>
            <a:off x="640079" y="2786368"/>
            <a:ext cx="6097904" cy="1136658"/>
          </a:xfrm>
          <a:prstGeom prst="rect">
            <a:avLst/>
          </a:prstGeom>
          <a:noFill/>
        </p:spPr>
        <p:txBody>
          <a:bodyPr wrap="square">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a:t>
            </a:r>
          </a:p>
        </p:txBody>
      </p:sp>
      <p:sp>
        <p:nvSpPr>
          <p:cNvPr id="9" name="TextBox 8">
            <a:extLst>
              <a:ext uri="{FF2B5EF4-FFF2-40B4-BE49-F238E27FC236}">
                <a16:creationId xmlns:a16="http://schemas.microsoft.com/office/drawing/2014/main" id="{0DBDE1F6-9E11-291B-BA31-CD8418757A77}"/>
              </a:ext>
            </a:extLst>
          </p:cNvPr>
          <p:cNvSpPr txBox="1"/>
          <p:nvPr userDrawn="1"/>
        </p:nvSpPr>
        <p:spPr>
          <a:xfrm>
            <a:off x="674368" y="3923026"/>
            <a:ext cx="6195062" cy="1403398"/>
          </a:xfrm>
          <a:prstGeom prst="rect">
            <a:avLst/>
          </a:prstGeom>
        </p:spPr>
        <p:txBody>
          <a:bodyPr wrap="square" lIns="0" tIns="0" rIns="0" bIns="0" rtlCol="0" anchor="t">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 Ut </a:t>
            </a:r>
            <a:r>
              <a:rPr lang="en-US" sz="1800" dirty="0" err="1">
                <a:solidFill>
                  <a:srgbClr val="000000"/>
                </a:solidFill>
                <a:latin typeface="Roboto"/>
                <a:ea typeface="Roboto"/>
                <a:cs typeface="Roboto"/>
                <a:sym typeface="Roboto"/>
              </a:rPr>
              <a:t>enim</a:t>
            </a:r>
            <a:r>
              <a:rPr lang="en-US" sz="1800" dirty="0">
                <a:solidFill>
                  <a:srgbClr val="000000"/>
                </a:solidFill>
                <a:latin typeface="Roboto"/>
                <a:ea typeface="Roboto"/>
                <a:cs typeface="Roboto"/>
                <a:sym typeface="Roboto"/>
              </a:rPr>
              <a:t> ad minim </a:t>
            </a:r>
            <a:r>
              <a:rPr lang="en-US" sz="1800" dirty="0" err="1">
                <a:solidFill>
                  <a:srgbClr val="000000"/>
                </a:solidFill>
                <a:latin typeface="Roboto"/>
                <a:ea typeface="Roboto"/>
                <a:cs typeface="Roboto"/>
                <a:sym typeface="Roboto"/>
              </a:rPr>
              <a:t>veniam</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quis</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nostrud</a:t>
            </a:r>
            <a:r>
              <a:rPr lang="en-US" sz="1800" dirty="0">
                <a:solidFill>
                  <a:srgbClr val="000000"/>
                </a:solidFill>
                <a:latin typeface="Roboto"/>
                <a:ea typeface="Roboto"/>
                <a:cs typeface="Roboto"/>
                <a:sym typeface="Roboto"/>
              </a:rPr>
              <a:t> exercitation </a:t>
            </a:r>
            <a:r>
              <a:rPr lang="en-US" sz="1800" dirty="0" err="1">
                <a:solidFill>
                  <a:srgbClr val="000000"/>
                </a:solidFill>
                <a:latin typeface="Roboto"/>
                <a:ea typeface="Roboto"/>
                <a:cs typeface="Roboto"/>
                <a:sym typeface="Roboto"/>
              </a:rPr>
              <a:t>ullamco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laboris</a:t>
            </a:r>
            <a:r>
              <a:rPr lang="en-US" sz="1800" dirty="0">
                <a:solidFill>
                  <a:srgbClr val="000000"/>
                </a:solidFill>
                <a:latin typeface="Roboto"/>
                <a:ea typeface="Roboto"/>
                <a:cs typeface="Roboto"/>
                <a:sym typeface="Roboto"/>
              </a:rPr>
              <a:t> nisi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aliquip</a:t>
            </a:r>
            <a:r>
              <a:rPr lang="en-US" sz="1800" dirty="0">
                <a:solidFill>
                  <a:srgbClr val="000000"/>
                </a:solidFill>
                <a:latin typeface="Roboto"/>
                <a:ea typeface="Roboto"/>
                <a:cs typeface="Roboto"/>
                <a:sym typeface="Roboto"/>
              </a:rPr>
              <a:t> ex </a:t>
            </a:r>
            <a:r>
              <a:rPr lang="en-US" sz="1800" dirty="0" err="1">
                <a:solidFill>
                  <a:srgbClr val="000000"/>
                </a:solidFill>
                <a:latin typeface="Roboto"/>
                <a:ea typeface="Roboto"/>
                <a:cs typeface="Roboto"/>
                <a:sym typeface="Roboto"/>
              </a:rPr>
              <a:t>ea</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commodo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consequat</a:t>
            </a:r>
            <a:r>
              <a:rPr lang="en-US" sz="1800" dirty="0">
                <a:solidFill>
                  <a:srgbClr val="000000"/>
                </a:solidFill>
                <a:latin typeface="Roboto"/>
                <a:ea typeface="Roboto"/>
                <a:cs typeface="Roboto"/>
                <a:sym typeface="Roboto"/>
              </a:rPr>
              <a:t>.</a:t>
            </a:r>
          </a:p>
        </p:txBody>
      </p:sp>
      <p:sp>
        <p:nvSpPr>
          <p:cNvPr id="11" name="Freeform 3">
            <a:extLst>
              <a:ext uri="{FF2B5EF4-FFF2-40B4-BE49-F238E27FC236}">
                <a16:creationId xmlns:a16="http://schemas.microsoft.com/office/drawing/2014/main" id="{566D7F71-02B6-A1F9-864F-6BEADA6F4854}"/>
              </a:ext>
            </a:extLst>
          </p:cNvPr>
          <p:cNvSpPr/>
          <p:nvPr/>
        </p:nvSpPr>
        <p:spPr>
          <a:xfrm>
            <a:off x="9319209" y="-114300"/>
            <a:ext cx="3059481" cy="7075171"/>
          </a:xfrm>
          <a:custGeom>
            <a:avLst/>
            <a:gdLst/>
            <a:ahLst/>
            <a:cxnLst/>
            <a:rect l="l" t="t" r="r" b="b"/>
            <a:pathLst>
              <a:path w="1513239" h="2709333">
                <a:moveTo>
                  <a:pt x="0" y="0"/>
                </a:moveTo>
                <a:lnTo>
                  <a:pt x="1513239" y="0"/>
                </a:lnTo>
                <a:lnTo>
                  <a:pt x="1513239" y="2709333"/>
                </a:lnTo>
                <a:lnTo>
                  <a:pt x="0" y="2709333"/>
                </a:lnTo>
                <a:close/>
              </a:path>
            </a:pathLst>
          </a:custGeom>
          <a:solidFill>
            <a:srgbClr val="0084B1"/>
          </a:solidFill>
        </p:spPr>
        <p:txBody>
          <a:bodyPr/>
          <a:lstStyle/>
          <a:p>
            <a:endParaRPr lang="fr-FR"/>
          </a:p>
        </p:txBody>
      </p:sp>
      <p:sp>
        <p:nvSpPr>
          <p:cNvPr id="13" name="Freeform 5">
            <a:extLst>
              <a:ext uri="{FF2B5EF4-FFF2-40B4-BE49-F238E27FC236}">
                <a16:creationId xmlns:a16="http://schemas.microsoft.com/office/drawing/2014/main" id="{9B64B54E-A06D-96E5-5A10-7D573A0AA513}"/>
              </a:ext>
            </a:extLst>
          </p:cNvPr>
          <p:cNvSpPr/>
          <p:nvPr userDrawn="1"/>
        </p:nvSpPr>
        <p:spPr>
          <a:xfrm>
            <a:off x="7490891" y="1144595"/>
            <a:ext cx="3919529" cy="4420203"/>
          </a:xfrm>
          <a:custGeom>
            <a:avLst/>
            <a:gdLst/>
            <a:ahLst/>
            <a:cxnLst/>
            <a:rect l="l" t="t" r="r" b="b"/>
            <a:pathLst>
              <a:path w="7374446" h="8229600">
                <a:moveTo>
                  <a:pt x="0" y="0"/>
                </a:moveTo>
                <a:lnTo>
                  <a:pt x="7374445" y="0"/>
                </a:lnTo>
                <a:lnTo>
                  <a:pt x="7374445" y="8229600"/>
                </a:lnTo>
                <a:lnTo>
                  <a:pt x="0" y="8229600"/>
                </a:lnTo>
                <a:lnTo>
                  <a:pt x="0" y="0"/>
                </a:lnTo>
                <a:close/>
              </a:path>
            </a:pathLst>
          </a:custGeom>
          <a:blipFill>
            <a:blip r:embed="rId2"/>
            <a:stretch>
              <a:fillRect t="-17122" b="-17122"/>
            </a:stretch>
          </a:blipFill>
        </p:spPr>
        <p:txBody>
          <a:bodyPr/>
          <a:lstStyle/>
          <a:p>
            <a:endParaRPr lang="fr-FR" dirty="0"/>
          </a:p>
        </p:txBody>
      </p:sp>
    </p:spTree>
    <p:extLst>
      <p:ext uri="{BB962C8B-B14F-4D97-AF65-F5344CB8AC3E}">
        <p14:creationId xmlns:p14="http://schemas.microsoft.com/office/powerpoint/2010/main" val="199628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hasCustomPrompt="1"/>
          </p:nvPr>
        </p:nvSpPr>
        <p:spPr>
          <a:xfrm>
            <a:off x="640079" y="251460"/>
            <a:ext cx="6515101" cy="2308859"/>
          </a:xfrm>
        </p:spPr>
        <p:txBody>
          <a:bodyPr/>
          <a:lstStyle/>
          <a:p>
            <a:pPr algn="l">
              <a:lnSpc>
                <a:spcPts val="5599"/>
              </a:lnSpc>
            </a:pPr>
            <a:r>
              <a:rPr lang="en-US" sz="3999" dirty="0">
                <a:solidFill>
                  <a:srgbClr val="00132D"/>
                </a:solidFill>
                <a:latin typeface="Roboto"/>
                <a:ea typeface="Roboto"/>
                <a:cs typeface="Roboto"/>
                <a:sym typeface="Roboto"/>
              </a:rPr>
              <a:t>Lorem ipsum dolor sit </a:t>
            </a:r>
            <a:r>
              <a:rPr lang="en-US" sz="3999" dirty="0" err="1">
                <a:solidFill>
                  <a:srgbClr val="00132D"/>
                </a:solidFill>
                <a:latin typeface="Roboto"/>
                <a:ea typeface="Roboto"/>
                <a:cs typeface="Roboto"/>
                <a:sym typeface="Roboto"/>
              </a:rPr>
              <a:t>amet</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consectetur</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adipiscing</a:t>
            </a:r>
            <a:r>
              <a:rPr lang="en-US" sz="3999" dirty="0">
                <a:solidFill>
                  <a:srgbClr val="00132D"/>
                </a:solidFill>
                <a:latin typeface="Roboto"/>
                <a:ea typeface="Roboto"/>
                <a:cs typeface="Roboto"/>
                <a:sym typeface="Roboto"/>
              </a:rPr>
              <a:t> </a:t>
            </a:r>
            <a:r>
              <a:rPr lang="en-US" sz="3999" dirty="0" err="1">
                <a:solidFill>
                  <a:srgbClr val="00132D"/>
                </a:solidFill>
                <a:latin typeface="Roboto"/>
                <a:ea typeface="Roboto"/>
                <a:cs typeface="Roboto"/>
                <a:sym typeface="Roboto"/>
              </a:rPr>
              <a:t>elit</a:t>
            </a:r>
            <a:r>
              <a:rPr lang="en-US" sz="3999" dirty="0">
                <a:solidFill>
                  <a:srgbClr val="00132D"/>
                </a:solidFill>
                <a:latin typeface="Roboto"/>
                <a:ea typeface="Roboto"/>
                <a:cs typeface="Roboto"/>
                <a:sym typeface="Roboto"/>
              </a:rPr>
              <a:t>....</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a:xfrm>
            <a:off x="640080" y="6356350"/>
            <a:ext cx="2743200" cy="365125"/>
          </a:xfrm>
          <a:prstGeom prst="rect">
            <a:avLst/>
          </a:prstGeom>
        </p:spPr>
        <p:txBody>
          <a:bodyPr/>
          <a:lstStyle/>
          <a:p>
            <a:fld id="{BE15BF18-0007-481C-AA29-413124BC3EE7}" type="datetime1">
              <a:rPr lang="en-US" smtClean="0"/>
              <a:t>6/11/2025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8" name="ZoneTexte 7">
            <a:extLst>
              <a:ext uri="{FF2B5EF4-FFF2-40B4-BE49-F238E27FC236}">
                <a16:creationId xmlns:a16="http://schemas.microsoft.com/office/drawing/2014/main" id="{AFFD5862-442C-93ED-F71B-12C9438DBE02}"/>
              </a:ext>
            </a:extLst>
          </p:cNvPr>
          <p:cNvSpPr txBox="1"/>
          <p:nvPr userDrawn="1"/>
        </p:nvSpPr>
        <p:spPr>
          <a:xfrm>
            <a:off x="640079" y="2786368"/>
            <a:ext cx="6097904" cy="1136658"/>
          </a:xfrm>
          <a:prstGeom prst="rect">
            <a:avLst/>
          </a:prstGeom>
          <a:noFill/>
        </p:spPr>
        <p:txBody>
          <a:bodyPr wrap="square">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a:t>
            </a:r>
          </a:p>
        </p:txBody>
      </p:sp>
      <p:sp>
        <p:nvSpPr>
          <p:cNvPr id="9" name="TextBox 8">
            <a:extLst>
              <a:ext uri="{FF2B5EF4-FFF2-40B4-BE49-F238E27FC236}">
                <a16:creationId xmlns:a16="http://schemas.microsoft.com/office/drawing/2014/main" id="{0DBDE1F6-9E11-291B-BA31-CD8418757A77}"/>
              </a:ext>
            </a:extLst>
          </p:cNvPr>
          <p:cNvSpPr txBox="1"/>
          <p:nvPr userDrawn="1"/>
        </p:nvSpPr>
        <p:spPr>
          <a:xfrm>
            <a:off x="674368" y="3923026"/>
            <a:ext cx="6195062" cy="1403398"/>
          </a:xfrm>
          <a:prstGeom prst="rect">
            <a:avLst/>
          </a:prstGeom>
        </p:spPr>
        <p:txBody>
          <a:bodyPr wrap="square" lIns="0" tIns="0" rIns="0" bIns="0" rtlCol="0" anchor="t">
            <a:spAutoFit/>
          </a:bodyPr>
          <a:lstStyle/>
          <a:p>
            <a:pPr algn="l">
              <a:lnSpc>
                <a:spcPts val="2799"/>
              </a:lnSpc>
            </a:pPr>
            <a:r>
              <a:rPr lang="en-US" sz="1800" dirty="0">
                <a:solidFill>
                  <a:srgbClr val="000000"/>
                </a:solidFill>
                <a:latin typeface="Roboto"/>
                <a:ea typeface="Roboto"/>
                <a:cs typeface="Roboto"/>
                <a:sym typeface="Roboto"/>
              </a:rPr>
              <a:t>Lorem ipsum dolor sit </a:t>
            </a:r>
            <a:r>
              <a:rPr lang="en-US" sz="1800" dirty="0" err="1">
                <a:solidFill>
                  <a:srgbClr val="000000"/>
                </a:solidFill>
                <a:latin typeface="Roboto"/>
                <a:ea typeface="Roboto"/>
                <a:cs typeface="Roboto"/>
                <a:sym typeface="Roboto"/>
              </a:rPr>
              <a:t>amet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consectetur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adipiscing</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elit</a:t>
            </a:r>
            <a:r>
              <a:rPr lang="en-US" sz="1800" dirty="0">
                <a:solidFill>
                  <a:srgbClr val="000000"/>
                </a:solidFill>
                <a:latin typeface="Roboto"/>
                <a:ea typeface="Roboto"/>
                <a:cs typeface="Roboto"/>
                <a:sym typeface="Roboto"/>
              </a:rPr>
              <a:t>, sed do </a:t>
            </a:r>
            <a:r>
              <a:rPr lang="en-US" sz="1800" dirty="0" err="1">
                <a:solidFill>
                  <a:srgbClr val="000000"/>
                </a:solidFill>
                <a:latin typeface="Roboto"/>
                <a:ea typeface="Roboto"/>
                <a:cs typeface="Roboto"/>
                <a:sym typeface="Roboto"/>
              </a:rPr>
              <a:t>eiusmod</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tempor</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incididunt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labore et dolore magna </a:t>
            </a:r>
            <a:r>
              <a:rPr lang="en-US" sz="1800" dirty="0" err="1">
                <a:solidFill>
                  <a:srgbClr val="000000"/>
                </a:solidFill>
                <a:latin typeface="Roboto"/>
                <a:ea typeface="Roboto"/>
                <a:cs typeface="Roboto"/>
                <a:sym typeface="Roboto"/>
              </a:rPr>
              <a:t>aliqua</a:t>
            </a:r>
            <a:r>
              <a:rPr lang="en-US" sz="1800" dirty="0">
                <a:solidFill>
                  <a:srgbClr val="000000"/>
                </a:solidFill>
                <a:latin typeface="Roboto"/>
                <a:ea typeface="Roboto"/>
                <a:cs typeface="Roboto"/>
                <a:sym typeface="Roboto"/>
              </a:rPr>
              <a:t>. Ut </a:t>
            </a:r>
            <a:r>
              <a:rPr lang="en-US" sz="1800" dirty="0" err="1">
                <a:solidFill>
                  <a:srgbClr val="000000"/>
                </a:solidFill>
                <a:latin typeface="Roboto"/>
                <a:ea typeface="Roboto"/>
                <a:cs typeface="Roboto"/>
                <a:sym typeface="Roboto"/>
              </a:rPr>
              <a:t>enim</a:t>
            </a:r>
            <a:r>
              <a:rPr lang="en-US" sz="1800" dirty="0">
                <a:solidFill>
                  <a:srgbClr val="000000"/>
                </a:solidFill>
                <a:latin typeface="Roboto"/>
                <a:ea typeface="Roboto"/>
                <a:cs typeface="Roboto"/>
                <a:sym typeface="Roboto"/>
              </a:rPr>
              <a:t> ad minim </a:t>
            </a:r>
            <a:r>
              <a:rPr lang="en-US" sz="1800" dirty="0" err="1">
                <a:solidFill>
                  <a:srgbClr val="000000"/>
                </a:solidFill>
                <a:latin typeface="Roboto"/>
                <a:ea typeface="Roboto"/>
                <a:cs typeface="Roboto"/>
                <a:sym typeface="Roboto"/>
              </a:rPr>
              <a:t>veniam</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quis</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nostrud</a:t>
            </a:r>
            <a:r>
              <a:rPr lang="en-US" sz="1800" dirty="0">
                <a:solidFill>
                  <a:srgbClr val="000000"/>
                </a:solidFill>
                <a:latin typeface="Roboto"/>
                <a:ea typeface="Roboto"/>
                <a:cs typeface="Roboto"/>
                <a:sym typeface="Roboto"/>
              </a:rPr>
              <a:t> exercitation </a:t>
            </a:r>
            <a:r>
              <a:rPr lang="en-US" sz="1800" dirty="0" err="1">
                <a:solidFill>
                  <a:srgbClr val="000000"/>
                </a:solidFill>
                <a:latin typeface="Roboto"/>
                <a:ea typeface="Roboto"/>
                <a:cs typeface="Roboto"/>
                <a:sym typeface="Roboto"/>
              </a:rPr>
              <a:t>ullamco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laboris</a:t>
            </a:r>
            <a:r>
              <a:rPr lang="en-US" sz="1800" dirty="0">
                <a:solidFill>
                  <a:srgbClr val="000000"/>
                </a:solidFill>
                <a:latin typeface="Roboto"/>
                <a:ea typeface="Roboto"/>
                <a:cs typeface="Roboto"/>
                <a:sym typeface="Roboto"/>
              </a:rPr>
              <a:t> nisi </a:t>
            </a:r>
            <a:r>
              <a:rPr lang="en-US" sz="1800" dirty="0" err="1">
                <a:solidFill>
                  <a:srgbClr val="000000"/>
                </a:solidFill>
                <a:latin typeface="Roboto"/>
                <a:ea typeface="Roboto"/>
                <a:cs typeface="Roboto"/>
                <a:sym typeface="Roboto"/>
              </a:rPr>
              <a:t>ut</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aliquip</a:t>
            </a:r>
            <a:r>
              <a:rPr lang="en-US" sz="1800" dirty="0">
                <a:solidFill>
                  <a:srgbClr val="000000"/>
                </a:solidFill>
                <a:latin typeface="Roboto"/>
                <a:ea typeface="Roboto"/>
                <a:cs typeface="Roboto"/>
                <a:sym typeface="Roboto"/>
              </a:rPr>
              <a:t> ex </a:t>
            </a:r>
            <a:r>
              <a:rPr lang="en-US" sz="1800" dirty="0" err="1">
                <a:solidFill>
                  <a:srgbClr val="000000"/>
                </a:solidFill>
                <a:latin typeface="Roboto"/>
                <a:ea typeface="Roboto"/>
                <a:cs typeface="Roboto"/>
                <a:sym typeface="Roboto"/>
              </a:rPr>
              <a:t>ea</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commodo</a:t>
            </a:r>
            <a:r>
              <a:rPr lang="en-US" sz="1800" dirty="0">
                <a:solidFill>
                  <a:srgbClr val="000000"/>
                </a:solidFill>
                <a:latin typeface="Roboto"/>
                <a:ea typeface="Roboto"/>
                <a:cs typeface="Roboto"/>
                <a:sym typeface="Roboto"/>
              </a:rPr>
              <a:t> </a:t>
            </a:r>
            <a:r>
              <a:rPr lang="en-US" sz="1800" dirty="0" err="1">
                <a:solidFill>
                  <a:srgbClr val="000000"/>
                </a:solidFill>
                <a:latin typeface="Roboto"/>
                <a:ea typeface="Roboto"/>
                <a:cs typeface="Roboto"/>
                <a:sym typeface="Roboto"/>
              </a:rPr>
              <a:t>consequat</a:t>
            </a:r>
            <a:r>
              <a:rPr lang="en-US" sz="1800" dirty="0">
                <a:solidFill>
                  <a:srgbClr val="000000"/>
                </a:solidFill>
                <a:latin typeface="Roboto"/>
                <a:ea typeface="Roboto"/>
                <a:cs typeface="Roboto"/>
                <a:sym typeface="Roboto"/>
              </a:rPr>
              <a:t>.</a:t>
            </a:r>
          </a:p>
        </p:txBody>
      </p:sp>
      <p:sp>
        <p:nvSpPr>
          <p:cNvPr id="11" name="Freeform 3">
            <a:extLst>
              <a:ext uri="{FF2B5EF4-FFF2-40B4-BE49-F238E27FC236}">
                <a16:creationId xmlns:a16="http://schemas.microsoft.com/office/drawing/2014/main" id="{566D7F71-02B6-A1F9-864F-6BEADA6F4854}"/>
              </a:ext>
            </a:extLst>
          </p:cNvPr>
          <p:cNvSpPr/>
          <p:nvPr/>
        </p:nvSpPr>
        <p:spPr>
          <a:xfrm>
            <a:off x="9319209" y="-114300"/>
            <a:ext cx="3059481" cy="7075171"/>
          </a:xfrm>
          <a:custGeom>
            <a:avLst/>
            <a:gdLst/>
            <a:ahLst/>
            <a:cxnLst/>
            <a:rect l="l" t="t" r="r" b="b"/>
            <a:pathLst>
              <a:path w="1513239" h="2709333">
                <a:moveTo>
                  <a:pt x="0" y="0"/>
                </a:moveTo>
                <a:lnTo>
                  <a:pt x="1513239" y="0"/>
                </a:lnTo>
                <a:lnTo>
                  <a:pt x="1513239" y="2709333"/>
                </a:lnTo>
                <a:lnTo>
                  <a:pt x="0" y="2709333"/>
                </a:lnTo>
                <a:close/>
              </a:path>
            </a:pathLst>
          </a:custGeom>
          <a:solidFill>
            <a:srgbClr val="13B452"/>
          </a:solidFill>
        </p:spPr>
        <p:txBody>
          <a:bodyPr/>
          <a:lstStyle/>
          <a:p>
            <a:endParaRPr lang="fr-FR"/>
          </a:p>
        </p:txBody>
      </p:sp>
      <p:sp>
        <p:nvSpPr>
          <p:cNvPr id="13" name="Freeform 5">
            <a:extLst>
              <a:ext uri="{FF2B5EF4-FFF2-40B4-BE49-F238E27FC236}">
                <a16:creationId xmlns:a16="http://schemas.microsoft.com/office/drawing/2014/main" id="{9B64B54E-A06D-96E5-5A10-7D573A0AA513}"/>
              </a:ext>
            </a:extLst>
          </p:cNvPr>
          <p:cNvSpPr/>
          <p:nvPr userDrawn="1"/>
        </p:nvSpPr>
        <p:spPr>
          <a:xfrm>
            <a:off x="7490891" y="1144595"/>
            <a:ext cx="3919529" cy="4420203"/>
          </a:xfrm>
          <a:custGeom>
            <a:avLst/>
            <a:gdLst/>
            <a:ahLst/>
            <a:cxnLst/>
            <a:rect l="l" t="t" r="r" b="b"/>
            <a:pathLst>
              <a:path w="7374446" h="8229600">
                <a:moveTo>
                  <a:pt x="0" y="0"/>
                </a:moveTo>
                <a:lnTo>
                  <a:pt x="7374445" y="0"/>
                </a:lnTo>
                <a:lnTo>
                  <a:pt x="7374445" y="8229600"/>
                </a:lnTo>
                <a:lnTo>
                  <a:pt x="0" y="8229600"/>
                </a:lnTo>
                <a:lnTo>
                  <a:pt x="0" y="0"/>
                </a:lnTo>
                <a:close/>
              </a:path>
            </a:pathLst>
          </a:custGeom>
          <a:blipFill>
            <a:blip r:embed="rId2"/>
            <a:stretch>
              <a:fillRect t="-17122" b="-17122"/>
            </a:stretch>
          </a:blipFill>
        </p:spPr>
        <p:txBody>
          <a:bodyPr/>
          <a:lstStyle/>
          <a:p>
            <a:endParaRPr lang="fr-FR" dirty="0"/>
          </a:p>
        </p:txBody>
      </p:sp>
    </p:spTree>
    <p:extLst>
      <p:ext uri="{BB962C8B-B14F-4D97-AF65-F5344CB8AC3E}">
        <p14:creationId xmlns:p14="http://schemas.microsoft.com/office/powerpoint/2010/main" val="292080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7E01B0-C600-F6F0-CBF2-CCC75CD6BAF3}"/>
              </a:ext>
            </a:extLst>
          </p:cNvPr>
          <p:cNvSpPr/>
          <p:nvPr userDrawn="1"/>
        </p:nvSpPr>
        <p:spPr>
          <a:xfrm>
            <a:off x="-217170" y="-91440"/>
            <a:ext cx="12630150" cy="3566160"/>
          </a:xfrm>
          <a:prstGeom prst="rect">
            <a:avLst/>
          </a:prstGeom>
          <a:solidFill>
            <a:srgbClr val="0284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CDB477A4-4D01-45B6-9563-0BF13BA72F7C}"/>
              </a:ext>
            </a:extLst>
          </p:cNvPr>
          <p:cNvSpPr>
            <a:spLocks noGrp="1"/>
          </p:cNvSpPr>
          <p:nvPr>
            <p:ph type="title" hasCustomPrompt="1"/>
          </p:nvPr>
        </p:nvSpPr>
        <p:spPr>
          <a:xfrm>
            <a:off x="650535" y="173736"/>
            <a:ext cx="10890929" cy="1097280"/>
          </a:xfrm>
        </p:spPr>
        <p:txBody>
          <a:bodyPr/>
          <a:lstStyle/>
          <a:p>
            <a:pPr algn="ctr">
              <a:lnSpc>
                <a:spcPts val="5239"/>
              </a:lnSpc>
            </a:pPr>
            <a:r>
              <a:rPr lang="en-US" sz="3999" dirty="0">
                <a:solidFill>
                  <a:srgbClr val="FFFFFF"/>
                </a:solidFill>
                <a:latin typeface="Roboto"/>
                <a:ea typeface="Roboto"/>
                <a:cs typeface="Roboto"/>
                <a:sym typeface="Roboto"/>
              </a:rPr>
              <a:t>Lorem ipsum dolor sit </a:t>
            </a:r>
            <a:r>
              <a:rPr lang="en-US" sz="3999" dirty="0" err="1">
                <a:solidFill>
                  <a:srgbClr val="FFFFFF"/>
                </a:solidFill>
                <a:latin typeface="Roboto"/>
                <a:ea typeface="Roboto"/>
                <a:cs typeface="Roboto"/>
                <a:sym typeface="Roboto"/>
              </a:rPr>
              <a:t>amet</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consectetur</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adipiscing</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elit</a:t>
            </a:r>
            <a:r>
              <a:rPr lang="en-US" sz="3999" dirty="0">
                <a:solidFill>
                  <a:srgbClr val="FFFFFF"/>
                </a:solidFill>
                <a:latin typeface="Roboto"/>
                <a:ea typeface="Roboto"/>
                <a:cs typeface="Roboto"/>
                <a:sym typeface="Roboto"/>
              </a:rPr>
              <a:t>....</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hasCustomPrompt="1"/>
          </p:nvPr>
        </p:nvSpPr>
        <p:spPr>
          <a:xfrm>
            <a:off x="3489959" y="1614551"/>
            <a:ext cx="5212080" cy="940562"/>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Pct val="87000"/>
              <a:buFont typeface="Arial" panose="020B0604020202020204" pitchFamily="34" charset="0"/>
              <a:buNone/>
              <a:tabLst/>
              <a:defRPr/>
            </a:pPr>
            <a:r>
              <a:rPr lang="en-US" sz="2000" dirty="0">
                <a:solidFill>
                  <a:srgbClr val="FFFFFF"/>
                </a:solidFill>
                <a:latin typeface="Roboto"/>
                <a:ea typeface="Roboto"/>
                <a:cs typeface="Roboto"/>
                <a:sym typeface="Roboto"/>
              </a:rPr>
              <a:t>Lorem ipsum dolor sit </a:t>
            </a:r>
            <a:r>
              <a:rPr lang="en-US" sz="2000" dirty="0" err="1">
                <a:solidFill>
                  <a:srgbClr val="FFFFFF"/>
                </a:solidFill>
                <a:latin typeface="Roboto"/>
                <a:ea typeface="Roboto"/>
                <a:cs typeface="Roboto"/>
                <a:sym typeface="Roboto"/>
              </a:rPr>
              <a:t>amet</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consectetur</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adipiscing</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elit</a:t>
            </a:r>
            <a:r>
              <a:rPr lang="en-US" sz="2000" dirty="0">
                <a:solidFill>
                  <a:srgbClr val="FFFFFF"/>
                </a:solidFill>
                <a:latin typeface="Roboto"/>
                <a:ea typeface="Roboto"/>
                <a:cs typeface="Roboto"/>
                <a:sym typeface="Roboto"/>
              </a:rPr>
              <a:t>...</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a:xfrm>
            <a:off x="640080" y="6356350"/>
            <a:ext cx="2743200" cy="365125"/>
          </a:xfrm>
          <a:prstGeom prst="rect">
            <a:avLst/>
          </a:prstGeom>
        </p:spPr>
        <p:txBody>
          <a:bodyPr/>
          <a:lstStyle/>
          <a:p>
            <a:fld id="{E579ABC2-0180-4F3A-A895-A85BC724D472}" type="datetime1">
              <a:rPr lang="en-US" smtClean="0"/>
              <a:t>6/11/2025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9" name="ZoneTexte 8">
            <a:extLst>
              <a:ext uri="{FF2B5EF4-FFF2-40B4-BE49-F238E27FC236}">
                <a16:creationId xmlns:a16="http://schemas.microsoft.com/office/drawing/2014/main" id="{BAE631EA-1D53-7963-ACE7-52EFF8BE7CFC}"/>
              </a:ext>
            </a:extLst>
          </p:cNvPr>
          <p:cNvSpPr txBox="1"/>
          <p:nvPr userDrawn="1"/>
        </p:nvSpPr>
        <p:spPr>
          <a:xfrm>
            <a:off x="2548889" y="3992205"/>
            <a:ext cx="24345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0" name="ZoneTexte 9">
            <a:extLst>
              <a:ext uri="{FF2B5EF4-FFF2-40B4-BE49-F238E27FC236}">
                <a16:creationId xmlns:a16="http://schemas.microsoft.com/office/drawing/2014/main" id="{FD4AC79A-57ED-5DD3-7149-01B8355AEA8B}"/>
              </a:ext>
            </a:extLst>
          </p:cNvPr>
          <p:cNvSpPr txBox="1"/>
          <p:nvPr userDrawn="1"/>
        </p:nvSpPr>
        <p:spPr>
          <a:xfrm>
            <a:off x="8907779" y="3992205"/>
            <a:ext cx="28651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1" name="Freeform 5">
            <a:extLst>
              <a:ext uri="{FF2B5EF4-FFF2-40B4-BE49-F238E27FC236}">
                <a16:creationId xmlns:a16="http://schemas.microsoft.com/office/drawing/2014/main" id="{1CD89C43-BDF4-15B6-4F9A-09C52CE85FB7}"/>
              </a:ext>
            </a:extLst>
          </p:cNvPr>
          <p:cNvSpPr/>
          <p:nvPr userDrawn="1"/>
        </p:nvSpPr>
        <p:spPr>
          <a:xfrm>
            <a:off x="365760" y="3985240"/>
            <a:ext cx="1596860"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2"/>
            <a:stretch>
              <a:fillRect l="-21335" r="-37616"/>
            </a:stretch>
          </a:blipFill>
        </p:spPr>
        <p:txBody>
          <a:bodyPr/>
          <a:lstStyle/>
          <a:p>
            <a:endParaRPr lang="fr-FR"/>
          </a:p>
        </p:txBody>
      </p:sp>
      <p:sp>
        <p:nvSpPr>
          <p:cNvPr id="13" name="Freeform 6">
            <a:extLst>
              <a:ext uri="{FF2B5EF4-FFF2-40B4-BE49-F238E27FC236}">
                <a16:creationId xmlns:a16="http://schemas.microsoft.com/office/drawing/2014/main" id="{DCBF3793-561B-4452-A2F1-C57EB71188BC}"/>
              </a:ext>
            </a:extLst>
          </p:cNvPr>
          <p:cNvSpPr/>
          <p:nvPr userDrawn="1"/>
        </p:nvSpPr>
        <p:spPr>
          <a:xfrm>
            <a:off x="6627040" y="3985061"/>
            <a:ext cx="1751885"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3"/>
            <a:stretch>
              <a:fillRect l="-2951" r="-2951"/>
            </a:stretch>
          </a:blipFill>
        </p:spPr>
        <p:txBody>
          <a:bodyPr/>
          <a:lstStyle/>
          <a:p>
            <a:endParaRPr lang="fr-FR"/>
          </a:p>
        </p:txBody>
      </p:sp>
      <p:sp>
        <p:nvSpPr>
          <p:cNvPr id="16" name="Freeform 8">
            <a:extLst>
              <a:ext uri="{FF2B5EF4-FFF2-40B4-BE49-F238E27FC236}">
                <a16:creationId xmlns:a16="http://schemas.microsoft.com/office/drawing/2014/main" id="{F100B5E3-3056-88A2-81B3-CEFACFE1CEAF}"/>
              </a:ext>
            </a:extLst>
          </p:cNvPr>
          <p:cNvSpPr/>
          <p:nvPr userDrawn="1"/>
        </p:nvSpPr>
        <p:spPr>
          <a:xfrm>
            <a:off x="2145523" y="4073566"/>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7" name="Freeform 7">
            <a:extLst>
              <a:ext uri="{FF2B5EF4-FFF2-40B4-BE49-F238E27FC236}">
                <a16:creationId xmlns:a16="http://schemas.microsoft.com/office/drawing/2014/main" id="{8ABAF5B6-4C6F-6894-DC7B-9C57B3BB4230}"/>
              </a:ext>
            </a:extLst>
          </p:cNvPr>
          <p:cNvSpPr/>
          <p:nvPr userDrawn="1"/>
        </p:nvSpPr>
        <p:spPr>
          <a:xfrm>
            <a:off x="8544775" y="4084572"/>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19" name="ZoneTexte 18">
            <a:extLst>
              <a:ext uri="{FF2B5EF4-FFF2-40B4-BE49-F238E27FC236}">
                <a16:creationId xmlns:a16="http://schemas.microsoft.com/office/drawing/2014/main" id="{0F3491C9-879A-F339-27BD-89921017BE71}"/>
              </a:ext>
            </a:extLst>
          </p:cNvPr>
          <p:cNvSpPr txBox="1"/>
          <p:nvPr userDrawn="1"/>
        </p:nvSpPr>
        <p:spPr>
          <a:xfrm>
            <a:off x="2174479" y="4850870"/>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
        <p:nvSpPr>
          <p:cNvPr id="20" name="ZoneTexte 19">
            <a:extLst>
              <a:ext uri="{FF2B5EF4-FFF2-40B4-BE49-F238E27FC236}">
                <a16:creationId xmlns:a16="http://schemas.microsoft.com/office/drawing/2014/main" id="{A62D8029-2717-9C0A-0DA6-BADFC2B0A531}"/>
              </a:ext>
            </a:extLst>
          </p:cNvPr>
          <p:cNvSpPr txBox="1"/>
          <p:nvPr userDrawn="1"/>
        </p:nvSpPr>
        <p:spPr>
          <a:xfrm>
            <a:off x="8667058" y="4871455"/>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Tree>
    <p:extLst>
      <p:ext uri="{BB962C8B-B14F-4D97-AF65-F5344CB8AC3E}">
        <p14:creationId xmlns:p14="http://schemas.microsoft.com/office/powerpoint/2010/main" val="427455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7E01B0-C600-F6F0-CBF2-CCC75CD6BAF3}"/>
              </a:ext>
            </a:extLst>
          </p:cNvPr>
          <p:cNvSpPr/>
          <p:nvPr userDrawn="1"/>
        </p:nvSpPr>
        <p:spPr>
          <a:xfrm>
            <a:off x="-217170" y="-91440"/>
            <a:ext cx="12630150" cy="3566160"/>
          </a:xfrm>
          <a:prstGeom prst="rect">
            <a:avLst/>
          </a:prstGeom>
          <a:solidFill>
            <a:srgbClr val="13B4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CDB477A4-4D01-45B6-9563-0BF13BA72F7C}"/>
              </a:ext>
            </a:extLst>
          </p:cNvPr>
          <p:cNvSpPr>
            <a:spLocks noGrp="1"/>
          </p:cNvSpPr>
          <p:nvPr>
            <p:ph type="title" hasCustomPrompt="1"/>
          </p:nvPr>
        </p:nvSpPr>
        <p:spPr>
          <a:xfrm>
            <a:off x="650535" y="173736"/>
            <a:ext cx="10890929" cy="1097280"/>
          </a:xfrm>
        </p:spPr>
        <p:txBody>
          <a:bodyPr/>
          <a:lstStyle/>
          <a:p>
            <a:pPr algn="ctr">
              <a:lnSpc>
                <a:spcPts val="5239"/>
              </a:lnSpc>
            </a:pPr>
            <a:r>
              <a:rPr lang="en-US" sz="3999" dirty="0">
                <a:solidFill>
                  <a:srgbClr val="FFFFFF"/>
                </a:solidFill>
                <a:latin typeface="Roboto"/>
                <a:ea typeface="Roboto"/>
                <a:cs typeface="Roboto"/>
                <a:sym typeface="Roboto"/>
              </a:rPr>
              <a:t>Lorem ipsum dolor sit </a:t>
            </a:r>
            <a:r>
              <a:rPr lang="en-US" sz="3999" dirty="0" err="1">
                <a:solidFill>
                  <a:srgbClr val="FFFFFF"/>
                </a:solidFill>
                <a:latin typeface="Roboto"/>
                <a:ea typeface="Roboto"/>
                <a:cs typeface="Roboto"/>
                <a:sym typeface="Roboto"/>
              </a:rPr>
              <a:t>amet</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consectetur</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adipiscing</a:t>
            </a:r>
            <a:r>
              <a:rPr lang="en-US" sz="3999" dirty="0">
                <a:solidFill>
                  <a:srgbClr val="FFFFFF"/>
                </a:solidFill>
                <a:latin typeface="Roboto"/>
                <a:ea typeface="Roboto"/>
                <a:cs typeface="Roboto"/>
                <a:sym typeface="Roboto"/>
              </a:rPr>
              <a:t> </a:t>
            </a:r>
            <a:r>
              <a:rPr lang="en-US" sz="3999" dirty="0" err="1">
                <a:solidFill>
                  <a:srgbClr val="FFFFFF"/>
                </a:solidFill>
                <a:latin typeface="Roboto"/>
                <a:ea typeface="Roboto"/>
                <a:cs typeface="Roboto"/>
                <a:sym typeface="Roboto"/>
              </a:rPr>
              <a:t>elit</a:t>
            </a:r>
            <a:r>
              <a:rPr lang="en-US" sz="3999" dirty="0">
                <a:solidFill>
                  <a:srgbClr val="FFFFFF"/>
                </a:solidFill>
                <a:latin typeface="Roboto"/>
                <a:ea typeface="Roboto"/>
                <a:cs typeface="Roboto"/>
                <a:sym typeface="Roboto"/>
              </a:rPr>
              <a:t>....</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hasCustomPrompt="1"/>
          </p:nvPr>
        </p:nvSpPr>
        <p:spPr>
          <a:xfrm>
            <a:off x="3489959" y="1614551"/>
            <a:ext cx="5212080" cy="940562"/>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Pct val="87000"/>
              <a:buFont typeface="Arial" panose="020B0604020202020204" pitchFamily="34" charset="0"/>
              <a:buNone/>
              <a:tabLst/>
              <a:defRPr/>
            </a:pPr>
            <a:r>
              <a:rPr lang="en-US" sz="2000" dirty="0">
                <a:solidFill>
                  <a:srgbClr val="FFFFFF"/>
                </a:solidFill>
                <a:latin typeface="Roboto"/>
                <a:ea typeface="Roboto"/>
                <a:cs typeface="Roboto"/>
                <a:sym typeface="Roboto"/>
              </a:rPr>
              <a:t>Lorem ipsum dolor sit </a:t>
            </a:r>
            <a:r>
              <a:rPr lang="en-US" sz="2000" dirty="0" err="1">
                <a:solidFill>
                  <a:srgbClr val="FFFFFF"/>
                </a:solidFill>
                <a:latin typeface="Roboto"/>
                <a:ea typeface="Roboto"/>
                <a:cs typeface="Roboto"/>
                <a:sym typeface="Roboto"/>
              </a:rPr>
              <a:t>amet</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consectetur</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adipiscing</a:t>
            </a:r>
            <a:r>
              <a:rPr lang="en-US" sz="2000" dirty="0">
                <a:solidFill>
                  <a:srgbClr val="FFFFFF"/>
                </a:solidFill>
                <a:latin typeface="Roboto"/>
                <a:ea typeface="Roboto"/>
                <a:cs typeface="Roboto"/>
                <a:sym typeface="Roboto"/>
              </a:rPr>
              <a:t> </a:t>
            </a:r>
            <a:r>
              <a:rPr lang="en-US" sz="2000" dirty="0" err="1">
                <a:solidFill>
                  <a:srgbClr val="FFFFFF"/>
                </a:solidFill>
                <a:latin typeface="Roboto"/>
                <a:ea typeface="Roboto"/>
                <a:cs typeface="Roboto"/>
                <a:sym typeface="Roboto"/>
              </a:rPr>
              <a:t>elit</a:t>
            </a:r>
            <a:r>
              <a:rPr lang="en-US" sz="2000" dirty="0">
                <a:solidFill>
                  <a:srgbClr val="FFFFFF"/>
                </a:solidFill>
                <a:latin typeface="Roboto"/>
                <a:ea typeface="Roboto"/>
                <a:cs typeface="Roboto"/>
                <a:sym typeface="Roboto"/>
              </a:rPr>
              <a:t>...</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a:xfrm>
            <a:off x="640080" y="6356350"/>
            <a:ext cx="2743200" cy="365125"/>
          </a:xfrm>
          <a:prstGeom prst="rect">
            <a:avLst/>
          </a:prstGeom>
        </p:spPr>
        <p:txBody>
          <a:bodyPr/>
          <a:lstStyle/>
          <a:p>
            <a:fld id="{E579ABC2-0180-4F3A-A895-A85BC724D472}" type="datetime1">
              <a:rPr lang="en-US" smtClean="0"/>
              <a:t>6/11/2025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a:xfrm>
            <a:off x="6767622" y="6356350"/>
            <a:ext cx="4040373"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a:xfrm>
            <a:off x="10807995" y="6356350"/>
            <a:ext cx="723014" cy="365125"/>
          </a:xfrm>
          <a:prstGeom prst="rect">
            <a:avLst/>
          </a:prstGeom>
        </p:spPr>
        <p:txBody>
          <a:bodyPr/>
          <a:lstStyle/>
          <a:p>
            <a:fld id="{70C12960-6E85-460F-B6E3-5B82CB31AF3D}" type="slidenum">
              <a:rPr lang="en-US" smtClean="0"/>
              <a:t>‹#›</a:t>
            </a:fld>
            <a:endParaRPr lang="en-US"/>
          </a:p>
        </p:txBody>
      </p:sp>
      <p:sp>
        <p:nvSpPr>
          <p:cNvPr id="9" name="ZoneTexte 8">
            <a:extLst>
              <a:ext uri="{FF2B5EF4-FFF2-40B4-BE49-F238E27FC236}">
                <a16:creationId xmlns:a16="http://schemas.microsoft.com/office/drawing/2014/main" id="{BAE631EA-1D53-7963-ACE7-52EFF8BE7CFC}"/>
              </a:ext>
            </a:extLst>
          </p:cNvPr>
          <p:cNvSpPr txBox="1"/>
          <p:nvPr userDrawn="1"/>
        </p:nvSpPr>
        <p:spPr>
          <a:xfrm>
            <a:off x="2548889" y="3992205"/>
            <a:ext cx="24345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0" name="ZoneTexte 9">
            <a:extLst>
              <a:ext uri="{FF2B5EF4-FFF2-40B4-BE49-F238E27FC236}">
                <a16:creationId xmlns:a16="http://schemas.microsoft.com/office/drawing/2014/main" id="{FD4AC79A-57ED-5DD3-7149-01B8355AEA8B}"/>
              </a:ext>
            </a:extLst>
          </p:cNvPr>
          <p:cNvSpPr txBox="1"/>
          <p:nvPr userDrawn="1"/>
        </p:nvSpPr>
        <p:spPr>
          <a:xfrm>
            <a:off x="8907779" y="3992205"/>
            <a:ext cx="28651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Roboto"/>
                <a:ea typeface="Roboto"/>
                <a:cs typeface="Roboto"/>
                <a:sym typeface="Roboto"/>
              </a:rPr>
              <a:t>Lorem ipsum dolor sit </a:t>
            </a:r>
            <a:r>
              <a:rPr lang="en-US" sz="1800" dirty="0" err="1">
                <a:solidFill>
                  <a:schemeClr val="tx1"/>
                </a:solidFill>
                <a:latin typeface="Roboto"/>
                <a:ea typeface="Roboto"/>
                <a:cs typeface="Roboto"/>
                <a:sym typeface="Roboto"/>
              </a:rPr>
              <a:t>amet</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consectetur</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adipiscing</a:t>
            </a:r>
            <a:r>
              <a:rPr lang="en-US" sz="1800" dirty="0">
                <a:solidFill>
                  <a:schemeClr val="tx1"/>
                </a:solidFill>
                <a:latin typeface="Roboto"/>
                <a:ea typeface="Roboto"/>
                <a:cs typeface="Roboto"/>
                <a:sym typeface="Roboto"/>
              </a:rPr>
              <a:t> </a:t>
            </a:r>
            <a:r>
              <a:rPr lang="en-US" sz="1800" dirty="0" err="1">
                <a:solidFill>
                  <a:schemeClr val="tx1"/>
                </a:solidFill>
                <a:latin typeface="Roboto"/>
                <a:ea typeface="Roboto"/>
                <a:cs typeface="Roboto"/>
                <a:sym typeface="Roboto"/>
              </a:rPr>
              <a:t>elit</a:t>
            </a:r>
            <a:r>
              <a:rPr lang="en-US" sz="1800" dirty="0">
                <a:solidFill>
                  <a:schemeClr val="tx1"/>
                </a:solidFill>
                <a:latin typeface="Roboto"/>
                <a:ea typeface="Roboto"/>
                <a:cs typeface="Roboto"/>
                <a:sym typeface="Roboto"/>
              </a:rPr>
              <a:t>....</a:t>
            </a:r>
          </a:p>
          <a:p>
            <a:endParaRPr lang="fr-FR" dirty="0">
              <a:solidFill>
                <a:schemeClr val="tx1"/>
              </a:solidFill>
            </a:endParaRPr>
          </a:p>
        </p:txBody>
      </p:sp>
      <p:sp>
        <p:nvSpPr>
          <p:cNvPr id="11" name="Freeform 5">
            <a:extLst>
              <a:ext uri="{FF2B5EF4-FFF2-40B4-BE49-F238E27FC236}">
                <a16:creationId xmlns:a16="http://schemas.microsoft.com/office/drawing/2014/main" id="{1CD89C43-BDF4-15B6-4F9A-09C52CE85FB7}"/>
              </a:ext>
            </a:extLst>
          </p:cNvPr>
          <p:cNvSpPr/>
          <p:nvPr userDrawn="1"/>
        </p:nvSpPr>
        <p:spPr>
          <a:xfrm>
            <a:off x="365760" y="3985240"/>
            <a:ext cx="1596860"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2"/>
            <a:stretch>
              <a:fillRect l="-21335" r="-37616"/>
            </a:stretch>
          </a:blipFill>
        </p:spPr>
        <p:txBody>
          <a:bodyPr/>
          <a:lstStyle/>
          <a:p>
            <a:endParaRPr lang="fr-FR"/>
          </a:p>
        </p:txBody>
      </p:sp>
      <p:sp>
        <p:nvSpPr>
          <p:cNvPr id="13" name="Freeform 6">
            <a:extLst>
              <a:ext uri="{FF2B5EF4-FFF2-40B4-BE49-F238E27FC236}">
                <a16:creationId xmlns:a16="http://schemas.microsoft.com/office/drawing/2014/main" id="{DCBF3793-561B-4452-A2F1-C57EB71188BC}"/>
              </a:ext>
            </a:extLst>
          </p:cNvPr>
          <p:cNvSpPr/>
          <p:nvPr userDrawn="1"/>
        </p:nvSpPr>
        <p:spPr>
          <a:xfrm>
            <a:off x="6627040" y="3985061"/>
            <a:ext cx="1751885" cy="1729760"/>
          </a:xfrm>
          <a:custGeom>
            <a:avLst/>
            <a:gdLst/>
            <a:ahLst/>
            <a:cxnLst/>
            <a:rect l="l" t="t" r="r" b="b"/>
            <a:pathLst>
              <a:path w="2632651" h="2788032">
                <a:moveTo>
                  <a:pt x="0" y="0"/>
                </a:moveTo>
                <a:lnTo>
                  <a:pt x="2632651" y="0"/>
                </a:lnTo>
                <a:lnTo>
                  <a:pt x="2632651" y="2788032"/>
                </a:lnTo>
                <a:lnTo>
                  <a:pt x="0" y="2788032"/>
                </a:lnTo>
                <a:lnTo>
                  <a:pt x="0" y="0"/>
                </a:lnTo>
                <a:close/>
              </a:path>
            </a:pathLst>
          </a:custGeom>
          <a:blipFill>
            <a:blip r:embed="rId3"/>
            <a:stretch>
              <a:fillRect l="-2951" r="-2951"/>
            </a:stretch>
          </a:blipFill>
        </p:spPr>
        <p:txBody>
          <a:bodyPr/>
          <a:lstStyle/>
          <a:p>
            <a:endParaRPr lang="fr-FR"/>
          </a:p>
        </p:txBody>
      </p:sp>
      <p:sp>
        <p:nvSpPr>
          <p:cNvPr id="16" name="Freeform 8">
            <a:extLst>
              <a:ext uri="{FF2B5EF4-FFF2-40B4-BE49-F238E27FC236}">
                <a16:creationId xmlns:a16="http://schemas.microsoft.com/office/drawing/2014/main" id="{F100B5E3-3056-88A2-81B3-CEFACFE1CEAF}"/>
              </a:ext>
            </a:extLst>
          </p:cNvPr>
          <p:cNvSpPr/>
          <p:nvPr userDrawn="1"/>
        </p:nvSpPr>
        <p:spPr>
          <a:xfrm>
            <a:off x="2145523" y="4073566"/>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7" name="Freeform 7">
            <a:extLst>
              <a:ext uri="{FF2B5EF4-FFF2-40B4-BE49-F238E27FC236}">
                <a16:creationId xmlns:a16="http://schemas.microsoft.com/office/drawing/2014/main" id="{8ABAF5B6-4C6F-6894-DC7B-9C57B3BB4230}"/>
              </a:ext>
            </a:extLst>
          </p:cNvPr>
          <p:cNvSpPr/>
          <p:nvPr userDrawn="1"/>
        </p:nvSpPr>
        <p:spPr>
          <a:xfrm>
            <a:off x="8544775" y="4084572"/>
            <a:ext cx="314528" cy="309755"/>
          </a:xfrm>
          <a:custGeom>
            <a:avLst/>
            <a:gdLst/>
            <a:ahLst/>
            <a:cxnLst/>
            <a:rect l="l" t="t" r="r" b="b"/>
            <a:pathLst>
              <a:path w="658903" h="658903">
                <a:moveTo>
                  <a:pt x="0" y="0"/>
                </a:moveTo>
                <a:lnTo>
                  <a:pt x="658903" y="0"/>
                </a:lnTo>
                <a:lnTo>
                  <a:pt x="658903" y="658903"/>
                </a:lnTo>
                <a:lnTo>
                  <a:pt x="0" y="6589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FR" dirty="0"/>
          </a:p>
        </p:txBody>
      </p:sp>
      <p:sp>
        <p:nvSpPr>
          <p:cNvPr id="19" name="ZoneTexte 18">
            <a:extLst>
              <a:ext uri="{FF2B5EF4-FFF2-40B4-BE49-F238E27FC236}">
                <a16:creationId xmlns:a16="http://schemas.microsoft.com/office/drawing/2014/main" id="{0F3491C9-879A-F339-27BD-89921017BE71}"/>
              </a:ext>
            </a:extLst>
          </p:cNvPr>
          <p:cNvSpPr txBox="1"/>
          <p:nvPr userDrawn="1"/>
        </p:nvSpPr>
        <p:spPr>
          <a:xfrm>
            <a:off x="2174479" y="4850870"/>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
        <p:nvSpPr>
          <p:cNvPr id="20" name="ZoneTexte 19">
            <a:extLst>
              <a:ext uri="{FF2B5EF4-FFF2-40B4-BE49-F238E27FC236}">
                <a16:creationId xmlns:a16="http://schemas.microsoft.com/office/drawing/2014/main" id="{A62D8029-2717-9C0A-0DA6-BADFC2B0A531}"/>
              </a:ext>
            </a:extLst>
          </p:cNvPr>
          <p:cNvSpPr txBox="1"/>
          <p:nvPr userDrawn="1"/>
        </p:nvSpPr>
        <p:spPr>
          <a:xfrm>
            <a:off x="8667058" y="4871455"/>
            <a:ext cx="3634696" cy="1119537"/>
          </a:xfrm>
          <a:prstGeom prst="rect">
            <a:avLst/>
          </a:prstGeom>
          <a:noFill/>
        </p:spPr>
        <p:txBody>
          <a:bodyPr wrap="square">
            <a:spAutoFit/>
          </a:bodyPr>
          <a:lstStyle/>
          <a:p>
            <a:pPr algn="l">
              <a:lnSpc>
                <a:spcPts val="2799"/>
              </a:lnSpc>
            </a:pPr>
            <a:r>
              <a:rPr lang="en-US" sz="1200" dirty="0">
                <a:solidFill>
                  <a:srgbClr val="000000"/>
                </a:solidFill>
                <a:latin typeface="Open Sans"/>
                <a:ea typeface="Open Sans"/>
                <a:cs typeface="Open Sans"/>
                <a:sym typeface="Open Sans"/>
              </a:rPr>
              <a:t>Lorem ipsum dolor sit </a:t>
            </a:r>
            <a:r>
              <a:rPr lang="en-US" sz="1200" dirty="0" err="1">
                <a:solidFill>
                  <a:srgbClr val="000000"/>
                </a:solidFill>
                <a:latin typeface="Open Sans"/>
                <a:ea typeface="Open Sans"/>
                <a:cs typeface="Open Sans"/>
                <a:sym typeface="Open Sans"/>
              </a:rPr>
              <a:t>amet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consectetur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adipiscing</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elit</a:t>
            </a:r>
            <a:r>
              <a:rPr lang="en-US" sz="1200" dirty="0">
                <a:solidFill>
                  <a:srgbClr val="000000"/>
                </a:solidFill>
                <a:latin typeface="Open Sans"/>
                <a:ea typeface="Open Sans"/>
                <a:cs typeface="Open Sans"/>
                <a:sym typeface="Open Sans"/>
              </a:rPr>
              <a:t>, sed do </a:t>
            </a:r>
            <a:r>
              <a:rPr lang="en-US" sz="1200" dirty="0" err="1">
                <a:solidFill>
                  <a:srgbClr val="000000"/>
                </a:solidFill>
                <a:latin typeface="Open Sans"/>
                <a:ea typeface="Open Sans"/>
                <a:cs typeface="Open Sans"/>
                <a:sym typeface="Open Sans"/>
              </a:rPr>
              <a:t>eiusmod</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tempor</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incididunt</a:t>
            </a:r>
            <a:r>
              <a:rPr lang="en-US" sz="1200" dirty="0">
                <a:solidFill>
                  <a:srgbClr val="000000"/>
                </a:solidFill>
                <a:latin typeface="Open Sans"/>
                <a:ea typeface="Open Sans"/>
                <a:cs typeface="Open Sans"/>
                <a:sym typeface="Open Sans"/>
              </a:rPr>
              <a:t> </a:t>
            </a:r>
            <a:r>
              <a:rPr lang="en-US" sz="1200" dirty="0" err="1">
                <a:solidFill>
                  <a:srgbClr val="000000"/>
                </a:solidFill>
                <a:latin typeface="Open Sans"/>
                <a:ea typeface="Open Sans"/>
                <a:cs typeface="Open Sans"/>
                <a:sym typeface="Open Sans"/>
              </a:rPr>
              <a:t>ut</a:t>
            </a:r>
            <a:r>
              <a:rPr lang="en-US" sz="1200" dirty="0">
                <a:solidFill>
                  <a:srgbClr val="000000"/>
                </a:solidFill>
                <a:latin typeface="Open Sans"/>
                <a:ea typeface="Open Sans"/>
                <a:cs typeface="Open Sans"/>
                <a:sym typeface="Open Sans"/>
              </a:rPr>
              <a:t> labore et dolore magna </a:t>
            </a:r>
            <a:r>
              <a:rPr lang="en-US" sz="1200" dirty="0" err="1">
                <a:solidFill>
                  <a:srgbClr val="000000"/>
                </a:solidFill>
                <a:latin typeface="Open Sans"/>
                <a:ea typeface="Open Sans"/>
                <a:cs typeface="Open Sans"/>
                <a:sym typeface="Open Sans"/>
              </a:rPr>
              <a:t>aliqua</a:t>
            </a:r>
            <a:r>
              <a:rPr lang="en-US" sz="1200" dirty="0">
                <a:solidFill>
                  <a:srgbClr val="000000"/>
                </a:solidFill>
                <a:latin typeface="Open Sans"/>
                <a:ea typeface="Open Sans"/>
                <a:cs typeface="Open Sans"/>
                <a:sym typeface="Open Sans"/>
              </a:rPr>
              <a:t>.</a:t>
            </a:r>
          </a:p>
        </p:txBody>
      </p:sp>
    </p:spTree>
    <p:extLst>
      <p:ext uri="{BB962C8B-B14F-4D97-AF65-F5344CB8AC3E}">
        <p14:creationId xmlns:p14="http://schemas.microsoft.com/office/powerpoint/2010/main" val="4012296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02B5-74AC-4338-9EBA-6959069653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3C9156-D375-46A4-BB34-B73CFBA82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6F70-D8C1-48DF-9D35-D4E58682D657}"/>
              </a:ext>
            </a:extLst>
          </p:cNvPr>
          <p:cNvSpPr>
            <a:spLocks noGrp="1"/>
          </p:cNvSpPr>
          <p:nvPr>
            <p:ph type="dt" sz="half" idx="10"/>
          </p:nvPr>
        </p:nvSpPr>
        <p:spPr/>
        <p:txBody>
          <a:bodyPr/>
          <a:lstStyle/>
          <a:p>
            <a:fld id="{3441702D-4FB9-4881-87AE-5F276853A963}" type="datetimeFigureOut">
              <a:rPr lang="en-US" smtClean="0"/>
              <a:t>6/11/2025</a:t>
            </a:fld>
            <a:endParaRPr lang="en-US"/>
          </a:p>
        </p:txBody>
      </p:sp>
      <p:sp>
        <p:nvSpPr>
          <p:cNvPr id="5" name="Footer Placeholder 4">
            <a:extLst>
              <a:ext uri="{FF2B5EF4-FFF2-40B4-BE49-F238E27FC236}">
                <a16:creationId xmlns:a16="http://schemas.microsoft.com/office/drawing/2014/main" id="{36D398FD-850A-4D9E-AB37-4FDCCE031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EF695-DA7F-45CD-83D6-C3C3FAB42B6C}"/>
              </a:ext>
            </a:extLst>
          </p:cNvPr>
          <p:cNvSpPr>
            <a:spLocks noGrp="1"/>
          </p:cNvSpPr>
          <p:nvPr>
            <p:ph type="sldNum" sz="quarter" idx="12"/>
          </p:nvPr>
        </p:nvSpPr>
        <p:spPr/>
        <p:txBody>
          <a:bodyPr/>
          <a:lstStyle/>
          <a:p>
            <a:fld id="{81A03C8A-6D6A-4318-9EE1-73F9CF549D80}" type="slidenum">
              <a:rPr lang="en-US" smtClean="0"/>
              <a:t>‹#›</a:t>
            </a:fld>
            <a:endParaRPr lang="en-US"/>
          </a:p>
        </p:txBody>
      </p:sp>
    </p:spTree>
    <p:extLst>
      <p:ext uri="{BB962C8B-B14F-4D97-AF65-F5344CB8AC3E}">
        <p14:creationId xmlns:p14="http://schemas.microsoft.com/office/powerpoint/2010/main" val="147131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ECEB2-0AFC-0CEF-0728-3A6E8B1C474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B91C7721-79F6-33B9-5A62-69C203E766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B402329-06D9-E53B-3928-7DCE86DE3A7F}"/>
              </a:ext>
            </a:extLst>
          </p:cNvPr>
          <p:cNvSpPr>
            <a:spLocks noGrp="1"/>
          </p:cNvSpPr>
          <p:nvPr>
            <p:ph type="dt" sz="half" idx="10"/>
          </p:nvPr>
        </p:nvSpPr>
        <p:spPr/>
        <p:txBody>
          <a:bodyPr/>
          <a:lstStyle/>
          <a:p>
            <a:fld id="{10AC6E8A-618A-47B6-926A-F61D1C2906B6}" type="datetimeFigureOut">
              <a:rPr lang="en-GB" smtClean="0"/>
              <a:t>11/06/2025</a:t>
            </a:fld>
            <a:endParaRPr lang="en-GB"/>
          </a:p>
        </p:txBody>
      </p:sp>
      <p:sp>
        <p:nvSpPr>
          <p:cNvPr id="5" name="Espace réservé du pied de page 4">
            <a:extLst>
              <a:ext uri="{FF2B5EF4-FFF2-40B4-BE49-F238E27FC236}">
                <a16:creationId xmlns:a16="http://schemas.microsoft.com/office/drawing/2014/main" id="{E16D1354-83D7-2039-8B34-52C2E63CE8F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F94BF5F9-718A-FB8E-DA6E-AF9EE54AE7F1}"/>
              </a:ext>
            </a:extLst>
          </p:cNvPr>
          <p:cNvSpPr>
            <a:spLocks noGrp="1"/>
          </p:cNvSpPr>
          <p:nvPr>
            <p:ph type="sldNum" sz="quarter" idx="12"/>
          </p:nvPr>
        </p:nvSpPr>
        <p:spPr/>
        <p:txBody>
          <a:bodyPr/>
          <a:lstStyle/>
          <a:p>
            <a:fld id="{F40CDFA0-F9CE-4830-94AC-1C7F46D9AD3B}" type="slidenum">
              <a:rPr lang="en-GB" smtClean="0"/>
              <a:t>‹#›</a:t>
            </a:fld>
            <a:endParaRPr lang="en-GB"/>
          </a:p>
        </p:txBody>
      </p:sp>
    </p:spTree>
    <p:extLst>
      <p:ext uri="{BB962C8B-B14F-4D97-AF65-F5344CB8AC3E}">
        <p14:creationId xmlns:p14="http://schemas.microsoft.com/office/powerpoint/2010/main" val="736810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367748"/>
            <a:ext cx="10890929" cy="109728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79" y="1736823"/>
            <a:ext cx="10890928" cy="356616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Freeform 5">
            <a:extLst>
              <a:ext uri="{FF2B5EF4-FFF2-40B4-BE49-F238E27FC236}">
                <a16:creationId xmlns:a16="http://schemas.microsoft.com/office/drawing/2014/main" id="{AEA35333-4943-AB9E-BC08-BF8A0AAD44C9}"/>
              </a:ext>
            </a:extLst>
          </p:cNvPr>
          <p:cNvSpPr/>
          <p:nvPr userDrawn="1"/>
        </p:nvSpPr>
        <p:spPr>
          <a:xfrm>
            <a:off x="198782" y="5574778"/>
            <a:ext cx="1272209" cy="1249707"/>
          </a:xfrm>
          <a:custGeom>
            <a:avLst/>
            <a:gdLst/>
            <a:ahLst/>
            <a:cxnLst/>
            <a:rect l="l" t="t" r="r" b="b"/>
            <a:pathLst>
              <a:path w="2445384" h="2445384">
                <a:moveTo>
                  <a:pt x="0" y="0"/>
                </a:moveTo>
                <a:lnTo>
                  <a:pt x="2445384" y="0"/>
                </a:lnTo>
                <a:lnTo>
                  <a:pt x="2445384" y="2445384"/>
                </a:lnTo>
                <a:lnTo>
                  <a:pt x="0" y="2445384"/>
                </a:lnTo>
                <a:lnTo>
                  <a:pt x="0" y="0"/>
                </a:lnTo>
                <a:close/>
              </a:path>
            </a:pathLst>
          </a:custGeom>
          <a:blipFill>
            <a:blip r:embed="rId12"/>
            <a:stretch>
              <a:fillRect/>
            </a:stretch>
          </a:blipFill>
        </p:spPr>
        <p:txBody>
          <a:bodyPr/>
          <a:lstStyle/>
          <a:p>
            <a:endParaRPr lang="fr-FR"/>
          </a:p>
        </p:txBody>
      </p:sp>
    </p:spTree>
    <p:extLst>
      <p:ext uri="{BB962C8B-B14F-4D97-AF65-F5344CB8AC3E}">
        <p14:creationId xmlns:p14="http://schemas.microsoft.com/office/powerpoint/2010/main" val="4212383518"/>
      </p:ext>
    </p:extLst>
  </p:cSld>
  <p:clrMap bg1="lt1" tx1="dk1" bg2="lt2" tx2="dk2" accent1="accent1" accent2="accent2" accent3="accent3" accent4="accent4" accent5="accent5" accent6="accent6" hlink="hlink" folHlink="folHlink"/>
  <p:sldLayoutIdLst>
    <p:sldLayoutId id="2147483674" r:id="rId1"/>
    <p:sldLayoutId id="2147483671" r:id="rId2"/>
    <p:sldLayoutId id="2147483670" r:id="rId3"/>
    <p:sldLayoutId id="2147483666" r:id="rId4"/>
    <p:sldLayoutId id="2147483672" r:id="rId5"/>
    <p:sldLayoutId id="2147483668" r:id="rId6"/>
    <p:sldLayoutId id="2147483673" r:id="rId7"/>
    <p:sldLayoutId id="2147483677" r:id="rId8"/>
    <p:sldLayoutId id="2147483678" r:id="rId9"/>
    <p:sldLayoutId id="2147483679" r:id="rId10"/>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16.svg"/><Relationship Id="rId2" Type="http://schemas.openxmlformats.org/officeDocument/2006/relationships/image" Target="../media/image111.png"/><Relationship Id="rId1" Type="http://schemas.openxmlformats.org/officeDocument/2006/relationships/slideLayout" Target="../slideLayouts/slideLayout9.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99889-8B4D-8E00-E694-D312356B264A}"/>
              </a:ext>
            </a:extLst>
          </p:cNvPr>
          <p:cNvSpPr>
            <a:spLocks noGrp="1"/>
          </p:cNvSpPr>
          <p:nvPr>
            <p:ph type="ctrTitle"/>
          </p:nvPr>
        </p:nvSpPr>
        <p:spPr/>
        <p:txBody>
          <a:bodyPr/>
          <a:lstStyle/>
          <a:p>
            <a:r>
              <a:rPr lang="en-US" dirty="0"/>
              <a:t>International Vaccine Codes (IVC) Initiative</a:t>
            </a:r>
          </a:p>
        </p:txBody>
      </p:sp>
      <p:sp>
        <p:nvSpPr>
          <p:cNvPr id="4" name="Subtitle 3">
            <a:extLst>
              <a:ext uri="{FF2B5EF4-FFF2-40B4-BE49-F238E27FC236}">
                <a16:creationId xmlns:a16="http://schemas.microsoft.com/office/drawing/2014/main" id="{7124EBDE-F0E6-170D-9936-9D4FEFF4A96D}"/>
              </a:ext>
            </a:extLst>
          </p:cNvPr>
          <p:cNvSpPr>
            <a:spLocks noGrp="1"/>
          </p:cNvSpPr>
          <p:nvPr>
            <p:ph type="subTitle" idx="1"/>
          </p:nvPr>
        </p:nvSpPr>
        <p:spPr/>
        <p:txBody>
          <a:bodyPr>
            <a:normAutofit/>
          </a:bodyPr>
          <a:lstStyle/>
          <a:p>
            <a:r>
              <a:rPr lang="en-US" dirty="0"/>
              <a:t>11 June 2025</a:t>
            </a:r>
          </a:p>
          <a:p>
            <a:r>
              <a:rPr lang="en-US" dirty="0"/>
              <a:t>Review of Summit</a:t>
            </a:r>
          </a:p>
        </p:txBody>
      </p:sp>
      <p:sp>
        <p:nvSpPr>
          <p:cNvPr id="2" name="TextBox 1">
            <a:extLst>
              <a:ext uri="{FF2B5EF4-FFF2-40B4-BE49-F238E27FC236}">
                <a16:creationId xmlns:a16="http://schemas.microsoft.com/office/drawing/2014/main" id="{E43CA6E9-D38F-2C4E-13D0-F5BC57350BEE}"/>
              </a:ext>
            </a:extLst>
          </p:cNvPr>
          <p:cNvSpPr txBox="1"/>
          <p:nvPr/>
        </p:nvSpPr>
        <p:spPr>
          <a:xfrm>
            <a:off x="9092317" y="4598634"/>
            <a:ext cx="2834640" cy="1938992"/>
          </a:xfrm>
          <a:prstGeom prst="rect">
            <a:avLst/>
          </a:prstGeom>
          <a:solidFill>
            <a:schemeClr val="accent2">
              <a:lumMod val="40000"/>
              <a:lumOff val="60000"/>
            </a:schemeClr>
          </a:solidFill>
        </p:spPr>
        <p:txBody>
          <a:bodyPr wrap="square" rtlCol="0">
            <a:spAutoFit/>
          </a:bodyPr>
          <a:lstStyle/>
          <a:p>
            <a:pPr algn="ctr"/>
            <a:r>
              <a:rPr lang="en-US" sz="2400" dirty="0"/>
              <a:t>Where are you calling from? </a:t>
            </a:r>
            <a:br>
              <a:rPr lang="en-US" sz="2400" dirty="0"/>
            </a:br>
            <a:br>
              <a:rPr lang="en-US" sz="2400" dirty="0"/>
            </a:br>
            <a:r>
              <a:rPr lang="en-US" sz="2400" dirty="0"/>
              <a:t>Put your name and location in the chat.</a:t>
            </a:r>
          </a:p>
        </p:txBody>
      </p:sp>
    </p:spTree>
    <p:extLst>
      <p:ext uri="{BB962C8B-B14F-4D97-AF65-F5344CB8AC3E}">
        <p14:creationId xmlns:p14="http://schemas.microsoft.com/office/powerpoint/2010/main" val="4725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1458-4BE4-4F9F-7C70-DFA8496E14DD}"/>
              </a:ext>
            </a:extLst>
          </p:cNvPr>
          <p:cNvSpPr>
            <a:spLocks noGrp="1"/>
          </p:cNvSpPr>
          <p:nvPr>
            <p:ph type="title"/>
          </p:nvPr>
        </p:nvSpPr>
        <p:spPr/>
        <p:txBody>
          <a:bodyPr>
            <a:normAutofit fontScale="90000"/>
          </a:bodyPr>
          <a:lstStyle/>
          <a:p>
            <a:r>
              <a:rPr lang="en-US" dirty="0"/>
              <a:t>What do you hope to get out of the meeting today?</a:t>
            </a:r>
          </a:p>
        </p:txBody>
      </p:sp>
      <p:sp>
        <p:nvSpPr>
          <p:cNvPr id="3" name="Content Placeholder 2">
            <a:extLst>
              <a:ext uri="{FF2B5EF4-FFF2-40B4-BE49-F238E27FC236}">
                <a16:creationId xmlns:a16="http://schemas.microsoft.com/office/drawing/2014/main" id="{0BFA955F-1CEE-B647-888F-5667BB838F62}"/>
              </a:ext>
            </a:extLst>
          </p:cNvPr>
          <p:cNvSpPr>
            <a:spLocks noGrp="1"/>
          </p:cNvSpPr>
          <p:nvPr>
            <p:ph idx="1"/>
          </p:nvPr>
        </p:nvSpPr>
        <p:spPr/>
        <p:txBody>
          <a:bodyPr>
            <a:normAutofit fontScale="85000" lnSpcReduction="20000"/>
          </a:bodyPr>
          <a:lstStyle/>
          <a:p>
            <a:r>
              <a:rPr lang="en-US" dirty="0"/>
              <a:t>Vaccine coding in general (11)</a:t>
            </a:r>
          </a:p>
          <a:p>
            <a:pPr lvl="1"/>
            <a:r>
              <a:rPr lang="en-US" dirty="0"/>
              <a:t>Learn more about vaccine coding. Better overview of vaccines coding systems. Learn more of vaccines. Learn more about coding systems. Mest about different use cases and connected codes. Learning about vaccine code. Better understanding of vaccine code system use cases. Learn more about NUVA, learn about SNOMED extension, learn more about vaccine code systems and other countries challenges and potential solutions. Improve my skills in data analysis in the field of vaccines. Situation report. More understanding what vaccine coding is and how it relates to my professional duties.</a:t>
            </a:r>
          </a:p>
          <a:p>
            <a:r>
              <a:rPr lang="en-US" dirty="0"/>
              <a:t>NUVA specifically (5)</a:t>
            </a:r>
          </a:p>
          <a:p>
            <a:pPr lvl="1"/>
            <a:r>
              <a:rPr lang="en-US" dirty="0"/>
              <a:t>Know more about NUVA. More details on the NUVA. Better understanding of the value of </a:t>
            </a:r>
            <a:r>
              <a:rPr lang="en-US" dirty="0" err="1"/>
              <a:t>Nuva</a:t>
            </a:r>
            <a:r>
              <a:rPr lang="en-US" dirty="0"/>
              <a:t>. Learn more about NUVA. Understand NUVA and see where we are with implementing. New </a:t>
            </a:r>
            <a:r>
              <a:rPr lang="en-US" dirty="0" err="1"/>
              <a:t>knowlegde</a:t>
            </a:r>
            <a:r>
              <a:rPr lang="en-US" dirty="0"/>
              <a:t> about </a:t>
            </a:r>
            <a:r>
              <a:rPr lang="en-US" dirty="0" err="1"/>
              <a:t>Nuva</a:t>
            </a:r>
            <a:r>
              <a:rPr lang="en-US" dirty="0"/>
              <a:t>.</a:t>
            </a:r>
          </a:p>
          <a:p>
            <a:r>
              <a:rPr lang="en-US" dirty="0"/>
              <a:t>Global collaboration (3)</a:t>
            </a:r>
          </a:p>
          <a:p>
            <a:pPr lvl="1"/>
            <a:r>
              <a:rPr lang="en-US" dirty="0"/>
              <a:t>Global initiative. Learn more about the community and how we can work together across boundaries. Understand how we can </a:t>
            </a:r>
            <a:r>
              <a:rPr lang="en-US" dirty="0" err="1"/>
              <a:t>harmonise</a:t>
            </a:r>
            <a:r>
              <a:rPr lang="en-US" dirty="0"/>
              <a:t> globally. Learn about conversion tools for interoperability, networking/relationship building</a:t>
            </a:r>
          </a:p>
        </p:txBody>
      </p:sp>
    </p:spTree>
    <p:extLst>
      <p:ext uri="{BB962C8B-B14F-4D97-AF65-F5344CB8AC3E}">
        <p14:creationId xmlns:p14="http://schemas.microsoft.com/office/powerpoint/2010/main" val="26208206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8A040-305F-371C-8F9C-70D7C65FA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8D58F-E99D-30C0-F16D-A5B539A0DA43}"/>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7EAAB395-9373-0183-1D91-4307EE1797F6}"/>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2F9ADB9D-FB3B-6ACA-9C23-C0D1BC1BC0BD}"/>
              </a:ext>
            </a:extLst>
          </p:cNvPr>
          <p:cNvSpPr/>
          <p:nvPr/>
        </p:nvSpPr>
        <p:spPr>
          <a:xfrm>
            <a:off x="485274" y="1607309"/>
            <a:ext cx="7443536"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54E5EF-50B2-8225-1814-1BC1333C9DD3}"/>
              </a:ext>
            </a:extLst>
          </p:cNvPr>
          <p:cNvSpPr txBox="1"/>
          <p:nvPr/>
        </p:nvSpPr>
        <p:spPr>
          <a:xfrm>
            <a:off x="733926" y="1939845"/>
            <a:ext cx="7074568"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We don’t need rescue. </a:t>
            </a:r>
          </a:p>
          <a:p>
            <a:pPr marL="285750" indent="-285750">
              <a:buFont typeface="Arial" panose="020B0604020202020204" pitchFamily="34" charset="0"/>
              <a:buChar char="•"/>
            </a:pPr>
            <a:r>
              <a:rPr lang="en-US" sz="3200" dirty="0"/>
              <a:t>We need smart investment.</a:t>
            </a:r>
          </a:p>
          <a:p>
            <a:pPr marL="285750" indent="-285750">
              <a:buFont typeface="Arial" panose="020B0604020202020204" pitchFamily="34" charset="0"/>
              <a:buChar char="•"/>
            </a:pPr>
            <a:r>
              <a:rPr lang="en-US" sz="3200" dirty="0"/>
              <a:t>Let’s define what’s worth funding and find partners who believe in that too.</a:t>
            </a:r>
          </a:p>
          <a:p>
            <a:pPr marL="285750" indent="-285750">
              <a:buFont typeface="Arial" panose="020B0604020202020204" pitchFamily="34" charset="0"/>
              <a:buChar char="•"/>
            </a:pPr>
            <a:r>
              <a:rPr lang="en-US" sz="3200" dirty="0"/>
              <a:t>And let’s stay lean.</a:t>
            </a:r>
          </a:p>
        </p:txBody>
      </p:sp>
    </p:spTree>
    <p:extLst>
      <p:ext uri="{BB962C8B-B14F-4D97-AF65-F5344CB8AC3E}">
        <p14:creationId xmlns:p14="http://schemas.microsoft.com/office/powerpoint/2010/main" val="30518339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1550-AFD3-EE40-A2FB-884FB9552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8B35E-68F8-79FD-7B31-7DEB15E5BD27}"/>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85DDD002-A381-5E82-0F77-77DB6D72F305}"/>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2537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314F-8536-C5CF-0B9D-AF6E652A0BF1}"/>
              </a:ext>
            </a:extLst>
          </p:cNvPr>
          <p:cNvSpPr>
            <a:spLocks noGrp="1"/>
          </p:cNvSpPr>
          <p:nvPr>
            <p:ph type="title"/>
          </p:nvPr>
        </p:nvSpPr>
        <p:spPr/>
        <p:txBody>
          <a:bodyPr/>
          <a:lstStyle/>
          <a:p>
            <a:r>
              <a:rPr lang="en-US" dirty="0"/>
              <a:t>What We Need</a:t>
            </a:r>
          </a:p>
        </p:txBody>
      </p:sp>
      <p:sp>
        <p:nvSpPr>
          <p:cNvPr id="4" name="Rectangle: Rounded Corners 3">
            <a:extLst>
              <a:ext uri="{FF2B5EF4-FFF2-40B4-BE49-F238E27FC236}">
                <a16:creationId xmlns:a16="http://schemas.microsoft.com/office/drawing/2014/main" id="{70CD13C4-997C-1896-9E4D-3F6AC96DB48C}"/>
              </a:ext>
            </a:extLst>
          </p:cNvPr>
          <p:cNvSpPr/>
          <p:nvPr/>
        </p:nvSpPr>
        <p:spPr>
          <a:xfrm>
            <a:off x="980143" y="4061602"/>
            <a:ext cx="10210800" cy="12432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NUVA Core Support</a:t>
            </a:r>
          </a:p>
        </p:txBody>
      </p:sp>
      <p:sp>
        <p:nvSpPr>
          <p:cNvPr id="5" name="Rectangle: Rounded Corners 4">
            <a:extLst>
              <a:ext uri="{FF2B5EF4-FFF2-40B4-BE49-F238E27FC236}">
                <a16:creationId xmlns:a16="http://schemas.microsoft.com/office/drawing/2014/main" id="{478268B1-787D-F45C-99A7-F0204CFEF6D4}"/>
              </a:ext>
            </a:extLst>
          </p:cNvPr>
          <p:cNvSpPr/>
          <p:nvPr/>
        </p:nvSpPr>
        <p:spPr>
          <a:xfrm>
            <a:off x="990600" y="2582763"/>
            <a:ext cx="3056022" cy="12432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 IVC Group </a:t>
            </a:r>
            <a:br>
              <a:rPr lang="en-US" dirty="0"/>
            </a:br>
            <a:r>
              <a:rPr lang="en-US" dirty="0"/>
              <a:t>Support</a:t>
            </a:r>
          </a:p>
        </p:txBody>
      </p:sp>
      <p:sp>
        <p:nvSpPr>
          <p:cNvPr id="6" name="Rectangle: Rounded Corners 5">
            <a:extLst>
              <a:ext uri="{FF2B5EF4-FFF2-40B4-BE49-F238E27FC236}">
                <a16:creationId xmlns:a16="http://schemas.microsoft.com/office/drawing/2014/main" id="{002D1289-C0FD-4B35-08D1-35B8048BD132}"/>
              </a:ext>
            </a:extLst>
          </p:cNvPr>
          <p:cNvSpPr/>
          <p:nvPr/>
        </p:nvSpPr>
        <p:spPr>
          <a:xfrm>
            <a:off x="4567989" y="2582762"/>
            <a:ext cx="3056022" cy="12432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Training</a:t>
            </a:r>
            <a:br>
              <a:rPr lang="en-US" dirty="0"/>
            </a:br>
            <a:r>
              <a:rPr lang="en-US" dirty="0"/>
              <a:t>Materials</a:t>
            </a:r>
          </a:p>
        </p:txBody>
      </p:sp>
      <p:sp>
        <p:nvSpPr>
          <p:cNvPr id="7" name="Rectangle: Rounded Corners 6">
            <a:extLst>
              <a:ext uri="{FF2B5EF4-FFF2-40B4-BE49-F238E27FC236}">
                <a16:creationId xmlns:a16="http://schemas.microsoft.com/office/drawing/2014/main" id="{D42C3EA1-AC19-5B0F-F5D4-55F23708A9E2}"/>
              </a:ext>
            </a:extLst>
          </p:cNvPr>
          <p:cNvSpPr/>
          <p:nvPr/>
        </p:nvSpPr>
        <p:spPr>
          <a:xfrm>
            <a:off x="8145378" y="2582761"/>
            <a:ext cx="3056022" cy="124326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Next </a:t>
            </a:r>
            <a:br>
              <a:rPr lang="en-US" dirty="0"/>
            </a:br>
            <a:r>
              <a:rPr lang="en-US" dirty="0"/>
              <a:t>In-Person</a:t>
            </a:r>
          </a:p>
        </p:txBody>
      </p:sp>
      <p:sp>
        <p:nvSpPr>
          <p:cNvPr id="8" name="Rectangle: Rounded Corners 7">
            <a:extLst>
              <a:ext uri="{FF2B5EF4-FFF2-40B4-BE49-F238E27FC236}">
                <a16:creationId xmlns:a16="http://schemas.microsoft.com/office/drawing/2014/main" id="{B9DD4A33-BFC3-93D1-9A1A-E47925A12119}"/>
              </a:ext>
            </a:extLst>
          </p:cNvPr>
          <p:cNvSpPr/>
          <p:nvPr/>
        </p:nvSpPr>
        <p:spPr>
          <a:xfrm>
            <a:off x="990600" y="1311220"/>
            <a:ext cx="10210800" cy="100387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Create IVC Org</a:t>
            </a:r>
          </a:p>
        </p:txBody>
      </p:sp>
      <p:sp>
        <p:nvSpPr>
          <p:cNvPr id="3" name="Oval 2" descr="Gears">
            <a:extLst>
              <a:ext uri="{FF2B5EF4-FFF2-40B4-BE49-F238E27FC236}">
                <a16:creationId xmlns:a16="http://schemas.microsoft.com/office/drawing/2014/main" id="{1F02355E-EAC6-0C76-ADC2-34DF626CB8ED}"/>
              </a:ext>
            </a:extLst>
          </p:cNvPr>
          <p:cNvSpPr/>
          <p:nvPr/>
        </p:nvSpPr>
        <p:spPr>
          <a:xfrm>
            <a:off x="1082739" y="4089573"/>
            <a:ext cx="1187319" cy="1187319"/>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Oval 8" descr="Team">
            <a:extLst>
              <a:ext uri="{FF2B5EF4-FFF2-40B4-BE49-F238E27FC236}">
                <a16:creationId xmlns:a16="http://schemas.microsoft.com/office/drawing/2014/main" id="{F203EBD9-9789-7E15-D3E5-CCF0C80DB2B4}"/>
              </a:ext>
            </a:extLst>
          </p:cNvPr>
          <p:cNvSpPr/>
          <p:nvPr/>
        </p:nvSpPr>
        <p:spPr>
          <a:xfrm>
            <a:off x="1082739" y="3078087"/>
            <a:ext cx="754182" cy="70182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Oval 9" descr="Team">
            <a:extLst>
              <a:ext uri="{FF2B5EF4-FFF2-40B4-BE49-F238E27FC236}">
                <a16:creationId xmlns:a16="http://schemas.microsoft.com/office/drawing/2014/main" id="{02E4E5DA-F0F8-C3A1-C2CD-D32405A5F559}"/>
              </a:ext>
            </a:extLst>
          </p:cNvPr>
          <p:cNvSpPr/>
          <p:nvPr/>
        </p:nvSpPr>
        <p:spPr>
          <a:xfrm>
            <a:off x="4668149" y="3078087"/>
            <a:ext cx="754182" cy="70182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1" name="Oval 10" descr="Team">
            <a:extLst>
              <a:ext uri="{FF2B5EF4-FFF2-40B4-BE49-F238E27FC236}">
                <a16:creationId xmlns:a16="http://schemas.microsoft.com/office/drawing/2014/main" id="{4C49A3FE-5A71-D3E5-8569-59D8201D4627}"/>
              </a:ext>
            </a:extLst>
          </p:cNvPr>
          <p:cNvSpPr/>
          <p:nvPr/>
        </p:nvSpPr>
        <p:spPr>
          <a:xfrm>
            <a:off x="8205434" y="3078087"/>
            <a:ext cx="754182" cy="701826"/>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Oval 11" descr="Piggy Bank">
            <a:extLst>
              <a:ext uri="{FF2B5EF4-FFF2-40B4-BE49-F238E27FC236}">
                <a16:creationId xmlns:a16="http://schemas.microsoft.com/office/drawing/2014/main" id="{A8820257-9145-F34C-BE37-C7F8545CDA2A}"/>
              </a:ext>
            </a:extLst>
          </p:cNvPr>
          <p:cNvSpPr/>
          <p:nvPr/>
        </p:nvSpPr>
        <p:spPr>
          <a:xfrm>
            <a:off x="9914834" y="1219499"/>
            <a:ext cx="1187319" cy="1187319"/>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304862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87C6E-EBCC-5464-E35A-B4382D180F10}"/>
              </a:ext>
            </a:extLst>
          </p:cNvPr>
          <p:cNvSpPr>
            <a:spLocks noGrp="1"/>
          </p:cNvSpPr>
          <p:nvPr>
            <p:ph type="title"/>
          </p:nvPr>
        </p:nvSpPr>
        <p:spPr/>
        <p:txBody>
          <a:bodyPr/>
          <a:lstStyle/>
          <a:p>
            <a:r>
              <a:rPr lang="en-US" dirty="0"/>
              <a:t>What Comes Next</a:t>
            </a:r>
          </a:p>
        </p:txBody>
      </p:sp>
      <p:sp>
        <p:nvSpPr>
          <p:cNvPr id="5" name="Content Placeholder 4">
            <a:extLst>
              <a:ext uri="{FF2B5EF4-FFF2-40B4-BE49-F238E27FC236}">
                <a16:creationId xmlns:a16="http://schemas.microsoft.com/office/drawing/2014/main" id="{9D799AA2-B296-51E6-A413-5755399142A4}"/>
              </a:ext>
            </a:extLst>
          </p:cNvPr>
          <p:cNvSpPr>
            <a:spLocks noGrp="1"/>
          </p:cNvSpPr>
          <p:nvPr>
            <p:ph idx="1"/>
          </p:nvPr>
        </p:nvSpPr>
        <p:spPr/>
        <p:txBody>
          <a:bodyPr/>
          <a:lstStyle/>
          <a:p>
            <a:r>
              <a:rPr lang="en-US" dirty="0"/>
              <a:t>Continue monthly meetings</a:t>
            </a:r>
          </a:p>
          <a:p>
            <a:pPr lvl="1"/>
            <a:r>
              <a:rPr lang="en-US" dirty="0"/>
              <a:t>In English</a:t>
            </a:r>
          </a:p>
          <a:p>
            <a:pPr lvl="1"/>
            <a:r>
              <a:rPr lang="en-US" dirty="0"/>
              <a:t>In Spanish</a:t>
            </a:r>
          </a:p>
          <a:p>
            <a:r>
              <a:rPr lang="en-US" dirty="0"/>
              <a:t>Expanding engagement with SNOMED-CT, UMS, IDMP, WHO, PAHO, IPS, etc.</a:t>
            </a:r>
          </a:p>
          <a:p>
            <a:r>
              <a:rPr lang="en-US" dirty="0"/>
              <a:t>Interviewing and recruiting more countries</a:t>
            </a:r>
          </a:p>
          <a:p>
            <a:r>
              <a:rPr lang="en-US" dirty="0"/>
              <a:t>Funding needs: sustainable NUVA and group support</a:t>
            </a:r>
          </a:p>
        </p:txBody>
      </p:sp>
    </p:spTree>
    <p:extLst>
      <p:ext uri="{BB962C8B-B14F-4D97-AF65-F5344CB8AC3E}">
        <p14:creationId xmlns:p14="http://schemas.microsoft.com/office/powerpoint/2010/main" val="32239176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81B2A7-CBA4-8976-75B9-EFA0E5970A42}"/>
              </a:ext>
            </a:extLst>
          </p:cNvPr>
          <p:cNvSpPr>
            <a:spLocks noGrp="1"/>
          </p:cNvSpPr>
          <p:nvPr>
            <p:ph type="title"/>
          </p:nvPr>
        </p:nvSpPr>
        <p:spPr/>
        <p:txBody>
          <a:bodyPr/>
          <a:lstStyle/>
          <a:p>
            <a:r>
              <a:rPr lang="en-US" dirty="0"/>
              <a:t>Next Steps</a:t>
            </a:r>
          </a:p>
        </p:txBody>
      </p:sp>
      <p:sp>
        <p:nvSpPr>
          <p:cNvPr id="5" name="Text Placeholder 4">
            <a:extLst>
              <a:ext uri="{FF2B5EF4-FFF2-40B4-BE49-F238E27FC236}">
                <a16:creationId xmlns:a16="http://schemas.microsoft.com/office/drawing/2014/main" id="{082BCBD2-BE2B-D4CE-5698-0B9F71C93E1E}"/>
              </a:ext>
            </a:extLst>
          </p:cNvPr>
          <p:cNvSpPr>
            <a:spLocks noGrp="1"/>
          </p:cNvSpPr>
          <p:nvPr>
            <p:ph type="body" idx="1"/>
          </p:nvPr>
        </p:nvSpPr>
        <p:spPr/>
        <p:txBody>
          <a:bodyPr/>
          <a:lstStyle/>
          <a:p>
            <a:r>
              <a:rPr lang="en-US" dirty="0"/>
              <a:t>What we do next</a:t>
            </a:r>
          </a:p>
        </p:txBody>
      </p:sp>
    </p:spTree>
    <p:extLst>
      <p:ext uri="{BB962C8B-B14F-4D97-AF65-F5344CB8AC3E}">
        <p14:creationId xmlns:p14="http://schemas.microsoft.com/office/powerpoint/2010/main" val="4067949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1CB1-7D31-EF32-07C3-F0BA3E2492CC}"/>
              </a:ext>
            </a:extLst>
          </p:cNvPr>
          <p:cNvSpPr>
            <a:spLocks noGrp="1"/>
          </p:cNvSpPr>
          <p:nvPr>
            <p:ph type="title"/>
          </p:nvPr>
        </p:nvSpPr>
        <p:spPr/>
        <p:txBody>
          <a:bodyPr/>
          <a:lstStyle/>
          <a:p>
            <a:r>
              <a:rPr lang="en-US" dirty="0"/>
              <a:t>How Can You Help?</a:t>
            </a:r>
          </a:p>
        </p:txBody>
      </p:sp>
      <p:graphicFrame>
        <p:nvGraphicFramePr>
          <p:cNvPr id="4" name="Content Placeholder 3">
            <a:extLst>
              <a:ext uri="{FF2B5EF4-FFF2-40B4-BE49-F238E27FC236}">
                <a16:creationId xmlns:a16="http://schemas.microsoft.com/office/drawing/2014/main" id="{1A673595-4D78-9A95-38A0-AFCFE9A72C8F}"/>
              </a:ext>
            </a:extLst>
          </p:cNvPr>
          <p:cNvGraphicFramePr>
            <a:graphicFrameLocks noGrp="1"/>
          </p:cNvGraphicFramePr>
          <p:nvPr>
            <p:ph idx="1"/>
            <p:extLst>
              <p:ext uri="{D42A27DB-BD31-4B8C-83A1-F6EECF244321}">
                <p14:modId xmlns:p14="http://schemas.microsoft.com/office/powerpoint/2010/main" val="42213812"/>
              </p:ext>
            </p:extLst>
          </p:nvPr>
        </p:nvGraphicFramePr>
        <p:xfrm>
          <a:off x="639763" y="1736725"/>
          <a:ext cx="9983215" cy="3708400"/>
        </p:xfrm>
        <a:graphic>
          <a:graphicData uri="http://schemas.openxmlformats.org/drawingml/2006/table">
            <a:tbl>
              <a:tblPr firstRow="1" bandRow="1">
                <a:tableStyleId>{5C22544A-7EE6-4342-B048-85BDC9FD1C3A}</a:tableStyleId>
              </a:tblPr>
              <a:tblGrid>
                <a:gridCol w="3764280">
                  <a:extLst>
                    <a:ext uri="{9D8B030D-6E8A-4147-A177-3AD203B41FA5}">
                      <a16:colId xmlns:a16="http://schemas.microsoft.com/office/drawing/2014/main" val="1262705550"/>
                    </a:ext>
                  </a:extLst>
                </a:gridCol>
                <a:gridCol w="6218935">
                  <a:extLst>
                    <a:ext uri="{9D8B030D-6E8A-4147-A177-3AD203B41FA5}">
                      <a16:colId xmlns:a16="http://schemas.microsoft.com/office/drawing/2014/main" val="3145189953"/>
                    </a:ext>
                  </a:extLst>
                </a:gridCol>
              </a:tblGrid>
              <a:tr h="370840">
                <a:tc>
                  <a:txBody>
                    <a:bodyPr/>
                    <a:lstStyle/>
                    <a:p>
                      <a:r>
                        <a:rPr lang="en-US" dirty="0"/>
                        <a:t>Task</a:t>
                      </a:r>
                    </a:p>
                  </a:txBody>
                  <a:tcPr/>
                </a:tc>
                <a:tc>
                  <a:txBody>
                    <a:bodyPr/>
                    <a:lstStyle/>
                    <a:p>
                      <a:r>
                        <a:rPr lang="en-US" dirty="0"/>
                        <a:t>Example</a:t>
                      </a:r>
                    </a:p>
                  </a:txBody>
                  <a:tcPr/>
                </a:tc>
                <a:extLst>
                  <a:ext uri="{0D108BD9-81ED-4DB2-BD59-A6C34878D82A}">
                    <a16:rowId xmlns:a16="http://schemas.microsoft.com/office/drawing/2014/main" val="1665912755"/>
                  </a:ext>
                </a:extLst>
              </a:tr>
              <a:tr h="370840">
                <a:tc>
                  <a:txBody>
                    <a:bodyPr/>
                    <a:lstStyle/>
                    <a:p>
                      <a:r>
                        <a:rPr lang="en-US" dirty="0"/>
                        <a:t>Present at Monthly Meeting</a:t>
                      </a:r>
                    </a:p>
                  </a:txBody>
                  <a:tcPr/>
                </a:tc>
                <a:tc>
                  <a:txBody>
                    <a:bodyPr/>
                    <a:lstStyle/>
                    <a:p>
                      <a:r>
                        <a:rPr lang="en-US" dirty="0"/>
                        <a:t>Present a case study, share a coding challenge</a:t>
                      </a:r>
                    </a:p>
                  </a:txBody>
                  <a:tcPr/>
                </a:tc>
                <a:extLst>
                  <a:ext uri="{0D108BD9-81ED-4DB2-BD59-A6C34878D82A}">
                    <a16:rowId xmlns:a16="http://schemas.microsoft.com/office/drawing/2014/main" val="501576418"/>
                  </a:ext>
                </a:extLst>
              </a:tr>
              <a:tr h="370840">
                <a:tc>
                  <a:txBody>
                    <a:bodyPr/>
                    <a:lstStyle/>
                    <a:p>
                      <a:r>
                        <a:rPr lang="en-US" dirty="0"/>
                        <a:t>Country Update at Monthly Meeting</a:t>
                      </a:r>
                    </a:p>
                  </a:txBody>
                  <a:tcPr/>
                </a:tc>
                <a:tc>
                  <a:txBody>
                    <a:bodyPr/>
                    <a:lstStyle/>
                    <a:p>
                      <a:r>
                        <a:rPr lang="en-US" dirty="0"/>
                        <a:t>Share with the group how things are going</a:t>
                      </a:r>
                    </a:p>
                  </a:txBody>
                  <a:tcPr/>
                </a:tc>
                <a:extLst>
                  <a:ext uri="{0D108BD9-81ED-4DB2-BD59-A6C34878D82A}">
                    <a16:rowId xmlns:a16="http://schemas.microsoft.com/office/drawing/2014/main" val="395525747"/>
                  </a:ext>
                </a:extLst>
              </a:tr>
              <a:tr h="370840">
                <a:tc>
                  <a:txBody>
                    <a:bodyPr/>
                    <a:lstStyle/>
                    <a:p>
                      <a:r>
                        <a:rPr lang="en-US" dirty="0"/>
                        <a:t>Recruit Contacts</a:t>
                      </a:r>
                    </a:p>
                  </a:txBody>
                  <a:tcPr/>
                </a:tc>
                <a:tc>
                  <a:txBody>
                    <a:bodyPr/>
                    <a:lstStyle/>
                    <a:p>
                      <a:r>
                        <a:rPr lang="en-US" dirty="0"/>
                        <a:t>Connect us to colleagues in your country</a:t>
                      </a:r>
                    </a:p>
                  </a:txBody>
                  <a:tcPr/>
                </a:tc>
                <a:extLst>
                  <a:ext uri="{0D108BD9-81ED-4DB2-BD59-A6C34878D82A}">
                    <a16:rowId xmlns:a16="http://schemas.microsoft.com/office/drawing/2014/main" val="1260639339"/>
                  </a:ext>
                </a:extLst>
              </a:tr>
              <a:tr h="370840">
                <a:tc>
                  <a:txBody>
                    <a:bodyPr/>
                    <a:lstStyle/>
                    <a:p>
                      <a:r>
                        <a:rPr lang="en-US" dirty="0"/>
                        <a:t>Review or Translate Materials</a:t>
                      </a:r>
                    </a:p>
                  </a:txBody>
                  <a:tcPr/>
                </a:tc>
                <a:tc>
                  <a:txBody>
                    <a:bodyPr/>
                    <a:lstStyle/>
                    <a:p>
                      <a:r>
                        <a:rPr lang="en-US" dirty="0"/>
                        <a:t>Help improve or localize training</a:t>
                      </a:r>
                    </a:p>
                  </a:txBody>
                  <a:tcPr/>
                </a:tc>
                <a:extLst>
                  <a:ext uri="{0D108BD9-81ED-4DB2-BD59-A6C34878D82A}">
                    <a16:rowId xmlns:a16="http://schemas.microsoft.com/office/drawing/2014/main" val="3924571231"/>
                  </a:ext>
                </a:extLst>
              </a:tr>
              <a:tr h="370840">
                <a:tc>
                  <a:txBody>
                    <a:bodyPr/>
                    <a:lstStyle/>
                    <a:p>
                      <a:r>
                        <a:rPr lang="en-US" dirty="0"/>
                        <a:t>Help Build Training Content</a:t>
                      </a:r>
                    </a:p>
                  </a:txBody>
                  <a:tcPr/>
                </a:tc>
                <a:tc>
                  <a:txBody>
                    <a:bodyPr/>
                    <a:lstStyle/>
                    <a:p>
                      <a:r>
                        <a:rPr lang="en-US" dirty="0"/>
                        <a:t>Record a 5-min explainer or provide example records</a:t>
                      </a:r>
                    </a:p>
                  </a:txBody>
                  <a:tcPr/>
                </a:tc>
                <a:extLst>
                  <a:ext uri="{0D108BD9-81ED-4DB2-BD59-A6C34878D82A}">
                    <a16:rowId xmlns:a16="http://schemas.microsoft.com/office/drawing/2014/main" val="36379717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codes into NUVA</a:t>
                      </a:r>
                    </a:p>
                  </a:txBody>
                  <a:tcPr/>
                </a:tc>
                <a:tc>
                  <a:txBody>
                    <a:bodyPr/>
                    <a:lstStyle/>
                    <a:p>
                      <a:r>
                        <a:rPr lang="en-US" dirty="0"/>
                        <a:t>Connect your local code set to NUVA</a:t>
                      </a:r>
                    </a:p>
                  </a:txBody>
                  <a:tcPr/>
                </a:tc>
                <a:extLst>
                  <a:ext uri="{0D108BD9-81ED-4DB2-BD59-A6C34878D82A}">
                    <a16:rowId xmlns:a16="http://schemas.microsoft.com/office/drawing/2014/main" val="15636057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Document Local Codes and System</a:t>
                      </a:r>
                    </a:p>
                  </a:txBody>
                  <a:tcPr/>
                </a:tc>
                <a:tc>
                  <a:txBody>
                    <a:bodyPr/>
                    <a:lstStyle/>
                    <a:p>
                      <a:r>
                        <a:rPr lang="en-US" dirty="0"/>
                        <a:t>Update website with information from your location</a:t>
                      </a:r>
                    </a:p>
                  </a:txBody>
                  <a:tcPr/>
                </a:tc>
                <a:extLst>
                  <a:ext uri="{0D108BD9-81ED-4DB2-BD59-A6C34878D82A}">
                    <a16:rowId xmlns:a16="http://schemas.microsoft.com/office/drawing/2014/main" val="35234558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NUVA Resources</a:t>
                      </a:r>
                    </a:p>
                  </a:txBody>
                  <a:tcPr/>
                </a:tc>
                <a:tc>
                  <a:txBody>
                    <a:bodyPr/>
                    <a:lstStyle/>
                    <a:p>
                      <a:r>
                        <a:rPr lang="en-US" dirty="0"/>
                        <a:t>Look at resources and provide feedback on improvements</a:t>
                      </a:r>
                    </a:p>
                  </a:txBody>
                  <a:tcPr/>
                </a:tc>
                <a:extLst>
                  <a:ext uri="{0D108BD9-81ED-4DB2-BD59-A6C34878D82A}">
                    <a16:rowId xmlns:a16="http://schemas.microsoft.com/office/drawing/2014/main" val="2794569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Advocate in Your Org</a:t>
                      </a:r>
                    </a:p>
                  </a:txBody>
                  <a:tcPr/>
                </a:tc>
                <a:tc>
                  <a:txBody>
                    <a:bodyPr/>
                    <a:lstStyle/>
                    <a:p>
                      <a:r>
                        <a:rPr lang="en-US" dirty="0"/>
                        <a:t>Raise awareness, seek internal buy-in or support</a:t>
                      </a:r>
                    </a:p>
                  </a:txBody>
                  <a:tcPr/>
                </a:tc>
                <a:extLst>
                  <a:ext uri="{0D108BD9-81ED-4DB2-BD59-A6C34878D82A}">
                    <a16:rowId xmlns:a16="http://schemas.microsoft.com/office/drawing/2014/main" val="156836480"/>
                  </a:ext>
                </a:extLst>
              </a:tr>
            </a:tbl>
          </a:graphicData>
        </a:graphic>
      </p:graphicFrame>
    </p:spTree>
    <p:extLst>
      <p:ext uri="{BB962C8B-B14F-4D97-AF65-F5344CB8AC3E}">
        <p14:creationId xmlns:p14="http://schemas.microsoft.com/office/powerpoint/2010/main" val="4183925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5FD9-A838-E6FF-A79C-E41CA3A3BC0D}"/>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06F34E69-07D5-1AA5-6DA1-7614415D1268}"/>
              </a:ext>
            </a:extLst>
          </p:cNvPr>
          <p:cNvSpPr>
            <a:spLocks noGrp="1"/>
          </p:cNvSpPr>
          <p:nvPr>
            <p:ph idx="1"/>
          </p:nvPr>
        </p:nvSpPr>
        <p:spPr>
          <a:xfrm>
            <a:off x="640079" y="1736823"/>
            <a:ext cx="4413702" cy="3566160"/>
          </a:xfrm>
        </p:spPr>
        <p:txBody>
          <a:bodyPr/>
          <a:lstStyle/>
          <a:p>
            <a:r>
              <a:rPr lang="en-US" dirty="0"/>
              <a:t>The work you are doing is so important. </a:t>
            </a:r>
          </a:p>
          <a:p>
            <a:r>
              <a:rPr lang="en-US" dirty="0"/>
              <a:t>Thank you for taking time to help move this project forward. </a:t>
            </a:r>
          </a:p>
        </p:txBody>
      </p:sp>
      <p:pic>
        <p:nvPicPr>
          <p:cNvPr id="2050" name="Picture 2" descr="Découvrez tout ce qu'on peut faire aux bassins à flot Bordeaux">
            <a:extLst>
              <a:ext uri="{FF2B5EF4-FFF2-40B4-BE49-F238E27FC236}">
                <a16:creationId xmlns:a16="http://schemas.microsoft.com/office/drawing/2014/main" id="{23933F98-9C61-4E18-E38D-BDA40A8C4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216" y="367748"/>
            <a:ext cx="6082327" cy="405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86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21A7-7BA0-FA59-5FCA-4C10320416D9}"/>
              </a:ext>
            </a:extLst>
          </p:cNvPr>
          <p:cNvSpPr>
            <a:spLocks noGrp="1"/>
          </p:cNvSpPr>
          <p:nvPr>
            <p:ph type="title"/>
          </p:nvPr>
        </p:nvSpPr>
        <p:spPr/>
        <p:txBody>
          <a:bodyPr/>
          <a:lstStyle/>
          <a:p>
            <a:r>
              <a:rPr lang="en-US" dirty="0"/>
              <a:t>What doesn’t work well or could be improved?</a:t>
            </a:r>
          </a:p>
        </p:txBody>
      </p:sp>
      <p:sp>
        <p:nvSpPr>
          <p:cNvPr id="3" name="Content Placeholder 2">
            <a:extLst>
              <a:ext uri="{FF2B5EF4-FFF2-40B4-BE49-F238E27FC236}">
                <a16:creationId xmlns:a16="http://schemas.microsoft.com/office/drawing/2014/main" id="{6EC4836C-7565-86A0-6425-2F695D42C838}"/>
              </a:ext>
            </a:extLst>
          </p:cNvPr>
          <p:cNvSpPr>
            <a:spLocks noGrp="1"/>
          </p:cNvSpPr>
          <p:nvPr>
            <p:ph idx="1"/>
          </p:nvPr>
        </p:nvSpPr>
        <p:spPr/>
        <p:txBody>
          <a:bodyPr>
            <a:normAutofit/>
          </a:bodyPr>
          <a:lstStyle/>
          <a:p>
            <a:pPr marL="0" indent="0">
              <a:buNone/>
            </a:pPr>
            <a:r>
              <a:rPr lang="en-US" sz="2400" dirty="0"/>
              <a:t>International exchanges – Tracking patient histories.– Cross-border interoperability – Interoperability – Feedback collection from NUVA use – The need to map codes manually needs to go away – Mapping is very complex – Standardize recording – Too many code systems – Interoperability – Knowledge/visibility of NUVA among stakeholders –SNOMED CT is not always complete – True global interoperability – Lack of </a:t>
            </a:r>
            <a:r>
              <a:rPr lang="en-US" sz="2400" dirty="0" err="1"/>
              <a:t>standardisation</a:t>
            </a:r>
            <a:r>
              <a:rPr lang="en-US" sz="2400" dirty="0"/>
              <a:t>, lack of codes in my country – Interoperability of different coding systems – Insufficient collaboration – Software interoperability</a:t>
            </a:r>
          </a:p>
        </p:txBody>
      </p:sp>
    </p:spTree>
    <p:extLst>
      <p:ext uri="{BB962C8B-B14F-4D97-AF65-F5344CB8AC3E}">
        <p14:creationId xmlns:p14="http://schemas.microsoft.com/office/powerpoint/2010/main" val="389599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BBA96-D6CE-6494-C5CE-9F635B3CFFD0}"/>
              </a:ext>
            </a:extLst>
          </p:cNvPr>
          <p:cNvSpPr>
            <a:spLocks noGrp="1"/>
          </p:cNvSpPr>
          <p:nvPr>
            <p:ph type="title"/>
          </p:nvPr>
        </p:nvSpPr>
        <p:spPr/>
        <p:txBody>
          <a:bodyPr/>
          <a:lstStyle/>
          <a:p>
            <a:r>
              <a:rPr lang="en-US" dirty="0"/>
              <a:t>Why We Need IVC – The Real World Problem</a:t>
            </a:r>
          </a:p>
        </p:txBody>
      </p:sp>
      <p:sp>
        <p:nvSpPr>
          <p:cNvPr id="3" name="Content Placeholder 2">
            <a:extLst>
              <a:ext uri="{FF2B5EF4-FFF2-40B4-BE49-F238E27FC236}">
                <a16:creationId xmlns:a16="http://schemas.microsoft.com/office/drawing/2014/main" id="{71C35E65-F016-0FCC-EB06-AB31723DE080}"/>
              </a:ext>
            </a:extLst>
          </p:cNvPr>
          <p:cNvSpPr>
            <a:spLocks noGrp="1"/>
          </p:cNvSpPr>
          <p:nvPr>
            <p:ph idx="1"/>
          </p:nvPr>
        </p:nvSpPr>
        <p:spPr>
          <a:xfrm>
            <a:off x="1150620" y="1449228"/>
            <a:ext cx="8549640" cy="3959543"/>
          </a:xfrm>
        </p:spPr>
        <p:txBody>
          <a:bodyPr>
            <a:normAutofit/>
          </a:bodyPr>
          <a:lstStyle/>
          <a:p>
            <a:pPr marL="342900" indent="-342900">
              <a:buFont typeface="Arial" panose="020B0604020202020204" pitchFamily="34" charset="0"/>
              <a:buChar char="•"/>
            </a:pPr>
            <a:r>
              <a:rPr lang="en-US" sz="3200" noProof="0" dirty="0"/>
              <a:t>Have you ever struggled to interpret a foreign vaccination record?</a:t>
            </a:r>
          </a:p>
          <a:p>
            <a:pPr marL="342900" indent="-342900">
              <a:buFont typeface="Arial" panose="020B0604020202020204" pitchFamily="34" charset="0"/>
              <a:buChar char="•"/>
            </a:pPr>
            <a:r>
              <a:rPr lang="en-US" sz="3200" noProof="0" dirty="0"/>
              <a:t>Are you working with vaccine data that doesn’t align with international standards?</a:t>
            </a:r>
          </a:p>
          <a:p>
            <a:pPr marL="342900" indent="-342900">
              <a:buFont typeface="Arial" panose="020B0604020202020204" pitchFamily="34" charset="0"/>
              <a:buChar char="•"/>
            </a:pPr>
            <a:r>
              <a:rPr lang="en-US" sz="3200" noProof="0" dirty="0"/>
              <a:t>Do you see gaps in your country’s ability to track lifetime immunization histories?</a:t>
            </a:r>
          </a:p>
          <a:p>
            <a:endParaRPr lang="en-US" dirty="0"/>
          </a:p>
        </p:txBody>
      </p:sp>
    </p:spTree>
    <p:extLst>
      <p:ext uri="{BB962C8B-B14F-4D97-AF65-F5344CB8AC3E}">
        <p14:creationId xmlns:p14="http://schemas.microsoft.com/office/powerpoint/2010/main" val="350774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3CC1A-3BE1-CF74-AAE6-530DA54834A3}"/>
              </a:ext>
            </a:extLst>
          </p:cNvPr>
          <p:cNvSpPr>
            <a:spLocks noGrp="1"/>
          </p:cNvSpPr>
          <p:nvPr>
            <p:ph type="title"/>
          </p:nvPr>
        </p:nvSpPr>
        <p:spPr>
          <a:xfrm>
            <a:off x="838200" y="365125"/>
            <a:ext cx="4800600" cy="1830386"/>
          </a:xfrm>
        </p:spPr>
        <p:txBody>
          <a:bodyPr/>
          <a:lstStyle/>
          <a:p>
            <a:r>
              <a:rPr lang="en-US" dirty="0"/>
              <a:t>Can You Read This Record?</a:t>
            </a:r>
          </a:p>
        </p:txBody>
      </p:sp>
      <p:sp>
        <p:nvSpPr>
          <p:cNvPr id="3" name="Content Placeholder 2">
            <a:extLst>
              <a:ext uri="{FF2B5EF4-FFF2-40B4-BE49-F238E27FC236}">
                <a16:creationId xmlns:a16="http://schemas.microsoft.com/office/drawing/2014/main" id="{E9E9A1CF-F706-C9BB-3011-E01B54A079DD}"/>
              </a:ext>
            </a:extLst>
          </p:cNvPr>
          <p:cNvSpPr>
            <a:spLocks noGrp="1"/>
          </p:cNvSpPr>
          <p:nvPr>
            <p:ph idx="1"/>
          </p:nvPr>
        </p:nvSpPr>
        <p:spPr>
          <a:xfrm>
            <a:off x="838200" y="2195511"/>
            <a:ext cx="4898457" cy="3981451"/>
          </a:xfrm>
        </p:spPr>
        <p:txBody>
          <a:bodyPr/>
          <a:lstStyle/>
          <a:p>
            <a:r>
              <a:rPr lang="en-US" dirty="0"/>
              <a:t>We struggle now with paper</a:t>
            </a:r>
          </a:p>
          <a:p>
            <a:r>
              <a:rPr lang="en-US" dirty="0"/>
              <a:t>But digital systems will be more brittle</a:t>
            </a:r>
          </a:p>
        </p:txBody>
      </p:sp>
      <p:pic>
        <p:nvPicPr>
          <p:cNvPr id="1026" name="Picture 2" descr="Certified Russian Translation of Immunization /Vaccination Form 63">
            <a:extLst>
              <a:ext uri="{FF2B5EF4-FFF2-40B4-BE49-F238E27FC236}">
                <a16:creationId xmlns:a16="http://schemas.microsoft.com/office/drawing/2014/main" id="{65009856-607B-4515-446C-C3DA66E82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004" y="204786"/>
            <a:ext cx="5715000"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302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E3C6B-2C78-34B9-F491-0B2480050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E46A0-99AE-5DFA-03D6-6453B18C5696}"/>
              </a:ext>
            </a:extLst>
          </p:cNvPr>
          <p:cNvSpPr>
            <a:spLocks noGrp="1"/>
          </p:cNvSpPr>
          <p:nvPr>
            <p:ph type="title"/>
          </p:nvPr>
        </p:nvSpPr>
        <p:spPr/>
        <p:txBody>
          <a:bodyPr/>
          <a:lstStyle/>
          <a:p>
            <a:r>
              <a:rPr lang="en-US" dirty="0"/>
              <a:t>What is Missing?</a:t>
            </a:r>
          </a:p>
        </p:txBody>
      </p:sp>
      <p:graphicFrame>
        <p:nvGraphicFramePr>
          <p:cNvPr id="4" name="Content Placeholder 3">
            <a:extLst>
              <a:ext uri="{FF2B5EF4-FFF2-40B4-BE49-F238E27FC236}">
                <a16:creationId xmlns:a16="http://schemas.microsoft.com/office/drawing/2014/main" id="{936035E0-1FE6-25DE-85CA-C3866D10E41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550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F9A6A-EEE7-5498-8C6E-615114DE2C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263B4-AF43-4ED8-3E65-375A42EAB8C6}"/>
              </a:ext>
            </a:extLst>
          </p:cNvPr>
          <p:cNvSpPr>
            <a:spLocks noGrp="1"/>
          </p:cNvSpPr>
          <p:nvPr>
            <p:ph type="title"/>
          </p:nvPr>
        </p:nvSpPr>
        <p:spPr/>
        <p:txBody>
          <a:bodyPr/>
          <a:lstStyle/>
          <a:p>
            <a:r>
              <a:rPr lang="en-US" dirty="0"/>
              <a:t>The Hidden Work of Recording Vaccinations</a:t>
            </a:r>
          </a:p>
        </p:txBody>
      </p:sp>
      <p:graphicFrame>
        <p:nvGraphicFramePr>
          <p:cNvPr id="4" name="Content Placeholder 3">
            <a:extLst>
              <a:ext uri="{FF2B5EF4-FFF2-40B4-BE49-F238E27FC236}">
                <a16:creationId xmlns:a16="http://schemas.microsoft.com/office/drawing/2014/main" id="{19B2B14D-106F-EA85-DD7B-6C96008B50F5}"/>
              </a:ext>
            </a:extLst>
          </p:cNvPr>
          <p:cNvGraphicFramePr>
            <a:graphicFrameLocks noGrp="1"/>
          </p:cNvGraphicFramePr>
          <p:nvPr>
            <p:ph idx="1"/>
            <p:extLst>
              <p:ext uri="{D42A27DB-BD31-4B8C-83A1-F6EECF244321}">
                <p14:modId xmlns:p14="http://schemas.microsoft.com/office/powerpoint/2010/main" val="41328962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4E5B6B2-F69D-A9D1-AAEF-B109894B2171}"/>
              </a:ext>
            </a:extLst>
          </p:cNvPr>
          <p:cNvSpPr txBox="1"/>
          <p:nvPr/>
        </p:nvSpPr>
        <p:spPr>
          <a:xfrm>
            <a:off x="1325310" y="1596037"/>
            <a:ext cx="6461961"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000" dirty="0"/>
              <a:t>Vaccine Code Experts are expected to “know what to do” </a:t>
            </a:r>
            <a:br>
              <a:rPr lang="en-US" sz="2000" dirty="0"/>
            </a:br>
            <a:r>
              <a:rPr lang="en-US" sz="2000" dirty="0"/>
              <a:t>but are missing critical information and support</a:t>
            </a:r>
          </a:p>
        </p:txBody>
      </p:sp>
    </p:spTree>
    <p:extLst>
      <p:ext uri="{BB962C8B-B14F-4D97-AF65-F5344CB8AC3E}">
        <p14:creationId xmlns:p14="http://schemas.microsoft.com/office/powerpoint/2010/main" val="6391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81E6E-786F-E69F-227C-9768449CC823}"/>
              </a:ext>
            </a:extLst>
          </p:cNvPr>
          <p:cNvSpPr>
            <a:spLocks noGrp="1"/>
          </p:cNvSpPr>
          <p:nvPr>
            <p:ph type="title"/>
          </p:nvPr>
        </p:nvSpPr>
        <p:spPr/>
        <p:txBody>
          <a:bodyPr/>
          <a:lstStyle/>
          <a:p>
            <a:r>
              <a:rPr lang="en-US" dirty="0"/>
              <a:t>Wake-Up Call</a:t>
            </a:r>
          </a:p>
        </p:txBody>
      </p:sp>
      <p:sp>
        <p:nvSpPr>
          <p:cNvPr id="3" name="Content Placeholder 2">
            <a:extLst>
              <a:ext uri="{FF2B5EF4-FFF2-40B4-BE49-F238E27FC236}">
                <a16:creationId xmlns:a16="http://schemas.microsoft.com/office/drawing/2014/main" id="{076C165D-8F6F-3FC3-40BD-F446A681AD43}"/>
              </a:ext>
            </a:extLst>
          </p:cNvPr>
          <p:cNvSpPr>
            <a:spLocks noGrp="1"/>
          </p:cNvSpPr>
          <p:nvPr>
            <p:ph idx="1"/>
          </p:nvPr>
        </p:nvSpPr>
        <p:spPr>
          <a:xfrm>
            <a:off x="1493423" y="1610932"/>
            <a:ext cx="4269750" cy="4351338"/>
          </a:xfrm>
        </p:spPr>
        <p:txBody>
          <a:bodyPr>
            <a:normAutofit lnSpcReduction="10000"/>
          </a:bodyPr>
          <a:lstStyle/>
          <a:p>
            <a:r>
              <a:rPr lang="en-US" sz="2400" dirty="0"/>
              <a:t>In the U.S. we have visitors from around the world</a:t>
            </a:r>
          </a:p>
          <a:p>
            <a:r>
              <a:rPr lang="en-US" sz="2400" dirty="0"/>
              <a:t>We need to represent any vaccination given anywhere</a:t>
            </a:r>
          </a:p>
          <a:p>
            <a:r>
              <a:rPr lang="en-US" sz="2400" dirty="0"/>
              <a:t>CDC vaccine code experts know U.S. immunization practices very well</a:t>
            </a:r>
          </a:p>
          <a:p>
            <a:r>
              <a:rPr lang="en-US" sz="2400" dirty="0"/>
              <a:t>But we had no access to a global network of experts</a:t>
            </a:r>
          </a:p>
        </p:txBody>
      </p:sp>
      <p:pic>
        <p:nvPicPr>
          <p:cNvPr id="2050" name="Picture 2" descr="Fake Vaccine Card Sales Have Skyrocketed Since Biden Mandate • Stateline">
            <a:extLst>
              <a:ext uri="{FF2B5EF4-FFF2-40B4-BE49-F238E27FC236}">
                <a16:creationId xmlns:a16="http://schemas.microsoft.com/office/drawing/2014/main" id="{09BCC847-F955-D14F-709D-5C5DDD0C0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517" y="122175"/>
            <a:ext cx="5575483" cy="3137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ED5908-A62C-58E5-64AE-F9B88E9F8C55}"/>
              </a:ext>
            </a:extLst>
          </p:cNvPr>
          <p:cNvSpPr txBox="1"/>
          <p:nvPr/>
        </p:nvSpPr>
        <p:spPr>
          <a:xfrm>
            <a:off x="6769111" y="3786601"/>
            <a:ext cx="5270294" cy="18158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2800" dirty="0"/>
              <a:t>Imagine a network where code experts around the world could talk to each other in real time. </a:t>
            </a:r>
            <a:br>
              <a:rPr lang="en-US" sz="2800" dirty="0"/>
            </a:br>
            <a:r>
              <a:rPr lang="en-US" sz="2800" dirty="0"/>
              <a:t>That’s what we’re building.</a:t>
            </a:r>
          </a:p>
        </p:txBody>
      </p:sp>
    </p:spTree>
    <p:extLst>
      <p:ext uri="{BB962C8B-B14F-4D97-AF65-F5344CB8AC3E}">
        <p14:creationId xmlns:p14="http://schemas.microsoft.com/office/powerpoint/2010/main" val="37547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8059-568B-C974-F8E3-F096A6967FDB}"/>
            </a:ext>
          </a:extLst>
        </p:cNvPr>
        <p:cNvGrpSpPr/>
        <p:nvPr/>
      </p:nvGrpSpPr>
      <p:grpSpPr>
        <a:xfrm>
          <a:off x="0" y="0"/>
          <a:ext cx="0" cy="0"/>
          <a:chOff x="0" y="0"/>
          <a:chExt cx="0" cy="0"/>
        </a:xfrm>
      </p:grpSpPr>
      <p:sp>
        <p:nvSpPr>
          <p:cNvPr id="31" name="Titre 30">
            <a:extLst>
              <a:ext uri="{FF2B5EF4-FFF2-40B4-BE49-F238E27FC236}">
                <a16:creationId xmlns:a16="http://schemas.microsoft.com/office/drawing/2014/main" id="{17FC6FBA-EE6F-C34B-94B9-AF5FB8699E39}"/>
              </a:ext>
            </a:extLst>
          </p:cNvPr>
          <p:cNvSpPr>
            <a:spLocks noGrp="1"/>
          </p:cNvSpPr>
          <p:nvPr>
            <p:ph type="title"/>
          </p:nvPr>
        </p:nvSpPr>
        <p:spPr>
          <a:xfrm>
            <a:off x="838200" y="365125"/>
            <a:ext cx="10515600" cy="549727"/>
          </a:xfrm>
        </p:spPr>
        <p:txBody>
          <a:bodyPr>
            <a:noAutofit/>
          </a:bodyPr>
          <a:lstStyle/>
          <a:p>
            <a:r>
              <a:rPr lang="en-US" sz="3600" noProof="0" dirty="0"/>
              <a:t>Need for Collaboration</a:t>
            </a:r>
          </a:p>
        </p:txBody>
      </p:sp>
      <p:sp>
        <p:nvSpPr>
          <p:cNvPr id="2" name="ZoneTexte 1">
            <a:extLst>
              <a:ext uri="{FF2B5EF4-FFF2-40B4-BE49-F238E27FC236}">
                <a16:creationId xmlns:a16="http://schemas.microsoft.com/office/drawing/2014/main" id="{8C8B0525-2302-C5FA-1E34-BB7F5AD03347}"/>
              </a:ext>
            </a:extLst>
          </p:cNvPr>
          <p:cNvSpPr txBox="1"/>
          <p:nvPr/>
        </p:nvSpPr>
        <p:spPr>
          <a:xfrm>
            <a:off x="991240" y="1283233"/>
            <a:ext cx="9825252" cy="4524315"/>
          </a:xfrm>
          <a:prstGeom prst="rect">
            <a:avLst/>
          </a:prstGeom>
          <a:noFill/>
        </p:spPr>
        <p:txBody>
          <a:bodyPr wrap="square" rtlCol="0">
            <a:spAutoFit/>
          </a:bodyPr>
          <a:lstStyle/>
          <a:p>
            <a:pPr marL="342900" indent="-342900">
              <a:buFont typeface="Arial" panose="020B0604020202020204" pitchFamily="34" charset="0"/>
              <a:buChar char="•"/>
            </a:pPr>
            <a:r>
              <a:rPr lang="en-US" sz="3200" noProof="0" dirty="0"/>
              <a:t>The push for digital health records is accelerating, but without standardized vaccine coding, progress is disorganized and inconsistent. </a:t>
            </a:r>
          </a:p>
          <a:p>
            <a:pPr marL="342900" indent="-342900">
              <a:buFont typeface="Arial" panose="020B0604020202020204" pitchFamily="34" charset="0"/>
              <a:buChar char="•"/>
            </a:pPr>
            <a:endParaRPr lang="en-US" sz="3200" noProof="0" dirty="0"/>
          </a:p>
          <a:p>
            <a:pPr marL="342900" indent="-342900">
              <a:buFont typeface="Arial" panose="020B0604020202020204" pitchFamily="34" charset="0"/>
              <a:buChar char="•"/>
            </a:pPr>
            <a:r>
              <a:rPr lang="en-US" sz="3200" noProof="0" dirty="0"/>
              <a:t>Every country codes vaccines differently, making it difficult to track immunizations across borders. </a:t>
            </a:r>
          </a:p>
          <a:p>
            <a:pPr marL="342900" indent="-342900">
              <a:buFont typeface="Arial" panose="020B0604020202020204" pitchFamily="34" charset="0"/>
              <a:buChar char="•"/>
            </a:pPr>
            <a:endParaRPr lang="en-US" sz="3200" noProof="0" dirty="0"/>
          </a:p>
          <a:p>
            <a:pPr marL="342900" indent="-342900">
              <a:buFont typeface="Arial" panose="020B0604020202020204" pitchFamily="34" charset="0"/>
              <a:buChar char="•"/>
            </a:pPr>
            <a:r>
              <a:rPr lang="en-US" sz="3200" noProof="0" dirty="0"/>
              <a:t>The IVC is here to create a network to help in improving this.</a:t>
            </a:r>
          </a:p>
        </p:txBody>
      </p:sp>
    </p:spTree>
    <p:extLst>
      <p:ext uri="{BB962C8B-B14F-4D97-AF65-F5344CB8AC3E}">
        <p14:creationId xmlns:p14="http://schemas.microsoft.com/office/powerpoint/2010/main" val="174670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2F734-4923-FFA1-FD36-4A70C1A5B4DE}"/>
            </a:ext>
          </a:extLst>
        </p:cNvPr>
        <p:cNvGrpSpPr/>
        <p:nvPr/>
      </p:nvGrpSpPr>
      <p:grpSpPr>
        <a:xfrm>
          <a:off x="0" y="0"/>
          <a:ext cx="0" cy="0"/>
          <a:chOff x="0" y="0"/>
          <a:chExt cx="0" cy="0"/>
        </a:xfrm>
      </p:grpSpPr>
      <p:pic>
        <p:nvPicPr>
          <p:cNvPr id="5" name="Picture 4" descr="A blackboard with white chalk on it&#10;&#10;AI-generated content may be incorrect.">
            <a:extLst>
              <a:ext uri="{FF2B5EF4-FFF2-40B4-BE49-F238E27FC236}">
                <a16:creationId xmlns:a16="http://schemas.microsoft.com/office/drawing/2014/main" id="{90435885-2F4A-9985-8B73-041C025AFDC8}"/>
              </a:ext>
            </a:extLst>
          </p:cNvPr>
          <p:cNvPicPr>
            <a:picLocks noChangeAspect="1"/>
          </p:cNvPicPr>
          <p:nvPr/>
        </p:nvPicPr>
        <p:blipFill>
          <a:blip r:embed="rId2"/>
          <a:srcRect t="25005" b="17502"/>
          <a:stretch/>
        </p:blipFill>
        <p:spPr>
          <a:xfrm>
            <a:off x="838200" y="224711"/>
            <a:ext cx="10287000" cy="3942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a16="http://schemas.microsoft.com/office/drawing/2014/main" id="{AEC9B73B-4CA7-3A44-B35C-3A369649DA95}"/>
              </a:ext>
            </a:extLst>
          </p:cNvPr>
          <p:cNvSpPr txBox="1"/>
          <p:nvPr/>
        </p:nvSpPr>
        <p:spPr>
          <a:xfrm>
            <a:off x="1515534" y="4167591"/>
            <a:ext cx="3920561" cy="156966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algn="ctr" defTabSz="914377"/>
            <a:r>
              <a:rPr lang="en-US" sz="2400" b="1" dirty="0">
                <a:solidFill>
                  <a:prstClr val="white"/>
                </a:solidFill>
                <a:latin typeface="Grandview Display"/>
              </a:rPr>
              <a:t>The Need</a:t>
            </a:r>
          </a:p>
          <a:p>
            <a:pPr defTabSz="914377"/>
            <a:endParaRPr lang="en-US" sz="2400" dirty="0">
              <a:solidFill>
                <a:prstClr val="white"/>
              </a:solidFill>
              <a:latin typeface="Grandview Display"/>
            </a:endParaRPr>
          </a:p>
          <a:p>
            <a:pPr algn="ctr" defTabSz="914377"/>
            <a:r>
              <a:rPr lang="en-US" sz="2400" dirty="0">
                <a:solidFill>
                  <a:prstClr val="white"/>
                </a:solidFill>
                <a:latin typeface="Grandview Display"/>
              </a:rPr>
              <a:t>International collaboration of vaccine code experts</a:t>
            </a:r>
          </a:p>
        </p:txBody>
      </p:sp>
      <p:sp>
        <p:nvSpPr>
          <p:cNvPr id="4" name="ZoneTexte 3">
            <a:extLst>
              <a:ext uri="{FF2B5EF4-FFF2-40B4-BE49-F238E27FC236}">
                <a16:creationId xmlns:a16="http://schemas.microsoft.com/office/drawing/2014/main" id="{BBD34B7B-933C-EEB5-455C-11EAD912BEBB}"/>
              </a:ext>
            </a:extLst>
          </p:cNvPr>
          <p:cNvSpPr txBox="1"/>
          <p:nvPr/>
        </p:nvSpPr>
        <p:spPr>
          <a:xfrm>
            <a:off x="6356467" y="4167589"/>
            <a:ext cx="4320000" cy="15696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defTabSz="914377"/>
            <a:r>
              <a:rPr lang="en-US" sz="2400" b="1" dirty="0">
                <a:solidFill>
                  <a:prstClr val="white"/>
                </a:solidFill>
                <a:latin typeface="Grandview Display"/>
              </a:rPr>
              <a:t>The Opportunity</a:t>
            </a:r>
          </a:p>
          <a:p>
            <a:pPr defTabSz="914377"/>
            <a:endParaRPr lang="en-US" sz="2400" dirty="0">
              <a:solidFill>
                <a:prstClr val="white"/>
              </a:solidFill>
              <a:latin typeface="Grandview Display"/>
            </a:endParaRPr>
          </a:p>
          <a:p>
            <a:pPr algn="ctr" defTabSz="914377"/>
            <a:r>
              <a:rPr lang="en-US" sz="2400" dirty="0">
                <a:solidFill>
                  <a:prstClr val="white"/>
                </a:solidFill>
                <a:latin typeface="Grandview Display"/>
              </a:rPr>
              <a:t>Unified Nomenclature of Vaccines (NUVA)</a:t>
            </a:r>
          </a:p>
        </p:txBody>
      </p:sp>
    </p:spTree>
    <p:extLst>
      <p:ext uri="{BB962C8B-B14F-4D97-AF65-F5344CB8AC3E}">
        <p14:creationId xmlns:p14="http://schemas.microsoft.com/office/powerpoint/2010/main" val="118357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2AE59-A983-4499-5B0E-668AE4BDBF2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A339B12D-0939-9DA2-072A-C8B0079CDDDA}"/>
              </a:ext>
            </a:extLst>
          </p:cNvPr>
          <p:cNvSpPr txBox="1"/>
          <p:nvPr/>
        </p:nvSpPr>
        <p:spPr>
          <a:xfrm>
            <a:off x="991240" y="1283233"/>
            <a:ext cx="9825252" cy="3785652"/>
          </a:xfrm>
          <a:prstGeom prst="rect">
            <a:avLst/>
          </a:prstGeom>
          <a:noFill/>
        </p:spPr>
        <p:txBody>
          <a:bodyPr wrap="square" rtlCol="0">
            <a:spAutoFit/>
          </a:bodyPr>
          <a:lstStyle/>
          <a:p>
            <a:r>
              <a:rPr lang="en-US" sz="2400" noProof="0" dirty="0"/>
              <a:t>Unified Nomenclature for Vaccines (NUVA)</a:t>
            </a:r>
          </a:p>
          <a:p>
            <a:pPr marL="342900" indent="-342900">
              <a:buFont typeface="Arial" panose="020B0604020202020204" pitchFamily="34" charset="0"/>
              <a:buChar char="•"/>
            </a:pPr>
            <a:r>
              <a:rPr lang="en-US" sz="2400" noProof="0" dirty="0"/>
              <a:t>An ontology of vaccine codes from many code systems</a:t>
            </a:r>
          </a:p>
          <a:p>
            <a:pPr marL="342900" indent="-342900">
              <a:buFont typeface="Arial" panose="020B0604020202020204" pitchFamily="34" charset="0"/>
              <a:buChar char="•"/>
            </a:pPr>
            <a:r>
              <a:rPr lang="en-US" sz="2400" noProof="0" dirty="0"/>
              <a:t>A functional description of each vaccine code for the purpose of recording administered vaccines</a:t>
            </a:r>
          </a:p>
          <a:p>
            <a:pPr marL="342900" indent="-342900">
              <a:buFont typeface="Arial" panose="020B0604020202020204" pitchFamily="34" charset="0"/>
              <a:buChar char="•"/>
            </a:pPr>
            <a:r>
              <a:rPr lang="en-US" sz="2400" noProof="0" dirty="0"/>
              <a:t>Supports conversion from one code system to another</a:t>
            </a:r>
          </a:p>
          <a:p>
            <a:pPr marL="342900" indent="-342900">
              <a:buFont typeface="Arial" panose="020B0604020202020204" pitchFamily="34" charset="0"/>
              <a:buChar char="•"/>
            </a:pPr>
            <a:r>
              <a:rPr lang="en-US" sz="2400" noProof="0" dirty="0"/>
              <a:t>A toolbox for interpreting, converting, evaluating code systems</a:t>
            </a:r>
          </a:p>
          <a:p>
            <a:pPr marL="342900" indent="-342900">
              <a:buFont typeface="Arial" panose="020B0604020202020204" pitchFamily="34" charset="0"/>
              <a:buChar char="•"/>
            </a:pPr>
            <a:endParaRPr lang="en-US" sz="2400" noProof="0" dirty="0"/>
          </a:p>
          <a:p>
            <a:r>
              <a:rPr lang="en-US" sz="2400" noProof="0" dirty="0"/>
              <a:t>Originally developed by SYADEM for its vaccination decision support systems, it is now offered as a global common good to the vaccine coding community.</a:t>
            </a:r>
          </a:p>
        </p:txBody>
      </p:sp>
      <p:sp>
        <p:nvSpPr>
          <p:cNvPr id="4" name="Title 3">
            <a:extLst>
              <a:ext uri="{FF2B5EF4-FFF2-40B4-BE49-F238E27FC236}">
                <a16:creationId xmlns:a16="http://schemas.microsoft.com/office/drawing/2014/main" id="{2D4C7A0B-CE98-C8BC-29A8-241CDABB1574}"/>
              </a:ext>
            </a:extLst>
          </p:cNvPr>
          <p:cNvSpPr>
            <a:spLocks noGrp="1"/>
          </p:cNvSpPr>
          <p:nvPr>
            <p:ph type="title"/>
          </p:nvPr>
        </p:nvSpPr>
        <p:spPr/>
        <p:txBody>
          <a:bodyPr/>
          <a:lstStyle/>
          <a:p>
            <a:r>
              <a:rPr lang="en-US" dirty="0"/>
              <a:t>What is NUVA?</a:t>
            </a:r>
          </a:p>
        </p:txBody>
      </p:sp>
      <p:pic>
        <p:nvPicPr>
          <p:cNvPr id="6" name="Picture 5">
            <a:extLst>
              <a:ext uri="{FF2B5EF4-FFF2-40B4-BE49-F238E27FC236}">
                <a16:creationId xmlns:a16="http://schemas.microsoft.com/office/drawing/2014/main" id="{EE0C71EA-295E-64AD-8D9E-8C832A82CA55}"/>
              </a:ext>
            </a:extLst>
          </p:cNvPr>
          <p:cNvPicPr>
            <a:picLocks noChangeAspect="1"/>
          </p:cNvPicPr>
          <p:nvPr/>
        </p:nvPicPr>
        <p:blipFill>
          <a:blip r:embed="rId2"/>
          <a:stretch>
            <a:fillRect/>
          </a:stretch>
        </p:blipFill>
        <p:spPr>
          <a:xfrm>
            <a:off x="9583504" y="227504"/>
            <a:ext cx="2304762" cy="1685714"/>
          </a:xfrm>
          <a:prstGeom prst="rect">
            <a:avLst/>
          </a:prstGeom>
        </p:spPr>
      </p:pic>
    </p:spTree>
    <p:extLst>
      <p:ext uri="{BB962C8B-B14F-4D97-AF65-F5344CB8AC3E}">
        <p14:creationId xmlns:p14="http://schemas.microsoft.com/office/powerpoint/2010/main" val="167240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53EE14-0D35-56FA-DBD5-D3126DFFDA1A}"/>
              </a:ext>
            </a:extLst>
          </p:cNvPr>
          <p:cNvSpPr>
            <a:spLocks noGrp="1"/>
          </p:cNvSpPr>
          <p:nvPr>
            <p:ph type="title"/>
          </p:nvPr>
        </p:nvSpPr>
        <p:spPr/>
        <p:txBody>
          <a:bodyPr/>
          <a:lstStyle/>
          <a:p>
            <a:r>
              <a:rPr lang="en-US" dirty="0"/>
              <a:t>Welcome!</a:t>
            </a:r>
          </a:p>
        </p:txBody>
      </p:sp>
      <p:sp>
        <p:nvSpPr>
          <p:cNvPr id="5" name="TextBox 4">
            <a:extLst>
              <a:ext uri="{FF2B5EF4-FFF2-40B4-BE49-F238E27FC236}">
                <a16:creationId xmlns:a16="http://schemas.microsoft.com/office/drawing/2014/main" id="{6E73BE2D-F436-30FD-8520-F78B9176A313}"/>
              </a:ext>
            </a:extLst>
          </p:cNvPr>
          <p:cNvSpPr txBox="1"/>
          <p:nvPr/>
        </p:nvSpPr>
        <p:spPr>
          <a:xfrm>
            <a:off x="937260" y="1465028"/>
            <a:ext cx="669036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June 2025</a:t>
            </a:r>
          </a:p>
          <a:p>
            <a:pPr marL="742950" lvl="1" indent="-285750">
              <a:buFont typeface="Arial" panose="020B0604020202020204" pitchFamily="34" charset="0"/>
              <a:buChar char="•"/>
            </a:pPr>
            <a:r>
              <a:rPr lang="en-US" sz="2400" dirty="0"/>
              <a:t>Begin virtual review of content of Summit</a:t>
            </a:r>
          </a:p>
          <a:p>
            <a:pPr marL="742950" lvl="1" indent="-285750">
              <a:buFont typeface="Arial" panose="020B0604020202020204" pitchFamily="34" charset="0"/>
              <a:buChar char="•"/>
            </a:pPr>
            <a:r>
              <a:rPr lang="en-US" sz="2400" dirty="0"/>
              <a:t>Collect questions, comments, and set new directions</a:t>
            </a:r>
          </a:p>
          <a:p>
            <a:pPr marL="285750" indent="-285750">
              <a:buFont typeface="Arial" panose="020B0604020202020204" pitchFamily="34" charset="0"/>
              <a:buChar char="•"/>
            </a:pPr>
            <a:r>
              <a:rPr lang="en-US" sz="2400" dirty="0"/>
              <a:t>July 2025</a:t>
            </a:r>
          </a:p>
          <a:p>
            <a:pPr marL="742950" lvl="1" indent="-285750">
              <a:buFont typeface="Arial" panose="020B0604020202020204" pitchFamily="34" charset="0"/>
              <a:buChar char="•"/>
            </a:pPr>
            <a:r>
              <a:rPr lang="en-US" sz="2400" dirty="0"/>
              <a:t>Finish virtual review of content of Summit</a:t>
            </a:r>
          </a:p>
          <a:p>
            <a:pPr marL="742950" lvl="1" indent="-285750">
              <a:buFont typeface="Arial" panose="020B0604020202020204" pitchFamily="34" charset="0"/>
              <a:buChar char="•"/>
            </a:pPr>
            <a:r>
              <a:rPr lang="en-US" sz="2400" dirty="0"/>
              <a:t>Begin conversation of next steps</a:t>
            </a:r>
          </a:p>
          <a:p>
            <a:pPr marL="285750" indent="-285750">
              <a:buFont typeface="Arial" panose="020B0604020202020204" pitchFamily="34" charset="0"/>
              <a:buChar char="•"/>
            </a:pPr>
            <a:r>
              <a:rPr lang="en-US" sz="2400" dirty="0"/>
              <a:t>September 2025</a:t>
            </a:r>
          </a:p>
          <a:p>
            <a:pPr marL="742950" lvl="1" indent="-285750">
              <a:buFont typeface="Arial" panose="020B0604020202020204" pitchFamily="34" charset="0"/>
              <a:buChar char="•"/>
            </a:pPr>
            <a:r>
              <a:rPr lang="en-US" sz="2400" dirty="0"/>
              <a:t>Report back of country and organization interviews </a:t>
            </a:r>
          </a:p>
          <a:p>
            <a:pPr marL="742950" lvl="1" indent="-285750">
              <a:buFont typeface="Arial" panose="020B0604020202020204" pitchFamily="34" charset="0"/>
              <a:buChar char="•"/>
            </a:pPr>
            <a:r>
              <a:rPr lang="en-US" sz="2400" dirty="0"/>
              <a:t>Continue conversation of next steps</a:t>
            </a:r>
          </a:p>
          <a:p>
            <a:pPr marL="742950" lvl="1" indent="-285750">
              <a:buFont typeface="Arial" panose="020B0604020202020204" pitchFamily="34" charset="0"/>
              <a:buChar char="•"/>
            </a:pPr>
            <a:endParaRPr lang="en-US" sz="2400" dirty="0"/>
          </a:p>
        </p:txBody>
      </p:sp>
      <p:sp>
        <p:nvSpPr>
          <p:cNvPr id="6" name="TextBox 5">
            <a:extLst>
              <a:ext uri="{FF2B5EF4-FFF2-40B4-BE49-F238E27FC236}">
                <a16:creationId xmlns:a16="http://schemas.microsoft.com/office/drawing/2014/main" id="{52597F17-D2A3-2B97-314B-D3B720979A97}"/>
              </a:ext>
            </a:extLst>
          </p:cNvPr>
          <p:cNvSpPr txBox="1"/>
          <p:nvPr/>
        </p:nvSpPr>
        <p:spPr>
          <a:xfrm>
            <a:off x="8251834" y="1649694"/>
            <a:ext cx="3627746" cy="3046988"/>
          </a:xfrm>
          <a:prstGeom prst="rect">
            <a:avLst/>
          </a:prstGeom>
          <a:solidFill>
            <a:schemeClr val="accent2">
              <a:lumMod val="40000"/>
              <a:lumOff val="60000"/>
            </a:schemeClr>
          </a:solidFill>
        </p:spPr>
        <p:txBody>
          <a:bodyPr wrap="square" rtlCol="0">
            <a:spAutoFit/>
          </a:bodyPr>
          <a:lstStyle/>
          <a:p>
            <a:pPr marL="285750" indent="-285750">
              <a:buFont typeface="Arial" panose="020B0604020202020204" pitchFamily="34" charset="0"/>
              <a:buChar char="•"/>
            </a:pPr>
            <a:r>
              <a:rPr lang="en-US" sz="2400" dirty="0"/>
              <a:t>Meeting Schedule</a:t>
            </a:r>
          </a:p>
          <a:p>
            <a:pPr marL="742950" lvl="1" indent="-285750">
              <a:buFont typeface="Arial" panose="020B0604020202020204" pitchFamily="34" charset="0"/>
              <a:buChar char="•"/>
            </a:pPr>
            <a:r>
              <a:rPr lang="en-US" sz="2400" dirty="0"/>
              <a:t>June 11 – English</a:t>
            </a:r>
          </a:p>
          <a:p>
            <a:pPr marL="742950" lvl="1" indent="-285750">
              <a:buFont typeface="Arial" panose="020B0604020202020204" pitchFamily="34" charset="0"/>
              <a:buChar char="•"/>
            </a:pPr>
            <a:r>
              <a:rPr lang="en-US" sz="2400" dirty="0"/>
              <a:t>June 25 – Spanish</a:t>
            </a:r>
          </a:p>
          <a:p>
            <a:pPr marL="742950" lvl="1" indent="-285750">
              <a:buFont typeface="Arial" panose="020B0604020202020204" pitchFamily="34" charset="0"/>
              <a:buChar char="•"/>
            </a:pPr>
            <a:r>
              <a:rPr lang="en-US" sz="2400" dirty="0"/>
              <a:t>July 09 – English</a:t>
            </a:r>
          </a:p>
          <a:p>
            <a:pPr marL="742950" lvl="1" indent="-285750">
              <a:buFont typeface="Arial" panose="020B0604020202020204" pitchFamily="34" charset="0"/>
              <a:buChar char="•"/>
            </a:pPr>
            <a:r>
              <a:rPr lang="en-US" sz="2400" dirty="0"/>
              <a:t>July 23 – Spanish</a:t>
            </a:r>
          </a:p>
          <a:p>
            <a:pPr marL="742950" lvl="1" indent="-285750">
              <a:buFont typeface="Arial" panose="020B0604020202020204" pitchFamily="34" charset="0"/>
              <a:buChar char="•"/>
            </a:pPr>
            <a:r>
              <a:rPr lang="en-US" sz="2400" dirty="0"/>
              <a:t>Sept 10 – English</a:t>
            </a:r>
          </a:p>
          <a:p>
            <a:pPr marL="742950" lvl="1" indent="-285750">
              <a:buFont typeface="Arial" panose="020B0604020202020204" pitchFamily="34" charset="0"/>
              <a:buChar char="•"/>
            </a:pPr>
            <a:r>
              <a:rPr lang="en-US" sz="2400" dirty="0"/>
              <a:t>Sept 24 - Spanish</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88841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ADAF-3A0F-3B2E-360A-7F059940558D}"/>
            </a:ext>
          </a:extLst>
        </p:cNvPr>
        <p:cNvGrpSpPr/>
        <p:nvPr/>
      </p:nvGrpSpPr>
      <p:grpSpPr>
        <a:xfrm>
          <a:off x="0" y="0"/>
          <a:ext cx="0" cy="0"/>
          <a:chOff x="0" y="0"/>
          <a:chExt cx="0" cy="0"/>
        </a:xfrm>
      </p:grpSpPr>
      <p:sp>
        <p:nvSpPr>
          <p:cNvPr id="31" name="Titre 30">
            <a:extLst>
              <a:ext uri="{FF2B5EF4-FFF2-40B4-BE49-F238E27FC236}">
                <a16:creationId xmlns:a16="http://schemas.microsoft.com/office/drawing/2014/main" id="{2EFBF398-DE31-E20A-3870-5DFD008F0DC6}"/>
              </a:ext>
            </a:extLst>
          </p:cNvPr>
          <p:cNvSpPr>
            <a:spLocks noGrp="1"/>
          </p:cNvSpPr>
          <p:nvPr>
            <p:ph type="title"/>
          </p:nvPr>
        </p:nvSpPr>
        <p:spPr>
          <a:xfrm>
            <a:off x="838200" y="365125"/>
            <a:ext cx="10515600" cy="549727"/>
          </a:xfrm>
        </p:spPr>
        <p:txBody>
          <a:bodyPr>
            <a:noAutofit/>
          </a:bodyPr>
          <a:lstStyle/>
          <a:p>
            <a:r>
              <a:rPr lang="en-US" sz="3600" noProof="0" dirty="0"/>
              <a:t>What We’ve Built So Far</a:t>
            </a:r>
          </a:p>
        </p:txBody>
      </p:sp>
      <p:sp>
        <p:nvSpPr>
          <p:cNvPr id="4" name="Rectangle: Rounded Corners 3">
            <a:extLst>
              <a:ext uri="{FF2B5EF4-FFF2-40B4-BE49-F238E27FC236}">
                <a16:creationId xmlns:a16="http://schemas.microsoft.com/office/drawing/2014/main" id="{03BC1E51-3001-B9B2-CCBF-C7D6B2F4201A}"/>
              </a:ext>
            </a:extLst>
          </p:cNvPr>
          <p:cNvSpPr/>
          <p:nvPr/>
        </p:nvSpPr>
        <p:spPr>
          <a:xfrm>
            <a:off x="1659999" y="1502334"/>
            <a:ext cx="4427144" cy="1926666"/>
          </a:xfrm>
          <a:prstGeom prst="roundRect">
            <a:avLst>
              <a:gd name="adj" fmla="val 74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Monthly Calls</a:t>
            </a:r>
          </a:p>
        </p:txBody>
      </p:sp>
      <p:sp>
        <p:nvSpPr>
          <p:cNvPr id="5" name="Rectangle: Rounded Corners 4">
            <a:extLst>
              <a:ext uri="{FF2B5EF4-FFF2-40B4-BE49-F238E27FC236}">
                <a16:creationId xmlns:a16="http://schemas.microsoft.com/office/drawing/2014/main" id="{61E39BCA-8C6B-2B29-18C9-33710DA17BA8}"/>
              </a:ext>
            </a:extLst>
          </p:cNvPr>
          <p:cNvSpPr/>
          <p:nvPr/>
        </p:nvSpPr>
        <p:spPr>
          <a:xfrm>
            <a:off x="6311973" y="1502334"/>
            <a:ext cx="4427144" cy="1926666"/>
          </a:xfrm>
          <a:prstGeom prst="roundRect">
            <a:avLst>
              <a:gd name="adj" fmla="val 740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4000" dirty="0"/>
              <a:t>IVC Website</a:t>
            </a:r>
          </a:p>
        </p:txBody>
      </p:sp>
      <p:sp>
        <p:nvSpPr>
          <p:cNvPr id="6" name="Rectangle: Rounded Corners 5">
            <a:extLst>
              <a:ext uri="{FF2B5EF4-FFF2-40B4-BE49-F238E27FC236}">
                <a16:creationId xmlns:a16="http://schemas.microsoft.com/office/drawing/2014/main" id="{59A6CFC1-4A62-8A87-55BC-51B0A16CC5B9}"/>
              </a:ext>
            </a:extLst>
          </p:cNvPr>
          <p:cNvSpPr/>
          <p:nvPr/>
        </p:nvSpPr>
        <p:spPr>
          <a:xfrm>
            <a:off x="1659999" y="3681011"/>
            <a:ext cx="4427144" cy="1926666"/>
          </a:xfrm>
          <a:prstGeom prst="roundRect">
            <a:avLst>
              <a:gd name="adj" fmla="val 7408"/>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4000" dirty="0"/>
              <a:t>Country &amp; Org </a:t>
            </a:r>
            <a:br>
              <a:rPr lang="en-US" sz="4000" dirty="0"/>
            </a:br>
            <a:r>
              <a:rPr lang="en-US" sz="4000" dirty="0"/>
              <a:t>Interviews</a:t>
            </a:r>
          </a:p>
        </p:txBody>
      </p:sp>
      <p:sp>
        <p:nvSpPr>
          <p:cNvPr id="7" name="Rectangle: Rounded Corners 6">
            <a:extLst>
              <a:ext uri="{FF2B5EF4-FFF2-40B4-BE49-F238E27FC236}">
                <a16:creationId xmlns:a16="http://schemas.microsoft.com/office/drawing/2014/main" id="{B37CF6BE-24B0-9C06-486F-7BC392B15BCB}"/>
              </a:ext>
            </a:extLst>
          </p:cNvPr>
          <p:cNvSpPr/>
          <p:nvPr/>
        </p:nvSpPr>
        <p:spPr>
          <a:xfrm>
            <a:off x="6311973" y="3681011"/>
            <a:ext cx="4427144" cy="1926666"/>
          </a:xfrm>
          <a:prstGeom prst="roundRect">
            <a:avLst>
              <a:gd name="adj" fmla="val 7408"/>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000" dirty="0"/>
              <a:t>Mappings &amp; Metrics</a:t>
            </a:r>
          </a:p>
        </p:txBody>
      </p:sp>
    </p:spTree>
    <p:extLst>
      <p:ext uri="{BB962C8B-B14F-4D97-AF65-F5344CB8AC3E}">
        <p14:creationId xmlns:p14="http://schemas.microsoft.com/office/powerpoint/2010/main" val="53052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3D8-9ADF-857F-B3E5-994B71FCBD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D86322-D16B-E03E-68B2-92A43E75B7ED}"/>
              </a:ext>
            </a:extLst>
          </p:cNvPr>
          <p:cNvSpPr txBox="1"/>
          <p:nvPr/>
        </p:nvSpPr>
        <p:spPr>
          <a:xfrm>
            <a:off x="671440" y="508700"/>
            <a:ext cx="8336834" cy="646331"/>
          </a:xfrm>
          <a:prstGeom prst="rect">
            <a:avLst/>
          </a:prstGeom>
          <a:noFill/>
        </p:spPr>
        <p:txBody>
          <a:bodyPr wrap="none" rtlCol="0">
            <a:spAutoFit/>
          </a:bodyPr>
          <a:lstStyle/>
          <a:p>
            <a:r>
              <a:rPr lang="en-US" sz="3600" dirty="0"/>
              <a:t>International Vaccine Code (IVC) Meeting</a:t>
            </a:r>
          </a:p>
        </p:txBody>
      </p:sp>
      <p:pic>
        <p:nvPicPr>
          <p:cNvPr id="5" name="Picture 4" descr="A group of people sitting in a room&#10;&#10;AI-generated content may be incorrect.">
            <a:extLst>
              <a:ext uri="{FF2B5EF4-FFF2-40B4-BE49-F238E27FC236}">
                <a16:creationId xmlns:a16="http://schemas.microsoft.com/office/drawing/2014/main" id="{1CEE7798-D8A6-FC75-3A7D-3CE2659A6737}"/>
              </a:ext>
            </a:extLst>
          </p:cNvPr>
          <p:cNvPicPr>
            <a:picLocks noChangeAspect="1"/>
          </p:cNvPicPr>
          <p:nvPr/>
        </p:nvPicPr>
        <p:blipFill>
          <a:blip r:embed="rId2">
            <a:extLst>
              <a:ext uri="{28A0092B-C50C-407E-A947-70E740481C1C}">
                <a14:useLocalDpi xmlns:a14="http://schemas.microsoft.com/office/drawing/2010/main" val="0"/>
              </a:ext>
            </a:extLst>
          </a:blip>
          <a:srcRect t="34503" b="10176"/>
          <a:stretch/>
        </p:blipFill>
        <p:spPr>
          <a:xfrm>
            <a:off x="952500" y="2366211"/>
            <a:ext cx="10287000" cy="3793958"/>
          </a:xfrm>
          <a:prstGeom prst="rect">
            <a:avLst/>
          </a:prstGeom>
        </p:spPr>
      </p:pic>
    </p:spTree>
    <p:extLst>
      <p:ext uri="{BB962C8B-B14F-4D97-AF65-F5344CB8AC3E}">
        <p14:creationId xmlns:p14="http://schemas.microsoft.com/office/powerpoint/2010/main" val="3073876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48BA7D-7F02-8020-477E-8AF184C7ABDB}"/>
              </a:ext>
            </a:extLst>
          </p:cNvPr>
          <p:cNvPicPr>
            <a:picLocks noChangeAspect="1"/>
          </p:cNvPicPr>
          <p:nvPr/>
        </p:nvPicPr>
        <p:blipFill>
          <a:blip r:embed="rId2"/>
          <a:stretch>
            <a:fillRect/>
          </a:stretch>
        </p:blipFill>
        <p:spPr>
          <a:xfrm>
            <a:off x="956969" y="293715"/>
            <a:ext cx="10552381" cy="5523809"/>
          </a:xfrm>
          <a:prstGeom prst="rect">
            <a:avLst/>
          </a:prstGeom>
        </p:spPr>
      </p:pic>
    </p:spTree>
    <p:extLst>
      <p:ext uri="{BB962C8B-B14F-4D97-AF65-F5344CB8AC3E}">
        <p14:creationId xmlns:p14="http://schemas.microsoft.com/office/powerpoint/2010/main" val="3385482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4D1CB-0E8C-F961-B233-FF3FFE9491ED}"/>
              </a:ext>
            </a:extLst>
          </p:cNvPr>
          <p:cNvPicPr>
            <a:picLocks noChangeAspect="1"/>
          </p:cNvPicPr>
          <p:nvPr/>
        </p:nvPicPr>
        <p:blipFill>
          <a:blip r:embed="rId2"/>
          <a:stretch>
            <a:fillRect/>
          </a:stretch>
        </p:blipFill>
        <p:spPr>
          <a:xfrm>
            <a:off x="1067428" y="786143"/>
            <a:ext cx="10057143" cy="5285714"/>
          </a:xfrm>
          <a:prstGeom prst="rect">
            <a:avLst/>
          </a:prstGeom>
        </p:spPr>
      </p:pic>
    </p:spTree>
    <p:extLst>
      <p:ext uri="{BB962C8B-B14F-4D97-AF65-F5344CB8AC3E}">
        <p14:creationId xmlns:p14="http://schemas.microsoft.com/office/powerpoint/2010/main" val="1968336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7D5BB-0CB4-615F-F7BB-6190DA2A3839}"/>
              </a:ext>
            </a:extLst>
          </p:cNvPr>
          <p:cNvPicPr>
            <a:picLocks noChangeAspect="1"/>
          </p:cNvPicPr>
          <p:nvPr/>
        </p:nvPicPr>
        <p:blipFill>
          <a:blip r:embed="rId2"/>
          <a:stretch>
            <a:fillRect/>
          </a:stretch>
        </p:blipFill>
        <p:spPr>
          <a:xfrm>
            <a:off x="857905" y="799460"/>
            <a:ext cx="10476190" cy="5000000"/>
          </a:xfrm>
          <a:prstGeom prst="rect">
            <a:avLst/>
          </a:prstGeom>
        </p:spPr>
      </p:pic>
    </p:spTree>
    <p:extLst>
      <p:ext uri="{BB962C8B-B14F-4D97-AF65-F5344CB8AC3E}">
        <p14:creationId xmlns:p14="http://schemas.microsoft.com/office/powerpoint/2010/main" val="155090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15CA9-ECF1-6FD1-6F6A-1C688D9CD1B9}"/>
              </a:ext>
            </a:extLst>
          </p:cNvPr>
          <p:cNvPicPr>
            <a:picLocks noChangeAspect="1"/>
          </p:cNvPicPr>
          <p:nvPr/>
        </p:nvPicPr>
        <p:blipFill>
          <a:blip r:embed="rId2"/>
          <a:stretch>
            <a:fillRect/>
          </a:stretch>
        </p:blipFill>
        <p:spPr>
          <a:xfrm>
            <a:off x="629333" y="627072"/>
            <a:ext cx="10933333" cy="5238095"/>
          </a:xfrm>
          <a:prstGeom prst="rect">
            <a:avLst/>
          </a:prstGeom>
        </p:spPr>
      </p:pic>
    </p:spTree>
    <p:extLst>
      <p:ext uri="{BB962C8B-B14F-4D97-AF65-F5344CB8AC3E}">
        <p14:creationId xmlns:p14="http://schemas.microsoft.com/office/powerpoint/2010/main" val="1248291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89F6C-0055-26F9-5831-1F04BA3FC0EC}"/>
              </a:ext>
            </a:extLst>
          </p:cNvPr>
          <p:cNvPicPr>
            <a:picLocks noChangeAspect="1"/>
          </p:cNvPicPr>
          <p:nvPr/>
        </p:nvPicPr>
        <p:blipFill>
          <a:blip r:embed="rId2"/>
          <a:srcRect l="1176" b="5940"/>
          <a:stretch>
            <a:fillRect/>
          </a:stretch>
        </p:blipFill>
        <p:spPr>
          <a:xfrm>
            <a:off x="1325880" y="121361"/>
            <a:ext cx="10503505" cy="5921299"/>
          </a:xfrm>
          <a:prstGeom prst="rect">
            <a:avLst/>
          </a:prstGeom>
        </p:spPr>
      </p:pic>
      <p:sp>
        <p:nvSpPr>
          <p:cNvPr id="4" name="Rectangle 3">
            <a:extLst>
              <a:ext uri="{FF2B5EF4-FFF2-40B4-BE49-F238E27FC236}">
                <a16:creationId xmlns:a16="http://schemas.microsoft.com/office/drawing/2014/main" id="{0C51E2B8-1126-4F25-BF18-027386BD9F14}"/>
              </a:ext>
            </a:extLst>
          </p:cNvPr>
          <p:cNvSpPr/>
          <p:nvPr/>
        </p:nvSpPr>
        <p:spPr>
          <a:xfrm>
            <a:off x="1325880" y="5486400"/>
            <a:ext cx="1470660" cy="556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527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95CC9-81A0-C417-6244-F2974CD5125D}"/>
              </a:ext>
            </a:extLst>
          </p:cNvPr>
          <p:cNvPicPr>
            <a:picLocks noChangeAspect="1"/>
          </p:cNvPicPr>
          <p:nvPr/>
        </p:nvPicPr>
        <p:blipFill>
          <a:blip r:embed="rId2"/>
          <a:stretch>
            <a:fillRect/>
          </a:stretch>
        </p:blipFill>
        <p:spPr>
          <a:xfrm>
            <a:off x="538857" y="1686143"/>
            <a:ext cx="11114286" cy="3485714"/>
          </a:xfrm>
          <a:prstGeom prst="rect">
            <a:avLst/>
          </a:prstGeom>
        </p:spPr>
      </p:pic>
    </p:spTree>
    <p:extLst>
      <p:ext uri="{BB962C8B-B14F-4D97-AF65-F5344CB8AC3E}">
        <p14:creationId xmlns:p14="http://schemas.microsoft.com/office/powerpoint/2010/main" val="35607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14336-7F22-6AF4-AFE7-910ED06E342A}"/>
              </a:ext>
            </a:extLst>
          </p:cNvPr>
          <p:cNvPicPr>
            <a:picLocks noChangeAspect="1"/>
          </p:cNvPicPr>
          <p:nvPr/>
        </p:nvPicPr>
        <p:blipFill>
          <a:blip r:embed="rId2"/>
          <a:stretch>
            <a:fillRect/>
          </a:stretch>
        </p:blipFill>
        <p:spPr>
          <a:xfrm>
            <a:off x="1376952" y="495624"/>
            <a:ext cx="9438095" cy="5180952"/>
          </a:xfrm>
          <a:prstGeom prst="rect">
            <a:avLst/>
          </a:prstGeom>
        </p:spPr>
      </p:pic>
      <p:pic>
        <p:nvPicPr>
          <p:cNvPr id="5" name="Picture 4">
            <a:extLst>
              <a:ext uri="{FF2B5EF4-FFF2-40B4-BE49-F238E27FC236}">
                <a16:creationId xmlns:a16="http://schemas.microsoft.com/office/drawing/2014/main" id="{4C335F75-B66F-6C34-90DB-70A5D2F4F3E8}"/>
              </a:ext>
            </a:extLst>
          </p:cNvPr>
          <p:cNvPicPr>
            <a:picLocks noChangeAspect="1"/>
          </p:cNvPicPr>
          <p:nvPr/>
        </p:nvPicPr>
        <p:blipFill>
          <a:blip r:embed="rId3"/>
          <a:stretch>
            <a:fillRect/>
          </a:stretch>
        </p:blipFill>
        <p:spPr>
          <a:xfrm>
            <a:off x="7875439" y="5874094"/>
            <a:ext cx="2704762" cy="428571"/>
          </a:xfrm>
          <a:prstGeom prst="rect">
            <a:avLst/>
          </a:prstGeom>
        </p:spPr>
      </p:pic>
    </p:spTree>
    <p:extLst>
      <p:ext uri="{BB962C8B-B14F-4D97-AF65-F5344CB8AC3E}">
        <p14:creationId xmlns:p14="http://schemas.microsoft.com/office/powerpoint/2010/main" val="160919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10308-07F7-DA3E-A944-67A2707FA605}"/>
            </a:ext>
          </a:extLst>
        </p:cNvPr>
        <p:cNvGrpSpPr/>
        <p:nvPr/>
      </p:nvGrpSpPr>
      <p:grpSpPr>
        <a:xfrm>
          <a:off x="0" y="0"/>
          <a:ext cx="0" cy="0"/>
          <a:chOff x="0" y="0"/>
          <a:chExt cx="0" cy="0"/>
        </a:xfrm>
      </p:grpSpPr>
      <p:pic>
        <p:nvPicPr>
          <p:cNvPr id="3" name="Picture 2" descr="A person in a suit jacket speaking&#10;&#10;AI-generated content may be incorrect.">
            <a:extLst>
              <a:ext uri="{FF2B5EF4-FFF2-40B4-BE49-F238E27FC236}">
                <a16:creationId xmlns:a16="http://schemas.microsoft.com/office/drawing/2014/main" id="{4D90C147-F8D0-F637-048D-26EDEFD7BB5B}"/>
              </a:ext>
            </a:extLst>
          </p:cNvPr>
          <p:cNvPicPr>
            <a:picLocks noChangeAspect="1"/>
          </p:cNvPicPr>
          <p:nvPr/>
        </p:nvPicPr>
        <p:blipFill>
          <a:blip r:embed="rId2">
            <a:extLst>
              <a:ext uri="{28A0092B-C50C-407E-A947-70E740481C1C}">
                <a14:useLocalDpi xmlns:a14="http://schemas.microsoft.com/office/drawing/2010/main" val="0"/>
              </a:ext>
            </a:extLst>
          </a:blip>
          <a:srcRect l="22397" t="23392" r="35039"/>
          <a:stretch/>
        </p:blipFill>
        <p:spPr>
          <a:xfrm>
            <a:off x="853440" y="1151017"/>
            <a:ext cx="2863926" cy="3436440"/>
          </a:xfrm>
          <a:prstGeom prst="rect">
            <a:avLst/>
          </a:prstGeom>
        </p:spPr>
      </p:pic>
      <p:sp>
        <p:nvSpPr>
          <p:cNvPr id="4" name="TextBox 3">
            <a:extLst>
              <a:ext uri="{FF2B5EF4-FFF2-40B4-BE49-F238E27FC236}">
                <a16:creationId xmlns:a16="http://schemas.microsoft.com/office/drawing/2014/main" id="{02F62833-453B-1A40-6EE7-787F03EFF907}"/>
              </a:ext>
            </a:extLst>
          </p:cNvPr>
          <p:cNvSpPr txBox="1"/>
          <p:nvPr/>
        </p:nvSpPr>
        <p:spPr>
          <a:xfrm>
            <a:off x="853440" y="4571980"/>
            <a:ext cx="2863926" cy="954107"/>
          </a:xfrm>
          <a:prstGeom prst="rect">
            <a:avLst/>
          </a:prstGeom>
          <a:noFill/>
        </p:spPr>
        <p:txBody>
          <a:bodyPr wrap="none" rtlCol="0">
            <a:spAutoFit/>
          </a:bodyPr>
          <a:lstStyle/>
          <a:p>
            <a:pPr algn="ctr"/>
            <a:r>
              <a:rPr lang="en-US" sz="2800" dirty="0"/>
              <a:t>Jean-Louis Koeck</a:t>
            </a:r>
            <a:br>
              <a:rPr lang="en-US" sz="2800" dirty="0"/>
            </a:br>
            <a:r>
              <a:rPr lang="en-US" sz="2800" dirty="0" err="1"/>
              <a:t>Syadem</a:t>
            </a:r>
            <a:endParaRPr lang="en-US" sz="2800" dirty="0"/>
          </a:p>
        </p:txBody>
      </p:sp>
      <p:pic>
        <p:nvPicPr>
          <p:cNvPr id="5" name="Picture 4">
            <a:extLst>
              <a:ext uri="{FF2B5EF4-FFF2-40B4-BE49-F238E27FC236}">
                <a16:creationId xmlns:a16="http://schemas.microsoft.com/office/drawing/2014/main" id="{37CCF0D6-6B91-AEA8-8A89-79FEEFC00ACF}"/>
              </a:ext>
            </a:extLst>
          </p:cNvPr>
          <p:cNvPicPr>
            <a:picLocks noChangeAspect="1"/>
          </p:cNvPicPr>
          <p:nvPr/>
        </p:nvPicPr>
        <p:blipFill>
          <a:blip r:embed="rId3"/>
          <a:stretch>
            <a:fillRect/>
          </a:stretch>
        </p:blipFill>
        <p:spPr>
          <a:xfrm>
            <a:off x="4780950" y="1211977"/>
            <a:ext cx="6283290" cy="3523201"/>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870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648440E-A449-F3F8-7437-EE6146B0BFCB}"/>
              </a:ext>
            </a:extLst>
          </p:cNvPr>
          <p:cNvSpPr>
            <a:spLocks noGrp="1"/>
          </p:cNvSpPr>
          <p:nvPr>
            <p:ph type="title"/>
          </p:nvPr>
        </p:nvSpPr>
        <p:spPr/>
        <p:txBody>
          <a:bodyPr/>
          <a:lstStyle/>
          <a:p>
            <a:r>
              <a:rPr lang="en-US" dirty="0"/>
              <a:t>International Summit on Vaccine Coding &amp; Standards</a:t>
            </a:r>
          </a:p>
        </p:txBody>
      </p:sp>
      <p:sp>
        <p:nvSpPr>
          <p:cNvPr id="8" name="Text Placeholder 7">
            <a:extLst>
              <a:ext uri="{FF2B5EF4-FFF2-40B4-BE49-F238E27FC236}">
                <a16:creationId xmlns:a16="http://schemas.microsoft.com/office/drawing/2014/main" id="{EA11519C-10B3-F74B-82ED-F8ABEEC0E6DE}"/>
              </a:ext>
            </a:extLst>
          </p:cNvPr>
          <p:cNvSpPr>
            <a:spLocks noGrp="1"/>
          </p:cNvSpPr>
          <p:nvPr>
            <p:ph type="body" idx="1"/>
          </p:nvPr>
        </p:nvSpPr>
        <p:spPr/>
        <p:txBody>
          <a:bodyPr/>
          <a:lstStyle/>
          <a:p>
            <a:r>
              <a:rPr lang="en-US" dirty="0"/>
              <a:t>International Vaccine Code (IVC) Initiative</a:t>
            </a:r>
          </a:p>
        </p:txBody>
      </p:sp>
      <p:sp>
        <p:nvSpPr>
          <p:cNvPr id="2" name="Rectangle 1">
            <a:extLst>
              <a:ext uri="{FF2B5EF4-FFF2-40B4-BE49-F238E27FC236}">
                <a16:creationId xmlns:a16="http://schemas.microsoft.com/office/drawing/2014/main" id="{73010D01-4CBC-8A36-3970-4A986350D13E}"/>
              </a:ext>
            </a:extLst>
          </p:cNvPr>
          <p:cNvSpPr/>
          <p:nvPr/>
        </p:nvSpPr>
        <p:spPr>
          <a:xfrm rot="623754">
            <a:off x="6737321" y="832575"/>
            <a:ext cx="4767651" cy="1754326"/>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Report Back </a:t>
            </a:r>
            <a:b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b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and Discussion</a:t>
            </a:r>
          </a:p>
        </p:txBody>
      </p:sp>
    </p:spTree>
    <p:extLst>
      <p:ext uri="{BB962C8B-B14F-4D97-AF65-F5344CB8AC3E}">
        <p14:creationId xmlns:p14="http://schemas.microsoft.com/office/powerpoint/2010/main" val="253770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95BB-AA4F-8EA7-1A84-82F93D330CC8}"/>
              </a:ext>
            </a:extLst>
          </p:cNvPr>
          <p:cNvPicPr>
            <a:picLocks noChangeAspect="1"/>
          </p:cNvPicPr>
          <p:nvPr/>
        </p:nvPicPr>
        <p:blipFill>
          <a:blip r:embed="rId2"/>
          <a:stretch>
            <a:fillRect/>
          </a:stretch>
        </p:blipFill>
        <p:spPr>
          <a:xfrm>
            <a:off x="534062" y="569682"/>
            <a:ext cx="10590476" cy="1390476"/>
          </a:xfrm>
          <a:prstGeom prst="rect">
            <a:avLst/>
          </a:prstGeom>
        </p:spPr>
      </p:pic>
      <p:pic>
        <p:nvPicPr>
          <p:cNvPr id="5" name="Picture 4">
            <a:extLst>
              <a:ext uri="{FF2B5EF4-FFF2-40B4-BE49-F238E27FC236}">
                <a16:creationId xmlns:a16="http://schemas.microsoft.com/office/drawing/2014/main" id="{CBD00959-F09F-0020-A413-C9C59CB11BBA}"/>
              </a:ext>
            </a:extLst>
          </p:cNvPr>
          <p:cNvPicPr>
            <a:picLocks noChangeAspect="1"/>
          </p:cNvPicPr>
          <p:nvPr/>
        </p:nvPicPr>
        <p:blipFill>
          <a:blip r:embed="rId3"/>
          <a:stretch>
            <a:fillRect/>
          </a:stretch>
        </p:blipFill>
        <p:spPr>
          <a:xfrm>
            <a:off x="1528260" y="1882439"/>
            <a:ext cx="7200000" cy="4800000"/>
          </a:xfrm>
          <a:prstGeom prst="rect">
            <a:avLst/>
          </a:prstGeom>
        </p:spPr>
      </p:pic>
      <p:pic>
        <p:nvPicPr>
          <p:cNvPr id="7" name="Picture 6">
            <a:extLst>
              <a:ext uri="{FF2B5EF4-FFF2-40B4-BE49-F238E27FC236}">
                <a16:creationId xmlns:a16="http://schemas.microsoft.com/office/drawing/2014/main" id="{D0970A4A-A973-4ABE-0B40-C7ED8F8AC577}"/>
              </a:ext>
            </a:extLst>
          </p:cNvPr>
          <p:cNvPicPr>
            <a:picLocks noChangeAspect="1"/>
          </p:cNvPicPr>
          <p:nvPr/>
        </p:nvPicPr>
        <p:blipFill>
          <a:blip r:embed="rId4"/>
          <a:stretch>
            <a:fillRect/>
          </a:stretch>
        </p:blipFill>
        <p:spPr>
          <a:xfrm>
            <a:off x="8849143" y="3429000"/>
            <a:ext cx="3342857" cy="1371429"/>
          </a:xfrm>
          <a:prstGeom prst="rect">
            <a:avLst/>
          </a:prstGeom>
        </p:spPr>
      </p:pic>
    </p:spTree>
    <p:extLst>
      <p:ext uri="{BB962C8B-B14F-4D97-AF65-F5344CB8AC3E}">
        <p14:creationId xmlns:p14="http://schemas.microsoft.com/office/powerpoint/2010/main" val="3624542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70B02-8AE9-5EAC-AB9D-2D7D434C72D8}"/>
              </a:ext>
            </a:extLst>
          </p:cNvPr>
          <p:cNvPicPr>
            <a:picLocks noChangeAspect="1"/>
          </p:cNvPicPr>
          <p:nvPr/>
        </p:nvPicPr>
        <p:blipFill>
          <a:blip r:embed="rId2"/>
          <a:stretch>
            <a:fillRect/>
          </a:stretch>
        </p:blipFill>
        <p:spPr>
          <a:xfrm>
            <a:off x="884591" y="403258"/>
            <a:ext cx="10742857" cy="5609524"/>
          </a:xfrm>
          <a:prstGeom prst="rect">
            <a:avLst/>
          </a:prstGeom>
        </p:spPr>
      </p:pic>
    </p:spTree>
    <p:extLst>
      <p:ext uri="{BB962C8B-B14F-4D97-AF65-F5344CB8AC3E}">
        <p14:creationId xmlns:p14="http://schemas.microsoft.com/office/powerpoint/2010/main" val="4267397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0936-FCC7-7A29-7F5D-090BB78DAF4F}"/>
              </a:ext>
            </a:extLst>
          </p:cNvPr>
          <p:cNvPicPr>
            <a:picLocks noChangeAspect="1"/>
          </p:cNvPicPr>
          <p:nvPr/>
        </p:nvPicPr>
        <p:blipFill>
          <a:blip r:embed="rId2"/>
          <a:stretch>
            <a:fillRect/>
          </a:stretch>
        </p:blipFill>
        <p:spPr>
          <a:xfrm>
            <a:off x="1857905" y="400428"/>
            <a:ext cx="8476190" cy="6057143"/>
          </a:xfrm>
          <a:prstGeom prst="rect">
            <a:avLst/>
          </a:prstGeom>
        </p:spPr>
      </p:pic>
    </p:spTree>
    <p:extLst>
      <p:ext uri="{BB962C8B-B14F-4D97-AF65-F5344CB8AC3E}">
        <p14:creationId xmlns:p14="http://schemas.microsoft.com/office/powerpoint/2010/main" val="3796901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93C4D-E571-09F5-9C21-2527D60C91A9}"/>
              </a:ext>
            </a:extLst>
          </p:cNvPr>
          <p:cNvPicPr>
            <a:picLocks noChangeAspect="1"/>
          </p:cNvPicPr>
          <p:nvPr/>
        </p:nvPicPr>
        <p:blipFill>
          <a:blip r:embed="rId2"/>
          <a:stretch>
            <a:fillRect/>
          </a:stretch>
        </p:blipFill>
        <p:spPr>
          <a:xfrm>
            <a:off x="215047" y="133762"/>
            <a:ext cx="11761905" cy="6590476"/>
          </a:xfrm>
          <a:prstGeom prst="rect">
            <a:avLst/>
          </a:prstGeom>
        </p:spPr>
      </p:pic>
    </p:spTree>
    <p:extLst>
      <p:ext uri="{BB962C8B-B14F-4D97-AF65-F5344CB8AC3E}">
        <p14:creationId xmlns:p14="http://schemas.microsoft.com/office/powerpoint/2010/main" val="99707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09971-F5AC-EDD1-350F-60C0D0E1DAFD}"/>
              </a:ext>
            </a:extLst>
          </p:cNvPr>
          <p:cNvPicPr>
            <a:picLocks noChangeAspect="1"/>
          </p:cNvPicPr>
          <p:nvPr/>
        </p:nvPicPr>
        <p:blipFill>
          <a:blip r:embed="rId2"/>
          <a:stretch>
            <a:fillRect/>
          </a:stretch>
        </p:blipFill>
        <p:spPr>
          <a:xfrm>
            <a:off x="245480" y="81381"/>
            <a:ext cx="11000000" cy="6695238"/>
          </a:xfrm>
          <a:prstGeom prst="rect">
            <a:avLst/>
          </a:prstGeom>
        </p:spPr>
      </p:pic>
    </p:spTree>
    <p:extLst>
      <p:ext uri="{BB962C8B-B14F-4D97-AF65-F5344CB8AC3E}">
        <p14:creationId xmlns:p14="http://schemas.microsoft.com/office/powerpoint/2010/main" val="3934209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EF9A6-5CCF-7F1F-5F78-5A5917372066}"/>
              </a:ext>
            </a:extLst>
          </p:cNvPr>
          <p:cNvPicPr>
            <a:picLocks noChangeAspect="1"/>
          </p:cNvPicPr>
          <p:nvPr/>
        </p:nvPicPr>
        <p:blipFill>
          <a:blip r:embed="rId2"/>
          <a:stretch>
            <a:fillRect/>
          </a:stretch>
        </p:blipFill>
        <p:spPr>
          <a:xfrm>
            <a:off x="803439" y="1709876"/>
            <a:ext cx="7704762" cy="2219048"/>
          </a:xfrm>
          <a:prstGeom prst="rect">
            <a:avLst/>
          </a:prstGeom>
        </p:spPr>
      </p:pic>
      <p:pic>
        <p:nvPicPr>
          <p:cNvPr id="4" name="Picture 3" descr="A person in a suit jacket speaking&#10;&#10;AI-generated content may be incorrect.">
            <a:extLst>
              <a:ext uri="{FF2B5EF4-FFF2-40B4-BE49-F238E27FC236}">
                <a16:creationId xmlns:a16="http://schemas.microsoft.com/office/drawing/2014/main" id="{FC638AFA-9A26-7A0C-300B-29710EE31258}"/>
              </a:ext>
            </a:extLst>
          </p:cNvPr>
          <p:cNvPicPr>
            <a:picLocks noChangeAspect="1"/>
          </p:cNvPicPr>
          <p:nvPr/>
        </p:nvPicPr>
        <p:blipFill>
          <a:blip r:embed="rId3">
            <a:extLst>
              <a:ext uri="{28A0092B-C50C-407E-A947-70E740481C1C}">
                <a14:useLocalDpi xmlns:a14="http://schemas.microsoft.com/office/drawing/2010/main" val="0"/>
              </a:ext>
            </a:extLst>
          </a:blip>
          <a:srcRect l="22397" t="23392" r="35039"/>
          <a:stretch/>
        </p:blipFill>
        <p:spPr>
          <a:xfrm>
            <a:off x="8724900" y="221377"/>
            <a:ext cx="2863926" cy="3436440"/>
          </a:xfrm>
          <a:prstGeom prst="rect">
            <a:avLst/>
          </a:prstGeom>
        </p:spPr>
      </p:pic>
      <p:pic>
        <p:nvPicPr>
          <p:cNvPr id="6" name="Picture 5">
            <a:extLst>
              <a:ext uri="{FF2B5EF4-FFF2-40B4-BE49-F238E27FC236}">
                <a16:creationId xmlns:a16="http://schemas.microsoft.com/office/drawing/2014/main" id="{11777629-B3C7-47BB-0F5A-A24BF14E216E}"/>
              </a:ext>
            </a:extLst>
          </p:cNvPr>
          <p:cNvPicPr>
            <a:picLocks noChangeAspect="1"/>
          </p:cNvPicPr>
          <p:nvPr/>
        </p:nvPicPr>
        <p:blipFill>
          <a:blip r:embed="rId4"/>
          <a:stretch>
            <a:fillRect/>
          </a:stretch>
        </p:blipFill>
        <p:spPr>
          <a:xfrm>
            <a:off x="450774" y="601283"/>
            <a:ext cx="3647619" cy="933333"/>
          </a:xfrm>
          <a:prstGeom prst="rect">
            <a:avLst/>
          </a:prstGeom>
        </p:spPr>
      </p:pic>
    </p:spTree>
    <p:extLst>
      <p:ext uri="{BB962C8B-B14F-4D97-AF65-F5344CB8AC3E}">
        <p14:creationId xmlns:p14="http://schemas.microsoft.com/office/powerpoint/2010/main" val="1264722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BE95-9FA0-9CFA-F508-8DB9FFB21A2F}"/>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13F2040-1A3E-D265-2833-00736A4BD413}"/>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84F49FEC-1525-17B0-A867-1C3403F0B63C}"/>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4333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peaking to a person&#10;&#10;AI-generated content may be incorrect.">
            <a:extLst>
              <a:ext uri="{FF2B5EF4-FFF2-40B4-BE49-F238E27FC236}">
                <a16:creationId xmlns:a16="http://schemas.microsoft.com/office/drawing/2014/main" id="{442F2A88-6D53-9D1E-054D-C665348FBB85}"/>
              </a:ext>
            </a:extLst>
          </p:cNvPr>
          <p:cNvPicPr>
            <a:picLocks noChangeAspect="1"/>
          </p:cNvPicPr>
          <p:nvPr/>
        </p:nvPicPr>
        <p:blipFill>
          <a:blip r:embed="rId2">
            <a:extLst>
              <a:ext uri="{28A0092B-C50C-407E-A947-70E740481C1C}">
                <a14:useLocalDpi xmlns:a14="http://schemas.microsoft.com/office/drawing/2010/main" val="0"/>
              </a:ext>
            </a:extLst>
          </a:blip>
          <a:srcRect l="22778" t="28538" r="39331"/>
          <a:stretch/>
        </p:blipFill>
        <p:spPr>
          <a:xfrm>
            <a:off x="393031" y="1362920"/>
            <a:ext cx="2727159" cy="3429000"/>
          </a:xfrm>
          <a:prstGeom prst="rect">
            <a:avLst/>
          </a:prstGeom>
        </p:spPr>
      </p:pic>
      <p:sp>
        <p:nvSpPr>
          <p:cNvPr id="7" name="TextBox 6">
            <a:extLst>
              <a:ext uri="{FF2B5EF4-FFF2-40B4-BE49-F238E27FC236}">
                <a16:creationId xmlns:a16="http://schemas.microsoft.com/office/drawing/2014/main" id="{854B9886-56A5-C11D-5418-34032D11DDE9}"/>
              </a:ext>
            </a:extLst>
          </p:cNvPr>
          <p:cNvSpPr txBox="1"/>
          <p:nvPr/>
        </p:nvSpPr>
        <p:spPr>
          <a:xfrm>
            <a:off x="918990" y="4791920"/>
            <a:ext cx="1635384" cy="954107"/>
          </a:xfrm>
          <a:prstGeom prst="rect">
            <a:avLst/>
          </a:prstGeom>
          <a:noFill/>
        </p:spPr>
        <p:txBody>
          <a:bodyPr wrap="none" rtlCol="0">
            <a:spAutoFit/>
          </a:bodyPr>
          <a:lstStyle/>
          <a:p>
            <a:pPr algn="ctr"/>
            <a:r>
              <a:rPr lang="en-US" sz="2800" dirty="0"/>
              <a:t>Suzy Roy</a:t>
            </a:r>
            <a:br>
              <a:rPr lang="en-US" sz="2800" dirty="0"/>
            </a:br>
            <a:r>
              <a:rPr lang="en-US" sz="2800" dirty="0"/>
              <a:t>SNOMED</a:t>
            </a:r>
          </a:p>
        </p:txBody>
      </p:sp>
      <p:pic>
        <p:nvPicPr>
          <p:cNvPr id="9" name="Picture 8" descr="A person wearing glasses and a badge&#10;&#10;AI-generated content may be incorrect.">
            <a:extLst>
              <a:ext uri="{FF2B5EF4-FFF2-40B4-BE49-F238E27FC236}">
                <a16:creationId xmlns:a16="http://schemas.microsoft.com/office/drawing/2014/main" id="{275B275B-5B7A-C5D3-130D-4A511F6D66A3}"/>
              </a:ext>
            </a:extLst>
          </p:cNvPr>
          <p:cNvPicPr>
            <a:picLocks noChangeAspect="1"/>
          </p:cNvPicPr>
          <p:nvPr/>
        </p:nvPicPr>
        <p:blipFill>
          <a:blip r:embed="rId3">
            <a:extLst>
              <a:ext uri="{28A0092B-C50C-407E-A947-70E740481C1C}">
                <a14:useLocalDpi xmlns:a14="http://schemas.microsoft.com/office/drawing/2010/main" val="0"/>
              </a:ext>
            </a:extLst>
          </a:blip>
          <a:srcRect l="23788" t="17076" r="32222"/>
          <a:stretch/>
        </p:blipFill>
        <p:spPr>
          <a:xfrm>
            <a:off x="3368842" y="1364734"/>
            <a:ext cx="2727158" cy="3427186"/>
          </a:xfrm>
          <a:prstGeom prst="rect">
            <a:avLst/>
          </a:prstGeom>
        </p:spPr>
      </p:pic>
      <p:sp>
        <p:nvSpPr>
          <p:cNvPr id="10" name="TextBox 9">
            <a:extLst>
              <a:ext uri="{FF2B5EF4-FFF2-40B4-BE49-F238E27FC236}">
                <a16:creationId xmlns:a16="http://schemas.microsoft.com/office/drawing/2014/main" id="{5DD79FDF-EDB5-A369-A942-3F49FEBCFD1E}"/>
              </a:ext>
            </a:extLst>
          </p:cNvPr>
          <p:cNvSpPr txBox="1"/>
          <p:nvPr/>
        </p:nvSpPr>
        <p:spPr>
          <a:xfrm>
            <a:off x="3450803" y="4801175"/>
            <a:ext cx="2412007" cy="954107"/>
          </a:xfrm>
          <a:prstGeom prst="rect">
            <a:avLst/>
          </a:prstGeom>
          <a:noFill/>
        </p:spPr>
        <p:txBody>
          <a:bodyPr wrap="none" rtlCol="0">
            <a:spAutoFit/>
          </a:bodyPr>
          <a:lstStyle/>
          <a:p>
            <a:pPr algn="ctr"/>
            <a:r>
              <a:rPr lang="en-US" sz="2800" dirty="0"/>
              <a:t>Peter Williams</a:t>
            </a:r>
            <a:br>
              <a:rPr lang="en-US" sz="2800" dirty="0"/>
            </a:br>
            <a:r>
              <a:rPr lang="en-US" sz="2800" dirty="0"/>
              <a:t>SNOMED</a:t>
            </a:r>
          </a:p>
        </p:txBody>
      </p:sp>
      <p:pic>
        <p:nvPicPr>
          <p:cNvPr id="5" name="Picture 4">
            <a:extLst>
              <a:ext uri="{FF2B5EF4-FFF2-40B4-BE49-F238E27FC236}">
                <a16:creationId xmlns:a16="http://schemas.microsoft.com/office/drawing/2014/main" id="{A0888DB4-BBEB-BF2E-66DF-D1EFE474B4D7}"/>
              </a:ext>
            </a:extLst>
          </p:cNvPr>
          <p:cNvPicPr>
            <a:picLocks noChangeAspect="1"/>
          </p:cNvPicPr>
          <p:nvPr/>
        </p:nvPicPr>
        <p:blipFill>
          <a:blip r:embed="rId4"/>
          <a:srcRect l="2363" r="7463"/>
          <a:stretch>
            <a:fillRect/>
          </a:stretch>
        </p:blipFill>
        <p:spPr>
          <a:xfrm>
            <a:off x="6344652" y="1362920"/>
            <a:ext cx="5523816" cy="3427186"/>
          </a:xfrm>
          <a:prstGeom prst="rect">
            <a:avLst/>
          </a:prstGeom>
        </p:spPr>
      </p:pic>
    </p:spTree>
    <p:extLst>
      <p:ext uri="{BB962C8B-B14F-4D97-AF65-F5344CB8AC3E}">
        <p14:creationId xmlns:p14="http://schemas.microsoft.com/office/powerpoint/2010/main" val="2308272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C55EA-1C47-8028-FA59-F6FB0A389A47}"/>
              </a:ext>
            </a:extLst>
          </p:cNvPr>
          <p:cNvPicPr>
            <a:picLocks noChangeAspect="1"/>
          </p:cNvPicPr>
          <p:nvPr/>
        </p:nvPicPr>
        <p:blipFill>
          <a:blip r:embed="rId2"/>
          <a:stretch>
            <a:fillRect/>
          </a:stretch>
        </p:blipFill>
        <p:spPr>
          <a:xfrm>
            <a:off x="1181099" y="175014"/>
            <a:ext cx="10599421" cy="5554866"/>
          </a:xfrm>
          <a:prstGeom prst="rect">
            <a:avLst/>
          </a:prstGeom>
        </p:spPr>
      </p:pic>
    </p:spTree>
    <p:extLst>
      <p:ext uri="{BB962C8B-B14F-4D97-AF65-F5344CB8AC3E}">
        <p14:creationId xmlns:p14="http://schemas.microsoft.com/office/powerpoint/2010/main" val="3309231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FEDD3-1489-74A1-44E7-401A8DB46A7F}"/>
              </a:ext>
            </a:extLst>
          </p:cNvPr>
          <p:cNvPicPr>
            <a:picLocks noChangeAspect="1"/>
          </p:cNvPicPr>
          <p:nvPr/>
        </p:nvPicPr>
        <p:blipFill>
          <a:blip r:embed="rId2"/>
          <a:stretch>
            <a:fillRect/>
          </a:stretch>
        </p:blipFill>
        <p:spPr>
          <a:xfrm>
            <a:off x="1943100" y="349026"/>
            <a:ext cx="9926218" cy="5532384"/>
          </a:xfrm>
          <a:prstGeom prst="rect">
            <a:avLst/>
          </a:prstGeom>
        </p:spPr>
      </p:pic>
    </p:spTree>
    <p:extLst>
      <p:ext uri="{BB962C8B-B14F-4D97-AF65-F5344CB8AC3E}">
        <p14:creationId xmlns:p14="http://schemas.microsoft.com/office/powerpoint/2010/main" val="190304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C585-521F-28A8-DF76-8B0382621B80}"/>
              </a:ext>
            </a:extLst>
          </p:cNvPr>
          <p:cNvSpPr>
            <a:spLocks noGrp="1"/>
          </p:cNvSpPr>
          <p:nvPr>
            <p:ph type="title"/>
          </p:nvPr>
        </p:nvSpPr>
        <p:spPr/>
        <p:txBody>
          <a:bodyPr/>
          <a:lstStyle/>
          <a:p>
            <a:r>
              <a:rPr lang="en-US" dirty="0"/>
              <a:t>Meeting in Bordeaux</a:t>
            </a:r>
          </a:p>
        </p:txBody>
      </p:sp>
      <p:sp>
        <p:nvSpPr>
          <p:cNvPr id="3" name="Content Placeholder 2">
            <a:extLst>
              <a:ext uri="{FF2B5EF4-FFF2-40B4-BE49-F238E27FC236}">
                <a16:creationId xmlns:a16="http://schemas.microsoft.com/office/drawing/2014/main" id="{C0F43577-65CE-635C-F25A-53EA1F801A58}"/>
              </a:ext>
            </a:extLst>
          </p:cNvPr>
          <p:cNvSpPr>
            <a:spLocks noGrp="1"/>
          </p:cNvSpPr>
          <p:nvPr>
            <p:ph idx="1"/>
          </p:nvPr>
        </p:nvSpPr>
        <p:spPr>
          <a:xfrm>
            <a:off x="645781" y="1472658"/>
            <a:ext cx="5952244" cy="4021361"/>
          </a:xfrm>
        </p:spPr>
        <p:txBody>
          <a:bodyPr>
            <a:normAutofit/>
          </a:bodyPr>
          <a:lstStyle/>
          <a:p>
            <a:r>
              <a:rPr lang="en-US" dirty="0"/>
              <a:t>1 Day Meeting</a:t>
            </a:r>
          </a:p>
          <a:p>
            <a:r>
              <a:rPr lang="en-US" dirty="0"/>
              <a:t>12 Presentations</a:t>
            </a:r>
          </a:p>
          <a:p>
            <a:pPr lvl="1"/>
            <a:r>
              <a:rPr lang="en-US" dirty="0" err="1"/>
              <a:t>WHODrug</a:t>
            </a:r>
            <a:r>
              <a:rPr lang="en-US" dirty="0"/>
              <a:t>, SNOMED, Luxembourg, Canada, US</a:t>
            </a:r>
          </a:p>
          <a:p>
            <a:pPr lvl="1"/>
            <a:r>
              <a:rPr lang="en-US" dirty="0"/>
              <a:t>NUVA in-depth</a:t>
            </a:r>
          </a:p>
          <a:p>
            <a:pPr lvl="1"/>
            <a:r>
              <a:rPr lang="en-US" dirty="0"/>
              <a:t>Brainstorming</a:t>
            </a:r>
          </a:p>
          <a:p>
            <a:r>
              <a:rPr lang="en-US" dirty="0"/>
              <a:t>12+ Countries</a:t>
            </a:r>
          </a:p>
          <a:p>
            <a:r>
              <a:rPr lang="en-US" dirty="0"/>
              <a:t>30+ Attendees In-Person</a:t>
            </a:r>
          </a:p>
          <a:p>
            <a:r>
              <a:rPr lang="en-US" dirty="0"/>
              <a:t>30 Attendees Virtual</a:t>
            </a:r>
          </a:p>
        </p:txBody>
      </p:sp>
      <p:pic>
        <p:nvPicPr>
          <p:cNvPr id="5" name="Picture 4">
            <a:extLst>
              <a:ext uri="{FF2B5EF4-FFF2-40B4-BE49-F238E27FC236}">
                <a16:creationId xmlns:a16="http://schemas.microsoft.com/office/drawing/2014/main" id="{A505C0A7-0CF7-4C7B-BAB6-4CA3F1D6FC83}"/>
              </a:ext>
            </a:extLst>
          </p:cNvPr>
          <p:cNvPicPr>
            <a:picLocks noChangeAspect="1"/>
          </p:cNvPicPr>
          <p:nvPr/>
        </p:nvPicPr>
        <p:blipFill>
          <a:blip r:embed="rId2"/>
          <a:stretch>
            <a:fillRect/>
          </a:stretch>
        </p:blipFill>
        <p:spPr>
          <a:xfrm>
            <a:off x="6996455" y="193530"/>
            <a:ext cx="4737133" cy="2423543"/>
          </a:xfrm>
          <a:prstGeom prst="rect">
            <a:avLst/>
          </a:prstGeom>
        </p:spPr>
      </p:pic>
      <p:pic>
        <p:nvPicPr>
          <p:cNvPr id="4" name="Picture 2" descr="Bassins à flot, Bacalan | Bordeaux Tourisme &amp; Congrès">
            <a:extLst>
              <a:ext uri="{FF2B5EF4-FFF2-40B4-BE49-F238E27FC236}">
                <a16:creationId xmlns:a16="http://schemas.microsoft.com/office/drawing/2014/main" id="{1986A555-5083-AFB7-F6B2-AA4124546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858" y="3253203"/>
            <a:ext cx="5567243" cy="313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921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EF864C-72E5-06A9-4C9C-C6B218C1CE0C}"/>
              </a:ext>
            </a:extLst>
          </p:cNvPr>
          <p:cNvPicPr>
            <a:picLocks noChangeAspect="1"/>
          </p:cNvPicPr>
          <p:nvPr/>
        </p:nvPicPr>
        <p:blipFill>
          <a:blip r:embed="rId2"/>
          <a:stretch>
            <a:fillRect/>
          </a:stretch>
        </p:blipFill>
        <p:spPr>
          <a:xfrm>
            <a:off x="1790699" y="207104"/>
            <a:ext cx="10324343" cy="5608585"/>
          </a:xfrm>
          <a:prstGeom prst="rect">
            <a:avLst/>
          </a:prstGeom>
        </p:spPr>
      </p:pic>
    </p:spTree>
    <p:extLst>
      <p:ext uri="{BB962C8B-B14F-4D97-AF65-F5344CB8AC3E}">
        <p14:creationId xmlns:p14="http://schemas.microsoft.com/office/powerpoint/2010/main" val="3439397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E23BB-C2AE-E829-EA14-76072264BB4F}"/>
              </a:ext>
            </a:extLst>
          </p:cNvPr>
          <p:cNvPicPr>
            <a:picLocks noChangeAspect="1"/>
          </p:cNvPicPr>
          <p:nvPr/>
        </p:nvPicPr>
        <p:blipFill>
          <a:blip r:embed="rId2"/>
          <a:stretch>
            <a:fillRect/>
          </a:stretch>
        </p:blipFill>
        <p:spPr>
          <a:xfrm>
            <a:off x="1526591" y="124238"/>
            <a:ext cx="10502742" cy="5849842"/>
          </a:xfrm>
          <a:prstGeom prst="rect">
            <a:avLst/>
          </a:prstGeom>
        </p:spPr>
      </p:pic>
    </p:spTree>
    <p:extLst>
      <p:ext uri="{BB962C8B-B14F-4D97-AF65-F5344CB8AC3E}">
        <p14:creationId xmlns:p14="http://schemas.microsoft.com/office/powerpoint/2010/main" val="154745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18D16-4AE6-7A3F-A35F-10FEA626F6FE}"/>
              </a:ext>
            </a:extLst>
          </p:cNvPr>
          <p:cNvPicPr>
            <a:picLocks noChangeAspect="1"/>
          </p:cNvPicPr>
          <p:nvPr/>
        </p:nvPicPr>
        <p:blipFill>
          <a:blip r:embed="rId2"/>
          <a:stretch>
            <a:fillRect/>
          </a:stretch>
        </p:blipFill>
        <p:spPr>
          <a:xfrm>
            <a:off x="1466176" y="514715"/>
            <a:ext cx="10591728" cy="5177426"/>
          </a:xfrm>
          <a:prstGeom prst="rect">
            <a:avLst/>
          </a:prstGeom>
        </p:spPr>
      </p:pic>
    </p:spTree>
    <p:extLst>
      <p:ext uri="{BB962C8B-B14F-4D97-AF65-F5344CB8AC3E}">
        <p14:creationId xmlns:p14="http://schemas.microsoft.com/office/powerpoint/2010/main" val="4128471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71697-7CE6-B5F6-EB5E-D86B4160D2F2}"/>
              </a:ext>
            </a:extLst>
          </p:cNvPr>
          <p:cNvPicPr>
            <a:picLocks noChangeAspect="1"/>
          </p:cNvPicPr>
          <p:nvPr/>
        </p:nvPicPr>
        <p:blipFill>
          <a:blip r:embed="rId2"/>
          <a:stretch>
            <a:fillRect/>
          </a:stretch>
        </p:blipFill>
        <p:spPr>
          <a:xfrm>
            <a:off x="1722119" y="257600"/>
            <a:ext cx="10205281" cy="5732943"/>
          </a:xfrm>
          <a:prstGeom prst="rect">
            <a:avLst/>
          </a:prstGeom>
        </p:spPr>
      </p:pic>
    </p:spTree>
    <p:extLst>
      <p:ext uri="{BB962C8B-B14F-4D97-AF65-F5344CB8AC3E}">
        <p14:creationId xmlns:p14="http://schemas.microsoft.com/office/powerpoint/2010/main" val="3484891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D45CE-9F51-885E-F40C-225D9A26C3FA}"/>
              </a:ext>
            </a:extLst>
          </p:cNvPr>
          <p:cNvPicPr>
            <a:picLocks noChangeAspect="1"/>
          </p:cNvPicPr>
          <p:nvPr/>
        </p:nvPicPr>
        <p:blipFill>
          <a:blip r:embed="rId2"/>
          <a:stretch>
            <a:fillRect/>
          </a:stretch>
        </p:blipFill>
        <p:spPr>
          <a:xfrm>
            <a:off x="1639322" y="290933"/>
            <a:ext cx="10201405" cy="5706007"/>
          </a:xfrm>
          <a:prstGeom prst="rect">
            <a:avLst/>
          </a:prstGeom>
        </p:spPr>
      </p:pic>
    </p:spTree>
    <p:extLst>
      <p:ext uri="{BB962C8B-B14F-4D97-AF65-F5344CB8AC3E}">
        <p14:creationId xmlns:p14="http://schemas.microsoft.com/office/powerpoint/2010/main" val="9238801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glasses and a badge&#10;&#10;AI-generated content may be incorrect.">
            <a:extLst>
              <a:ext uri="{FF2B5EF4-FFF2-40B4-BE49-F238E27FC236}">
                <a16:creationId xmlns:a16="http://schemas.microsoft.com/office/drawing/2014/main" id="{50A987BE-2513-BD75-41EA-E842C60FDEDC}"/>
              </a:ext>
            </a:extLst>
          </p:cNvPr>
          <p:cNvPicPr>
            <a:picLocks noChangeAspect="1"/>
          </p:cNvPicPr>
          <p:nvPr/>
        </p:nvPicPr>
        <p:blipFill>
          <a:blip r:embed="rId2">
            <a:extLst>
              <a:ext uri="{28A0092B-C50C-407E-A947-70E740481C1C}">
                <a14:useLocalDpi xmlns:a14="http://schemas.microsoft.com/office/drawing/2010/main" val="0"/>
              </a:ext>
            </a:extLst>
          </a:blip>
          <a:srcRect l="23788" t="17076" r="32222"/>
          <a:stretch/>
        </p:blipFill>
        <p:spPr>
          <a:xfrm>
            <a:off x="8039902" y="457954"/>
            <a:ext cx="2727158" cy="3427186"/>
          </a:xfrm>
          <a:prstGeom prst="rect">
            <a:avLst/>
          </a:prstGeom>
        </p:spPr>
      </p:pic>
      <p:pic>
        <p:nvPicPr>
          <p:cNvPr id="4" name="Picture 3">
            <a:extLst>
              <a:ext uri="{FF2B5EF4-FFF2-40B4-BE49-F238E27FC236}">
                <a16:creationId xmlns:a16="http://schemas.microsoft.com/office/drawing/2014/main" id="{F40AE487-9CC4-B225-FB16-AA33B093712A}"/>
              </a:ext>
            </a:extLst>
          </p:cNvPr>
          <p:cNvPicPr>
            <a:picLocks noChangeAspect="1"/>
          </p:cNvPicPr>
          <p:nvPr/>
        </p:nvPicPr>
        <p:blipFill>
          <a:blip r:embed="rId3"/>
          <a:stretch>
            <a:fillRect/>
          </a:stretch>
        </p:blipFill>
        <p:spPr>
          <a:xfrm>
            <a:off x="397765" y="768812"/>
            <a:ext cx="6938240" cy="3116328"/>
          </a:xfrm>
          <a:prstGeom prst="rect">
            <a:avLst/>
          </a:prstGeom>
        </p:spPr>
      </p:pic>
    </p:spTree>
    <p:extLst>
      <p:ext uri="{BB962C8B-B14F-4D97-AF65-F5344CB8AC3E}">
        <p14:creationId xmlns:p14="http://schemas.microsoft.com/office/powerpoint/2010/main" val="3992325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F77D-C758-DDF8-ABD3-5D125C886D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72F32-4D76-ECC1-AB86-58930F4259FA}"/>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5D593DA1-DFB7-B2CD-2B03-8E55305571EC}"/>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14C20FF4-73F2-98CA-1549-21EC009E42D4}"/>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433984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F3F26-63A1-68F1-B165-9B1D53F4F12B}"/>
            </a:ext>
          </a:extLst>
        </p:cNvPr>
        <p:cNvGrpSpPr/>
        <p:nvPr/>
      </p:nvGrpSpPr>
      <p:grpSpPr>
        <a:xfrm>
          <a:off x="0" y="0"/>
          <a:ext cx="0" cy="0"/>
          <a:chOff x="0" y="0"/>
          <a:chExt cx="0" cy="0"/>
        </a:xfrm>
      </p:grpSpPr>
      <p:pic>
        <p:nvPicPr>
          <p:cNvPr id="12" name="Picture 11" descr="A screen shot of a person on a computer&#10;&#10;AI-generated content may be incorrect.">
            <a:extLst>
              <a:ext uri="{FF2B5EF4-FFF2-40B4-BE49-F238E27FC236}">
                <a16:creationId xmlns:a16="http://schemas.microsoft.com/office/drawing/2014/main" id="{E32C6425-9073-B480-79BC-01458558BCDD}"/>
              </a:ext>
            </a:extLst>
          </p:cNvPr>
          <p:cNvPicPr>
            <a:picLocks noChangeAspect="1"/>
          </p:cNvPicPr>
          <p:nvPr/>
        </p:nvPicPr>
        <p:blipFill>
          <a:blip r:embed="rId2">
            <a:extLst>
              <a:ext uri="{28A0092B-C50C-407E-A947-70E740481C1C}">
                <a14:useLocalDpi xmlns:a14="http://schemas.microsoft.com/office/drawing/2010/main" val="0"/>
              </a:ext>
            </a:extLst>
          </a:blip>
          <a:srcRect l="32239" t="12037" r="28774" b="26007"/>
          <a:stretch/>
        </p:blipFill>
        <p:spPr>
          <a:xfrm>
            <a:off x="612108" y="693816"/>
            <a:ext cx="3220752" cy="3412304"/>
          </a:xfrm>
          <a:prstGeom prst="rect">
            <a:avLst/>
          </a:prstGeom>
        </p:spPr>
      </p:pic>
      <p:sp>
        <p:nvSpPr>
          <p:cNvPr id="15" name="TextBox 14">
            <a:extLst>
              <a:ext uri="{FF2B5EF4-FFF2-40B4-BE49-F238E27FC236}">
                <a16:creationId xmlns:a16="http://schemas.microsoft.com/office/drawing/2014/main" id="{E0F81EFB-5A79-1F37-FE7C-89BC195CF0E2}"/>
              </a:ext>
            </a:extLst>
          </p:cNvPr>
          <p:cNvSpPr txBox="1"/>
          <p:nvPr/>
        </p:nvSpPr>
        <p:spPr>
          <a:xfrm>
            <a:off x="572800" y="4139512"/>
            <a:ext cx="3260059" cy="954107"/>
          </a:xfrm>
          <a:prstGeom prst="rect">
            <a:avLst/>
          </a:prstGeom>
          <a:noFill/>
        </p:spPr>
        <p:txBody>
          <a:bodyPr wrap="none" rtlCol="0">
            <a:spAutoFit/>
          </a:bodyPr>
          <a:lstStyle/>
          <a:p>
            <a:pPr algn="ctr"/>
            <a:r>
              <a:rPr lang="en-US" sz="2800" dirty="0"/>
              <a:t>Georgios </a:t>
            </a:r>
            <a:r>
              <a:rPr lang="en-US" sz="2800" dirty="0" err="1"/>
              <a:t>Margetidis</a:t>
            </a:r>
            <a:br>
              <a:rPr lang="en-US" sz="2800" dirty="0"/>
            </a:br>
            <a:r>
              <a:rPr lang="en-US" sz="2800" dirty="0"/>
              <a:t>EU4Health</a:t>
            </a:r>
          </a:p>
        </p:txBody>
      </p:sp>
      <p:sp>
        <p:nvSpPr>
          <p:cNvPr id="2" name="TextBox 1">
            <a:extLst>
              <a:ext uri="{FF2B5EF4-FFF2-40B4-BE49-F238E27FC236}">
                <a16:creationId xmlns:a16="http://schemas.microsoft.com/office/drawing/2014/main" id="{21D1EE41-82DF-CEB9-BDA7-6AFC076C4687}"/>
              </a:ext>
            </a:extLst>
          </p:cNvPr>
          <p:cNvSpPr txBox="1"/>
          <p:nvPr/>
        </p:nvSpPr>
        <p:spPr>
          <a:xfrm>
            <a:off x="4373880" y="693816"/>
            <a:ext cx="6697980" cy="5632311"/>
          </a:xfrm>
          <a:prstGeom prst="rect">
            <a:avLst/>
          </a:prstGeom>
          <a:noFill/>
        </p:spPr>
        <p:txBody>
          <a:bodyPr wrap="square" rtlCol="0">
            <a:spAutoFit/>
          </a:bodyPr>
          <a:lstStyle/>
          <a:p>
            <a:r>
              <a:rPr lang="en-US" sz="2000" dirty="0"/>
              <a:t>Presented on European Commission (EC) actions in the field of digital health</a:t>
            </a:r>
          </a:p>
          <a:p>
            <a:pPr marL="285750" indent="-285750">
              <a:buFont typeface="Arial" panose="020B0604020202020204" pitchFamily="34" charset="0"/>
              <a:buChar char="•"/>
            </a:pPr>
            <a:r>
              <a:rPr lang="en-US" sz="2000" dirty="0"/>
              <a:t>According to European treaties, health is a national competence of Member States</a:t>
            </a:r>
          </a:p>
          <a:p>
            <a:pPr marL="742950" lvl="1" indent="-285750">
              <a:buFont typeface="Arial" panose="020B0604020202020204" pitchFamily="34" charset="0"/>
              <a:buChar char="•"/>
            </a:pPr>
            <a:r>
              <a:rPr lang="en-US" sz="2000" dirty="0"/>
              <a:t>Some specific cases regarding cross-border continuity of care are required</a:t>
            </a:r>
          </a:p>
          <a:p>
            <a:pPr marL="742950" lvl="1" indent="-285750">
              <a:buFont typeface="Arial" panose="020B0604020202020204" pitchFamily="34" charset="0"/>
              <a:buChar char="•"/>
            </a:pPr>
            <a:r>
              <a:rPr lang="en-US" sz="2000" dirty="0"/>
              <a:t>All other EC actions can only be incentives: studies, recommendations, joint actions, voluntary groups</a:t>
            </a:r>
          </a:p>
          <a:p>
            <a:pPr marL="285750" indent="-285750">
              <a:buFont typeface="Arial" panose="020B0604020202020204" pitchFamily="34" charset="0"/>
              <a:buChar char="•"/>
            </a:pPr>
            <a:r>
              <a:rPr lang="en-US" sz="2000" dirty="0"/>
              <a:t>European Health Data Space (EHDS) regulation</a:t>
            </a:r>
          </a:p>
          <a:p>
            <a:pPr marL="742950" lvl="1" indent="-285750">
              <a:buFont typeface="Arial" panose="020B0604020202020204" pitchFamily="34" charset="0"/>
              <a:buChar char="•"/>
            </a:pPr>
            <a:r>
              <a:rPr lang="en-US" sz="2000" dirty="0"/>
              <a:t>Published March 2025</a:t>
            </a:r>
          </a:p>
          <a:p>
            <a:pPr marL="742950" lvl="1" indent="-285750">
              <a:buFont typeface="Arial" panose="020B0604020202020204" pitchFamily="34" charset="0"/>
              <a:buChar char="•"/>
            </a:pPr>
            <a:r>
              <a:rPr lang="en-US" sz="2000" dirty="0"/>
              <a:t>New context for digital health</a:t>
            </a:r>
          </a:p>
          <a:p>
            <a:pPr marL="742950" lvl="1" indent="-285750">
              <a:buFont typeface="Arial" panose="020B0604020202020204" pitchFamily="34" charset="0"/>
              <a:buChar char="•"/>
            </a:pPr>
            <a:r>
              <a:rPr lang="en-US" sz="2000" dirty="0"/>
              <a:t>Member States must progressively build up interoperability across EHR for primary and secondary use of data</a:t>
            </a:r>
          </a:p>
          <a:p>
            <a:pPr marL="285750" indent="-285750">
              <a:buFont typeface="Arial" panose="020B0604020202020204" pitchFamily="34" charset="0"/>
              <a:buChar char="•"/>
            </a:pPr>
            <a:r>
              <a:rPr lang="en-US" sz="2000" dirty="0"/>
              <a:t>Harmonized approach for recording administered vaccines would be a significant contribution</a:t>
            </a:r>
          </a:p>
          <a:p>
            <a:pPr marL="742950" lvl="1" indent="-285750">
              <a:buFont typeface="Arial" panose="020B0604020202020204" pitchFamily="34" charset="0"/>
              <a:buChar char="•"/>
            </a:pPr>
            <a:r>
              <a:rPr lang="en-US" sz="2000" dirty="0"/>
              <a:t>Patient summaries should be exchangeable across all Member States by March 2029</a:t>
            </a:r>
          </a:p>
        </p:txBody>
      </p:sp>
    </p:spTree>
    <p:extLst>
      <p:ext uri="{BB962C8B-B14F-4D97-AF65-F5344CB8AC3E}">
        <p14:creationId xmlns:p14="http://schemas.microsoft.com/office/powerpoint/2010/main" val="12399231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E69F-550C-6964-6AFC-6328A9795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EC3F6-8BD8-F2A5-D921-15573C1E0C2B}"/>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9092776B-1E7B-BE4C-68CC-A13BD35C8405}"/>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E932F8EB-74AF-C152-021F-08C416778F9E}"/>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244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hair&#10;&#10;AI-generated content may be incorrect.">
            <a:extLst>
              <a:ext uri="{FF2B5EF4-FFF2-40B4-BE49-F238E27FC236}">
                <a16:creationId xmlns:a16="http://schemas.microsoft.com/office/drawing/2014/main" id="{15D30DCF-7B61-1F5E-062C-B2FC42A6D0DE}"/>
              </a:ext>
            </a:extLst>
          </p:cNvPr>
          <p:cNvPicPr>
            <a:picLocks noChangeAspect="1"/>
          </p:cNvPicPr>
          <p:nvPr/>
        </p:nvPicPr>
        <p:blipFill>
          <a:blip r:embed="rId2">
            <a:extLst>
              <a:ext uri="{28A0092B-C50C-407E-A947-70E740481C1C}">
                <a14:useLocalDpi xmlns:a14="http://schemas.microsoft.com/office/drawing/2010/main" val="0"/>
              </a:ext>
            </a:extLst>
          </a:blip>
          <a:srcRect l="20059" t="22924" r="35341"/>
          <a:stretch/>
        </p:blipFill>
        <p:spPr>
          <a:xfrm>
            <a:off x="754380" y="998380"/>
            <a:ext cx="2982767" cy="3436440"/>
          </a:xfrm>
          <a:prstGeom prst="rect">
            <a:avLst/>
          </a:prstGeom>
        </p:spPr>
      </p:pic>
      <p:sp>
        <p:nvSpPr>
          <p:cNvPr id="5" name="TextBox 4">
            <a:extLst>
              <a:ext uri="{FF2B5EF4-FFF2-40B4-BE49-F238E27FC236}">
                <a16:creationId xmlns:a16="http://schemas.microsoft.com/office/drawing/2014/main" id="{973CCD69-43EE-8DE8-C80E-A7CC798759D4}"/>
              </a:ext>
            </a:extLst>
          </p:cNvPr>
          <p:cNvSpPr txBox="1"/>
          <p:nvPr/>
        </p:nvSpPr>
        <p:spPr>
          <a:xfrm>
            <a:off x="762879" y="4434820"/>
            <a:ext cx="2846933" cy="954107"/>
          </a:xfrm>
          <a:prstGeom prst="rect">
            <a:avLst/>
          </a:prstGeom>
          <a:noFill/>
        </p:spPr>
        <p:txBody>
          <a:bodyPr wrap="none" rtlCol="0">
            <a:spAutoFit/>
          </a:bodyPr>
          <a:lstStyle/>
          <a:p>
            <a:pPr algn="ctr"/>
            <a:r>
              <a:rPr lang="en-US" sz="2800" dirty="0"/>
              <a:t>Ingrid </a:t>
            </a:r>
            <a:r>
              <a:rPr lang="en-US" sz="2800" dirty="0" err="1"/>
              <a:t>Weindorfer</a:t>
            </a:r>
            <a:br>
              <a:rPr lang="en-US" sz="2800" dirty="0"/>
            </a:br>
            <a:r>
              <a:rPr lang="en-US" sz="2800" dirty="0"/>
              <a:t>Vaccines Europe</a:t>
            </a:r>
          </a:p>
        </p:txBody>
      </p:sp>
      <p:pic>
        <p:nvPicPr>
          <p:cNvPr id="4" name="Picture 3">
            <a:extLst>
              <a:ext uri="{FF2B5EF4-FFF2-40B4-BE49-F238E27FC236}">
                <a16:creationId xmlns:a16="http://schemas.microsoft.com/office/drawing/2014/main" id="{B9EF5884-8183-8A0D-8DE4-65B469B9291B}"/>
              </a:ext>
            </a:extLst>
          </p:cNvPr>
          <p:cNvPicPr>
            <a:picLocks noChangeAspect="1"/>
          </p:cNvPicPr>
          <p:nvPr/>
        </p:nvPicPr>
        <p:blipFill>
          <a:blip r:embed="rId3"/>
          <a:stretch>
            <a:fillRect/>
          </a:stretch>
        </p:blipFill>
        <p:spPr>
          <a:xfrm>
            <a:off x="4561329" y="998380"/>
            <a:ext cx="6998327" cy="39324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26993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A4978-40B5-B711-E02B-AB7CBA33F7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58AEDD-5D67-D671-5225-F66BCD3CB6E3}"/>
              </a:ext>
            </a:extLst>
          </p:cNvPr>
          <p:cNvSpPr txBox="1"/>
          <p:nvPr/>
        </p:nvSpPr>
        <p:spPr>
          <a:xfrm>
            <a:off x="671440" y="508700"/>
            <a:ext cx="8336834" cy="646331"/>
          </a:xfrm>
          <a:prstGeom prst="rect">
            <a:avLst/>
          </a:prstGeom>
          <a:noFill/>
        </p:spPr>
        <p:txBody>
          <a:bodyPr wrap="none" rtlCol="0">
            <a:spAutoFit/>
          </a:bodyPr>
          <a:lstStyle/>
          <a:p>
            <a:r>
              <a:rPr lang="en-US" sz="3600" dirty="0"/>
              <a:t>International Vaccine Code (IVC) Meeting</a:t>
            </a:r>
          </a:p>
        </p:txBody>
      </p:sp>
      <p:pic>
        <p:nvPicPr>
          <p:cNvPr id="3" name="Picture 2" descr="A group of people sitting at tables&#10;&#10;AI-generated content may be incorrect.">
            <a:extLst>
              <a:ext uri="{FF2B5EF4-FFF2-40B4-BE49-F238E27FC236}">
                <a16:creationId xmlns:a16="http://schemas.microsoft.com/office/drawing/2014/main" id="{7982825B-E1E7-B2B3-BE34-ED167D15E01A}"/>
              </a:ext>
            </a:extLst>
          </p:cNvPr>
          <p:cNvPicPr>
            <a:picLocks noChangeAspect="1"/>
          </p:cNvPicPr>
          <p:nvPr/>
        </p:nvPicPr>
        <p:blipFill>
          <a:blip r:embed="rId2">
            <a:extLst>
              <a:ext uri="{28A0092B-C50C-407E-A947-70E740481C1C}">
                <a14:useLocalDpi xmlns:a14="http://schemas.microsoft.com/office/drawing/2010/main" val="0"/>
              </a:ext>
            </a:extLst>
          </a:blip>
          <a:srcRect t="31345" b="15204"/>
          <a:stretch/>
        </p:blipFill>
        <p:spPr>
          <a:xfrm>
            <a:off x="952500" y="2149642"/>
            <a:ext cx="10287000" cy="3665621"/>
          </a:xfrm>
          <a:prstGeom prst="rect">
            <a:avLst/>
          </a:prstGeom>
        </p:spPr>
      </p:pic>
    </p:spTree>
    <p:extLst>
      <p:ext uri="{BB962C8B-B14F-4D97-AF65-F5344CB8AC3E}">
        <p14:creationId xmlns:p14="http://schemas.microsoft.com/office/powerpoint/2010/main" val="2606498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7F198-4BC6-AFC4-7CCD-D6F04CA3A36C}"/>
              </a:ext>
            </a:extLst>
          </p:cNvPr>
          <p:cNvPicPr>
            <a:picLocks noChangeAspect="1"/>
          </p:cNvPicPr>
          <p:nvPr/>
        </p:nvPicPr>
        <p:blipFill>
          <a:blip r:embed="rId2"/>
          <a:stretch>
            <a:fillRect/>
          </a:stretch>
        </p:blipFill>
        <p:spPr>
          <a:xfrm>
            <a:off x="1514778" y="211865"/>
            <a:ext cx="10397392" cy="5716495"/>
          </a:xfrm>
          <a:prstGeom prst="rect">
            <a:avLst/>
          </a:prstGeom>
        </p:spPr>
      </p:pic>
    </p:spTree>
    <p:extLst>
      <p:ext uri="{BB962C8B-B14F-4D97-AF65-F5344CB8AC3E}">
        <p14:creationId xmlns:p14="http://schemas.microsoft.com/office/powerpoint/2010/main" val="4264296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FCD22A-BDD1-3BA5-9DEA-F6B720573AF4}"/>
              </a:ext>
            </a:extLst>
          </p:cNvPr>
          <p:cNvPicPr>
            <a:picLocks noChangeAspect="1"/>
          </p:cNvPicPr>
          <p:nvPr/>
        </p:nvPicPr>
        <p:blipFill>
          <a:blip r:embed="rId2"/>
          <a:stretch>
            <a:fillRect/>
          </a:stretch>
        </p:blipFill>
        <p:spPr>
          <a:xfrm>
            <a:off x="1729739" y="129540"/>
            <a:ext cx="10234793" cy="5814132"/>
          </a:xfrm>
          <a:prstGeom prst="rect">
            <a:avLst/>
          </a:prstGeom>
        </p:spPr>
      </p:pic>
    </p:spTree>
    <p:extLst>
      <p:ext uri="{BB962C8B-B14F-4D97-AF65-F5344CB8AC3E}">
        <p14:creationId xmlns:p14="http://schemas.microsoft.com/office/powerpoint/2010/main" val="3459786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71373-6A1D-5A62-A85E-E84DB03AD37F}"/>
              </a:ext>
            </a:extLst>
          </p:cNvPr>
          <p:cNvPicPr>
            <a:picLocks noChangeAspect="1"/>
          </p:cNvPicPr>
          <p:nvPr/>
        </p:nvPicPr>
        <p:blipFill>
          <a:blip r:embed="rId2"/>
          <a:stretch>
            <a:fillRect/>
          </a:stretch>
        </p:blipFill>
        <p:spPr>
          <a:xfrm>
            <a:off x="1958340" y="283299"/>
            <a:ext cx="9881452" cy="5464803"/>
          </a:xfrm>
          <a:prstGeom prst="rect">
            <a:avLst/>
          </a:prstGeom>
        </p:spPr>
      </p:pic>
    </p:spTree>
    <p:extLst>
      <p:ext uri="{BB962C8B-B14F-4D97-AF65-F5344CB8AC3E}">
        <p14:creationId xmlns:p14="http://schemas.microsoft.com/office/powerpoint/2010/main" val="3729296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DAD8-4846-A4E4-489C-8C4A1CF74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36066-54D1-E384-D0BF-787D0AF77D98}"/>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F972FE08-0651-D530-7E53-480977880155}"/>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7FE8A651-ACE4-8A65-0414-E99ACD3BA7A6}"/>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2411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EF17-84B6-5FDF-0419-5F1CEC65BBC0}"/>
            </a:ext>
          </a:extLst>
        </p:cNvPr>
        <p:cNvGrpSpPr/>
        <p:nvPr/>
      </p:nvGrpSpPr>
      <p:grpSpPr>
        <a:xfrm>
          <a:off x="0" y="0"/>
          <a:ext cx="0" cy="0"/>
          <a:chOff x="0" y="0"/>
          <a:chExt cx="0" cy="0"/>
        </a:xfrm>
      </p:grpSpPr>
      <p:pic>
        <p:nvPicPr>
          <p:cNvPr id="7" name="Picture 6" descr="A person in a white blouse&#10;&#10;AI-generated content may be incorrect.">
            <a:extLst>
              <a:ext uri="{FF2B5EF4-FFF2-40B4-BE49-F238E27FC236}">
                <a16:creationId xmlns:a16="http://schemas.microsoft.com/office/drawing/2014/main" id="{40E27047-C3AF-246B-2FD7-71AA80E43DC8}"/>
              </a:ext>
            </a:extLst>
          </p:cNvPr>
          <p:cNvPicPr>
            <a:picLocks noChangeAspect="1"/>
          </p:cNvPicPr>
          <p:nvPr/>
        </p:nvPicPr>
        <p:blipFill>
          <a:blip r:embed="rId2">
            <a:extLst>
              <a:ext uri="{28A0092B-C50C-407E-A947-70E740481C1C}">
                <a14:useLocalDpi xmlns:a14="http://schemas.microsoft.com/office/drawing/2010/main" val="0"/>
              </a:ext>
            </a:extLst>
          </a:blip>
          <a:srcRect l="14601" t="19891" r="45849" b="7527"/>
          <a:stretch/>
        </p:blipFill>
        <p:spPr>
          <a:xfrm>
            <a:off x="563681" y="1082199"/>
            <a:ext cx="2808782" cy="3436440"/>
          </a:xfrm>
          <a:prstGeom prst="rect">
            <a:avLst/>
          </a:prstGeom>
        </p:spPr>
      </p:pic>
      <p:sp>
        <p:nvSpPr>
          <p:cNvPr id="8" name="TextBox 7">
            <a:extLst>
              <a:ext uri="{FF2B5EF4-FFF2-40B4-BE49-F238E27FC236}">
                <a16:creationId xmlns:a16="http://schemas.microsoft.com/office/drawing/2014/main" id="{C9516F6F-31AB-93AE-7D2D-D47A9FCEFAC8}"/>
              </a:ext>
            </a:extLst>
          </p:cNvPr>
          <p:cNvSpPr txBox="1"/>
          <p:nvPr/>
        </p:nvSpPr>
        <p:spPr>
          <a:xfrm>
            <a:off x="563681" y="4518640"/>
            <a:ext cx="2808782" cy="954107"/>
          </a:xfrm>
          <a:prstGeom prst="rect">
            <a:avLst/>
          </a:prstGeom>
          <a:noFill/>
        </p:spPr>
        <p:txBody>
          <a:bodyPr wrap="none" rtlCol="0">
            <a:spAutoFit/>
          </a:bodyPr>
          <a:lstStyle/>
          <a:p>
            <a:pPr algn="ctr"/>
            <a:r>
              <a:rPr lang="en-US" sz="2800" dirty="0"/>
              <a:t>Malin Fladvad</a:t>
            </a:r>
            <a:br>
              <a:rPr lang="en-US" sz="2800" dirty="0"/>
            </a:br>
            <a:r>
              <a:rPr lang="en-US" sz="2800" dirty="0"/>
              <a:t>UMS – </a:t>
            </a:r>
            <a:r>
              <a:rPr lang="en-US" sz="2800" dirty="0" err="1"/>
              <a:t>WHODrug</a:t>
            </a:r>
            <a:endParaRPr lang="en-US" sz="2800" dirty="0"/>
          </a:p>
        </p:txBody>
      </p:sp>
      <p:pic>
        <p:nvPicPr>
          <p:cNvPr id="4" name="Picture 3">
            <a:extLst>
              <a:ext uri="{FF2B5EF4-FFF2-40B4-BE49-F238E27FC236}">
                <a16:creationId xmlns:a16="http://schemas.microsoft.com/office/drawing/2014/main" id="{09311999-0457-A850-1432-EF54C5AB6A60}"/>
              </a:ext>
            </a:extLst>
          </p:cNvPr>
          <p:cNvPicPr>
            <a:picLocks noChangeAspect="1"/>
          </p:cNvPicPr>
          <p:nvPr/>
        </p:nvPicPr>
        <p:blipFill>
          <a:blip r:embed="rId3"/>
          <a:stretch>
            <a:fillRect/>
          </a:stretch>
        </p:blipFill>
        <p:spPr>
          <a:xfrm>
            <a:off x="4777740" y="1082199"/>
            <a:ext cx="6850579" cy="34630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8803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39FCD-87AA-488E-B0C6-E594DFCD02F4}"/>
              </a:ext>
            </a:extLst>
          </p:cNvPr>
          <p:cNvPicPr>
            <a:picLocks noChangeAspect="1"/>
          </p:cNvPicPr>
          <p:nvPr/>
        </p:nvPicPr>
        <p:blipFill>
          <a:blip r:embed="rId2"/>
          <a:stretch>
            <a:fillRect/>
          </a:stretch>
        </p:blipFill>
        <p:spPr>
          <a:xfrm>
            <a:off x="1985789" y="383318"/>
            <a:ext cx="9843539" cy="5636482"/>
          </a:xfrm>
          <a:prstGeom prst="rect">
            <a:avLst/>
          </a:prstGeom>
        </p:spPr>
      </p:pic>
      <p:pic>
        <p:nvPicPr>
          <p:cNvPr id="5" name="Picture 4">
            <a:extLst>
              <a:ext uri="{FF2B5EF4-FFF2-40B4-BE49-F238E27FC236}">
                <a16:creationId xmlns:a16="http://schemas.microsoft.com/office/drawing/2014/main" id="{29D22B1F-649E-5C19-DA41-6ECD1B73D090}"/>
              </a:ext>
            </a:extLst>
          </p:cNvPr>
          <p:cNvPicPr>
            <a:picLocks noChangeAspect="1"/>
          </p:cNvPicPr>
          <p:nvPr/>
        </p:nvPicPr>
        <p:blipFill>
          <a:blip r:embed="rId3"/>
          <a:stretch>
            <a:fillRect/>
          </a:stretch>
        </p:blipFill>
        <p:spPr>
          <a:xfrm>
            <a:off x="7104225" y="1450905"/>
            <a:ext cx="4235761" cy="2191455"/>
          </a:xfrm>
          <a:prstGeom prst="rect">
            <a:avLst/>
          </a:prstGeom>
        </p:spPr>
      </p:pic>
    </p:spTree>
    <p:extLst>
      <p:ext uri="{BB962C8B-B14F-4D97-AF65-F5344CB8AC3E}">
        <p14:creationId xmlns:p14="http://schemas.microsoft.com/office/powerpoint/2010/main" val="3344069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F21460-4042-514C-77DE-C334EED16BC3}"/>
              </a:ext>
            </a:extLst>
          </p:cNvPr>
          <p:cNvPicPr>
            <a:picLocks noChangeAspect="1"/>
          </p:cNvPicPr>
          <p:nvPr/>
        </p:nvPicPr>
        <p:blipFill>
          <a:blip r:embed="rId2"/>
          <a:stretch>
            <a:fillRect/>
          </a:stretch>
        </p:blipFill>
        <p:spPr>
          <a:xfrm>
            <a:off x="1813560" y="325202"/>
            <a:ext cx="10043376" cy="5447943"/>
          </a:xfrm>
          <a:prstGeom prst="rect">
            <a:avLst/>
          </a:prstGeom>
        </p:spPr>
      </p:pic>
    </p:spTree>
    <p:extLst>
      <p:ext uri="{BB962C8B-B14F-4D97-AF65-F5344CB8AC3E}">
        <p14:creationId xmlns:p14="http://schemas.microsoft.com/office/powerpoint/2010/main" val="28229360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C1A81-3D28-C6B6-B3B0-F90470A5C4DF}"/>
              </a:ext>
            </a:extLst>
          </p:cNvPr>
          <p:cNvPicPr>
            <a:picLocks noChangeAspect="1"/>
          </p:cNvPicPr>
          <p:nvPr/>
        </p:nvPicPr>
        <p:blipFill>
          <a:blip r:embed="rId2"/>
          <a:stretch>
            <a:fillRect/>
          </a:stretch>
        </p:blipFill>
        <p:spPr>
          <a:xfrm>
            <a:off x="1704669" y="443285"/>
            <a:ext cx="10352381" cy="5971429"/>
          </a:xfrm>
          <a:prstGeom prst="rect">
            <a:avLst/>
          </a:prstGeom>
        </p:spPr>
      </p:pic>
    </p:spTree>
    <p:extLst>
      <p:ext uri="{BB962C8B-B14F-4D97-AF65-F5344CB8AC3E}">
        <p14:creationId xmlns:p14="http://schemas.microsoft.com/office/powerpoint/2010/main" val="1884960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61DB18-523C-F801-00CC-0F308E4403EC}"/>
              </a:ext>
            </a:extLst>
          </p:cNvPr>
          <p:cNvPicPr>
            <a:picLocks noChangeAspect="1"/>
          </p:cNvPicPr>
          <p:nvPr/>
        </p:nvPicPr>
        <p:blipFill>
          <a:blip r:embed="rId2"/>
          <a:stretch>
            <a:fillRect/>
          </a:stretch>
        </p:blipFill>
        <p:spPr>
          <a:xfrm>
            <a:off x="1615439" y="295653"/>
            <a:ext cx="9964375" cy="5531886"/>
          </a:xfrm>
          <a:prstGeom prst="rect">
            <a:avLst/>
          </a:prstGeom>
        </p:spPr>
      </p:pic>
    </p:spTree>
    <p:extLst>
      <p:ext uri="{BB962C8B-B14F-4D97-AF65-F5344CB8AC3E}">
        <p14:creationId xmlns:p14="http://schemas.microsoft.com/office/powerpoint/2010/main" val="2079815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DE2DDF-547D-5E16-22D7-29823ACC3C55}"/>
              </a:ext>
            </a:extLst>
          </p:cNvPr>
          <p:cNvPicPr>
            <a:picLocks noChangeAspect="1"/>
          </p:cNvPicPr>
          <p:nvPr/>
        </p:nvPicPr>
        <p:blipFill>
          <a:blip r:embed="rId2"/>
          <a:stretch>
            <a:fillRect/>
          </a:stretch>
        </p:blipFill>
        <p:spPr>
          <a:xfrm>
            <a:off x="1729543" y="342900"/>
            <a:ext cx="10003642" cy="5581228"/>
          </a:xfrm>
          <a:prstGeom prst="rect">
            <a:avLst/>
          </a:prstGeom>
        </p:spPr>
      </p:pic>
    </p:spTree>
    <p:extLst>
      <p:ext uri="{BB962C8B-B14F-4D97-AF65-F5344CB8AC3E}">
        <p14:creationId xmlns:p14="http://schemas.microsoft.com/office/powerpoint/2010/main" val="173692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4FE9E-D129-273C-7912-2AD0D3C6CB25}"/>
              </a:ext>
            </a:extLst>
          </p:cNvPr>
          <p:cNvPicPr>
            <a:picLocks noChangeAspect="1"/>
          </p:cNvPicPr>
          <p:nvPr/>
        </p:nvPicPr>
        <p:blipFill>
          <a:blip r:embed="rId2"/>
          <a:stretch>
            <a:fillRect/>
          </a:stretch>
        </p:blipFill>
        <p:spPr>
          <a:xfrm>
            <a:off x="75360" y="150956"/>
            <a:ext cx="9895238" cy="4895238"/>
          </a:xfrm>
          <a:prstGeom prst="rect">
            <a:avLst/>
          </a:prstGeom>
        </p:spPr>
      </p:pic>
      <p:pic>
        <p:nvPicPr>
          <p:cNvPr id="5" name="Picture 4">
            <a:extLst>
              <a:ext uri="{FF2B5EF4-FFF2-40B4-BE49-F238E27FC236}">
                <a16:creationId xmlns:a16="http://schemas.microsoft.com/office/drawing/2014/main" id="{C2732487-7618-E107-113A-3CC0B24E1959}"/>
              </a:ext>
            </a:extLst>
          </p:cNvPr>
          <p:cNvPicPr>
            <a:picLocks noChangeAspect="1"/>
          </p:cNvPicPr>
          <p:nvPr/>
        </p:nvPicPr>
        <p:blipFill>
          <a:blip r:embed="rId3"/>
          <a:stretch>
            <a:fillRect/>
          </a:stretch>
        </p:blipFill>
        <p:spPr>
          <a:xfrm>
            <a:off x="6241770" y="3209730"/>
            <a:ext cx="5542794" cy="3426907"/>
          </a:xfrm>
          <a:prstGeom prst="rect">
            <a:avLst/>
          </a:prstGeom>
        </p:spPr>
      </p:pic>
    </p:spTree>
    <p:extLst>
      <p:ext uri="{BB962C8B-B14F-4D97-AF65-F5344CB8AC3E}">
        <p14:creationId xmlns:p14="http://schemas.microsoft.com/office/powerpoint/2010/main" val="12384098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C1E89-4585-97FF-BE39-27103B977E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DDF500-1376-D476-2CCE-9381414EFFD0}"/>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E23A0C9-2681-6D03-C369-F568054CCAAA}"/>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59743537-6568-D11A-B6BB-564E4C49A239}"/>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1875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DD008-1D57-28D2-966D-24E3AF46C1EF}"/>
            </a:ext>
          </a:extLst>
        </p:cNvPr>
        <p:cNvGrpSpPr/>
        <p:nvPr/>
      </p:nvGrpSpPr>
      <p:grpSpPr>
        <a:xfrm>
          <a:off x="0" y="0"/>
          <a:ext cx="0" cy="0"/>
          <a:chOff x="0" y="0"/>
          <a:chExt cx="0" cy="0"/>
        </a:xfrm>
      </p:grpSpPr>
      <p:pic>
        <p:nvPicPr>
          <p:cNvPr id="10" name="Picture 9" descr="A person sitting in front of a computer&#10;&#10;AI-generated content may be incorrect.">
            <a:extLst>
              <a:ext uri="{FF2B5EF4-FFF2-40B4-BE49-F238E27FC236}">
                <a16:creationId xmlns:a16="http://schemas.microsoft.com/office/drawing/2014/main" id="{C468F8B7-FFEA-59C6-F970-728A74913D04}"/>
              </a:ext>
            </a:extLst>
          </p:cNvPr>
          <p:cNvPicPr>
            <a:picLocks noChangeAspect="1"/>
          </p:cNvPicPr>
          <p:nvPr/>
        </p:nvPicPr>
        <p:blipFill>
          <a:blip r:embed="rId2">
            <a:extLst>
              <a:ext uri="{28A0092B-C50C-407E-A947-70E740481C1C}">
                <a14:useLocalDpi xmlns:a14="http://schemas.microsoft.com/office/drawing/2010/main" val="0"/>
              </a:ext>
            </a:extLst>
          </a:blip>
          <a:srcRect l="30790" t="26236" r="40724" b="19891"/>
          <a:stretch/>
        </p:blipFill>
        <p:spPr>
          <a:xfrm>
            <a:off x="901807" y="929799"/>
            <a:ext cx="2725572" cy="3436439"/>
          </a:xfrm>
          <a:prstGeom prst="rect">
            <a:avLst/>
          </a:prstGeom>
        </p:spPr>
      </p:pic>
      <p:sp>
        <p:nvSpPr>
          <p:cNvPr id="11" name="TextBox 10">
            <a:extLst>
              <a:ext uri="{FF2B5EF4-FFF2-40B4-BE49-F238E27FC236}">
                <a16:creationId xmlns:a16="http://schemas.microsoft.com/office/drawing/2014/main" id="{F8B708A3-0AE1-4A76-44D3-4588A38E4FF0}"/>
              </a:ext>
            </a:extLst>
          </p:cNvPr>
          <p:cNvSpPr txBox="1"/>
          <p:nvPr/>
        </p:nvSpPr>
        <p:spPr>
          <a:xfrm>
            <a:off x="1091746" y="4425125"/>
            <a:ext cx="2488053" cy="954107"/>
          </a:xfrm>
          <a:prstGeom prst="rect">
            <a:avLst/>
          </a:prstGeom>
          <a:noFill/>
        </p:spPr>
        <p:txBody>
          <a:bodyPr wrap="none" rtlCol="0">
            <a:spAutoFit/>
          </a:bodyPr>
          <a:lstStyle/>
          <a:p>
            <a:pPr algn="ctr"/>
            <a:r>
              <a:rPr lang="en-US" sz="2800" dirty="0"/>
              <a:t>Maud Delporte</a:t>
            </a:r>
            <a:br>
              <a:rPr lang="en-US" sz="2800" dirty="0"/>
            </a:br>
            <a:r>
              <a:rPr lang="en-US" sz="2800" dirty="0"/>
              <a:t>Luxembourg</a:t>
            </a:r>
          </a:p>
        </p:txBody>
      </p:sp>
      <p:pic>
        <p:nvPicPr>
          <p:cNvPr id="9" name="Picture 8">
            <a:extLst>
              <a:ext uri="{FF2B5EF4-FFF2-40B4-BE49-F238E27FC236}">
                <a16:creationId xmlns:a16="http://schemas.microsoft.com/office/drawing/2014/main" id="{08913610-BC7D-911B-8F04-080FDA7E22B1}"/>
              </a:ext>
            </a:extLst>
          </p:cNvPr>
          <p:cNvPicPr>
            <a:picLocks noChangeAspect="1"/>
          </p:cNvPicPr>
          <p:nvPr/>
        </p:nvPicPr>
        <p:blipFill>
          <a:blip r:embed="rId3"/>
          <a:stretch>
            <a:fillRect/>
          </a:stretch>
        </p:blipFill>
        <p:spPr>
          <a:xfrm>
            <a:off x="4329136" y="929799"/>
            <a:ext cx="7455388" cy="41991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50496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9CC20-FEA5-F6C8-9493-0822C9E2C024}"/>
              </a:ext>
            </a:extLst>
          </p:cNvPr>
          <p:cNvPicPr>
            <a:picLocks noChangeAspect="1"/>
          </p:cNvPicPr>
          <p:nvPr/>
        </p:nvPicPr>
        <p:blipFill>
          <a:blip r:embed="rId2"/>
          <a:stretch>
            <a:fillRect/>
          </a:stretch>
        </p:blipFill>
        <p:spPr>
          <a:xfrm>
            <a:off x="315764" y="350679"/>
            <a:ext cx="5780236" cy="3233253"/>
          </a:xfrm>
          <a:prstGeom prst="rect">
            <a:avLst/>
          </a:prstGeom>
        </p:spPr>
      </p:pic>
      <p:pic>
        <p:nvPicPr>
          <p:cNvPr id="6" name="Picture 5">
            <a:extLst>
              <a:ext uri="{FF2B5EF4-FFF2-40B4-BE49-F238E27FC236}">
                <a16:creationId xmlns:a16="http://schemas.microsoft.com/office/drawing/2014/main" id="{44187B59-7AF1-A0A0-151A-3F86A4D1073C}"/>
              </a:ext>
            </a:extLst>
          </p:cNvPr>
          <p:cNvPicPr>
            <a:picLocks noChangeAspect="1"/>
          </p:cNvPicPr>
          <p:nvPr/>
        </p:nvPicPr>
        <p:blipFill>
          <a:blip r:embed="rId3"/>
          <a:stretch>
            <a:fillRect/>
          </a:stretch>
        </p:blipFill>
        <p:spPr>
          <a:xfrm>
            <a:off x="4795511" y="2990384"/>
            <a:ext cx="7145029" cy="3303736"/>
          </a:xfrm>
          <a:prstGeom prst="rect">
            <a:avLst/>
          </a:prstGeom>
        </p:spPr>
      </p:pic>
      <p:sp>
        <p:nvSpPr>
          <p:cNvPr id="7" name="TextBox 6">
            <a:extLst>
              <a:ext uri="{FF2B5EF4-FFF2-40B4-BE49-F238E27FC236}">
                <a16:creationId xmlns:a16="http://schemas.microsoft.com/office/drawing/2014/main" id="{FF35F4C1-0AF0-3743-75F4-E3CADB87B82B}"/>
              </a:ext>
            </a:extLst>
          </p:cNvPr>
          <p:cNvSpPr txBox="1"/>
          <p:nvPr/>
        </p:nvSpPr>
        <p:spPr>
          <a:xfrm>
            <a:off x="6278880" y="823119"/>
            <a:ext cx="5780236" cy="1200329"/>
          </a:xfrm>
          <a:prstGeom prst="rect">
            <a:avLst/>
          </a:prstGeom>
          <a:noFill/>
        </p:spPr>
        <p:txBody>
          <a:bodyPr wrap="square" rtlCol="0">
            <a:spAutoFit/>
          </a:bodyPr>
          <a:lstStyle/>
          <a:p>
            <a:pPr algn="ctr"/>
            <a:r>
              <a:rPr lang="en-US" sz="2400" dirty="0"/>
              <a:t>Carnet de Vaccination </a:t>
            </a:r>
            <a:r>
              <a:rPr lang="en-US" sz="2400" dirty="0" err="1"/>
              <a:t>Electronique</a:t>
            </a:r>
            <a:r>
              <a:rPr lang="en-US" sz="2400" dirty="0"/>
              <a:t> (CVE)</a:t>
            </a:r>
          </a:p>
          <a:p>
            <a:pPr algn="ctr"/>
            <a:r>
              <a:rPr lang="en-US" sz="2400" dirty="0"/>
              <a:t>-or-</a:t>
            </a:r>
            <a:br>
              <a:rPr lang="en-US" sz="2400" dirty="0"/>
            </a:br>
            <a:r>
              <a:rPr lang="en-US" sz="2400" dirty="0"/>
              <a:t>Electronic Vaccination Card</a:t>
            </a:r>
          </a:p>
        </p:txBody>
      </p:sp>
    </p:spTree>
    <p:extLst>
      <p:ext uri="{BB962C8B-B14F-4D97-AF65-F5344CB8AC3E}">
        <p14:creationId xmlns:p14="http://schemas.microsoft.com/office/powerpoint/2010/main" val="2036812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A340E-8D3C-F188-124D-5FD91FF4A779}"/>
              </a:ext>
            </a:extLst>
          </p:cNvPr>
          <p:cNvPicPr>
            <a:picLocks noChangeAspect="1"/>
          </p:cNvPicPr>
          <p:nvPr/>
        </p:nvPicPr>
        <p:blipFill>
          <a:blip r:embed="rId2"/>
          <a:stretch>
            <a:fillRect/>
          </a:stretch>
        </p:blipFill>
        <p:spPr>
          <a:xfrm>
            <a:off x="1661160" y="222358"/>
            <a:ext cx="10249092" cy="5738528"/>
          </a:xfrm>
          <a:prstGeom prst="rect">
            <a:avLst/>
          </a:prstGeom>
        </p:spPr>
      </p:pic>
    </p:spTree>
    <p:extLst>
      <p:ext uri="{BB962C8B-B14F-4D97-AF65-F5344CB8AC3E}">
        <p14:creationId xmlns:p14="http://schemas.microsoft.com/office/powerpoint/2010/main" val="191930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25642-2522-FE44-659C-A69EF9A76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4EB889-13A1-0531-4A96-13A96AA3F950}"/>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216ED67B-8EB6-609D-C06F-EC9ED82849EA}"/>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7AE3E800-7298-A4AD-F493-1E78B93F1016}"/>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4051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544EAE-9507-36B1-EEE6-D5D7F53C21C7}"/>
              </a:ext>
            </a:extLst>
          </p:cNvPr>
          <p:cNvPicPr>
            <a:picLocks noChangeAspect="1"/>
          </p:cNvPicPr>
          <p:nvPr/>
        </p:nvPicPr>
        <p:blipFill>
          <a:blip r:embed="rId2"/>
          <a:stretch>
            <a:fillRect/>
          </a:stretch>
        </p:blipFill>
        <p:spPr>
          <a:xfrm>
            <a:off x="4091387" y="1270791"/>
            <a:ext cx="7438408" cy="431641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A410271C-D4BF-7937-A2FC-4583802E49A4}"/>
              </a:ext>
            </a:extLst>
          </p:cNvPr>
          <p:cNvPicPr>
            <a:picLocks noChangeAspect="1"/>
          </p:cNvPicPr>
          <p:nvPr/>
        </p:nvPicPr>
        <p:blipFill>
          <a:blip r:embed="rId3"/>
          <a:stretch>
            <a:fillRect/>
          </a:stretch>
        </p:blipFill>
        <p:spPr>
          <a:xfrm>
            <a:off x="677445" y="1421437"/>
            <a:ext cx="2605904" cy="3683963"/>
          </a:xfrm>
          <a:prstGeom prst="rect">
            <a:avLst/>
          </a:prstGeom>
        </p:spPr>
      </p:pic>
    </p:spTree>
    <p:extLst>
      <p:ext uri="{BB962C8B-B14F-4D97-AF65-F5344CB8AC3E}">
        <p14:creationId xmlns:p14="http://schemas.microsoft.com/office/powerpoint/2010/main" val="88050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E9AE6-A314-EBCF-9FF8-02C51CE8D510}"/>
              </a:ext>
            </a:extLst>
          </p:cNvPr>
          <p:cNvPicPr>
            <a:picLocks noChangeAspect="1"/>
          </p:cNvPicPr>
          <p:nvPr/>
        </p:nvPicPr>
        <p:blipFill>
          <a:blip r:embed="rId2"/>
          <a:stretch>
            <a:fillRect/>
          </a:stretch>
        </p:blipFill>
        <p:spPr>
          <a:xfrm>
            <a:off x="53143" y="90905"/>
            <a:ext cx="12085714" cy="6676190"/>
          </a:xfrm>
          <a:prstGeom prst="rect">
            <a:avLst/>
          </a:prstGeom>
        </p:spPr>
      </p:pic>
    </p:spTree>
    <p:extLst>
      <p:ext uri="{BB962C8B-B14F-4D97-AF65-F5344CB8AC3E}">
        <p14:creationId xmlns:p14="http://schemas.microsoft.com/office/powerpoint/2010/main" val="3999025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006A5C-736D-55FF-0926-6D992D517D5A}"/>
              </a:ext>
            </a:extLst>
          </p:cNvPr>
          <p:cNvPicPr>
            <a:picLocks noChangeAspect="1"/>
          </p:cNvPicPr>
          <p:nvPr/>
        </p:nvPicPr>
        <p:blipFill>
          <a:blip r:embed="rId2"/>
          <a:stretch>
            <a:fillRect/>
          </a:stretch>
        </p:blipFill>
        <p:spPr>
          <a:xfrm>
            <a:off x="883920" y="194674"/>
            <a:ext cx="10813974" cy="5542841"/>
          </a:xfrm>
          <a:prstGeom prst="rect">
            <a:avLst/>
          </a:prstGeom>
        </p:spPr>
      </p:pic>
    </p:spTree>
    <p:extLst>
      <p:ext uri="{BB962C8B-B14F-4D97-AF65-F5344CB8AC3E}">
        <p14:creationId xmlns:p14="http://schemas.microsoft.com/office/powerpoint/2010/main" val="2668656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3740D-DA50-5227-5926-DC65AC94E071}"/>
              </a:ext>
            </a:extLst>
          </p:cNvPr>
          <p:cNvPicPr>
            <a:picLocks noChangeAspect="1"/>
          </p:cNvPicPr>
          <p:nvPr/>
        </p:nvPicPr>
        <p:blipFill>
          <a:blip r:embed="rId2"/>
          <a:stretch>
            <a:fillRect/>
          </a:stretch>
        </p:blipFill>
        <p:spPr>
          <a:xfrm>
            <a:off x="162666" y="5190"/>
            <a:ext cx="11866667" cy="6847619"/>
          </a:xfrm>
          <a:prstGeom prst="rect">
            <a:avLst/>
          </a:prstGeom>
        </p:spPr>
      </p:pic>
    </p:spTree>
    <p:extLst>
      <p:ext uri="{BB962C8B-B14F-4D97-AF65-F5344CB8AC3E}">
        <p14:creationId xmlns:p14="http://schemas.microsoft.com/office/powerpoint/2010/main" val="6688136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E9E8-9C3A-440D-5E5D-9DA40E1EA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F8D06-0C06-5AEC-05AF-83567BA9BB03}"/>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DA36CD75-6753-7F6F-D13F-6A4CB3F2BB62}"/>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F5E524D1-6E88-AC67-7D3F-52397FF9E80D}"/>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31603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0D7F9A-ADC2-134D-1BBA-02EA316FDF10}"/>
              </a:ext>
            </a:extLst>
          </p:cNvPr>
          <p:cNvPicPr>
            <a:picLocks noChangeAspect="1"/>
          </p:cNvPicPr>
          <p:nvPr/>
        </p:nvPicPr>
        <p:blipFill>
          <a:blip r:embed="rId2"/>
          <a:stretch>
            <a:fillRect/>
          </a:stretch>
        </p:blipFill>
        <p:spPr>
          <a:xfrm>
            <a:off x="910286" y="499211"/>
            <a:ext cx="10371428" cy="5057143"/>
          </a:xfrm>
          <a:prstGeom prst="rect">
            <a:avLst/>
          </a:prstGeom>
        </p:spPr>
      </p:pic>
    </p:spTree>
    <p:extLst>
      <p:ext uri="{BB962C8B-B14F-4D97-AF65-F5344CB8AC3E}">
        <p14:creationId xmlns:p14="http://schemas.microsoft.com/office/powerpoint/2010/main" val="3202203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90AB3-3CC1-80D6-E8C6-951C3869320C}"/>
            </a:ext>
          </a:extLst>
        </p:cNvPr>
        <p:cNvGrpSpPr/>
        <p:nvPr/>
      </p:nvGrpSpPr>
      <p:grpSpPr>
        <a:xfrm>
          <a:off x="0" y="0"/>
          <a:ext cx="0" cy="0"/>
          <a:chOff x="0" y="0"/>
          <a:chExt cx="0" cy="0"/>
        </a:xfrm>
      </p:grpSpPr>
      <p:pic>
        <p:nvPicPr>
          <p:cNvPr id="13" name="Picture 12" descr="A person giving a presentation&#10;&#10;AI-generated content may be incorrect.">
            <a:extLst>
              <a:ext uri="{FF2B5EF4-FFF2-40B4-BE49-F238E27FC236}">
                <a16:creationId xmlns:a16="http://schemas.microsoft.com/office/drawing/2014/main" id="{983DD2DE-6671-0F86-C27C-F48BD6493915}"/>
              </a:ext>
            </a:extLst>
          </p:cNvPr>
          <p:cNvPicPr>
            <a:picLocks noChangeAspect="1"/>
          </p:cNvPicPr>
          <p:nvPr/>
        </p:nvPicPr>
        <p:blipFill>
          <a:blip r:embed="rId2">
            <a:extLst>
              <a:ext uri="{28A0092B-C50C-407E-A947-70E740481C1C}">
                <a14:useLocalDpi xmlns:a14="http://schemas.microsoft.com/office/drawing/2010/main" val="0"/>
              </a:ext>
            </a:extLst>
          </a:blip>
          <a:srcRect l="-842" t="47742" r="72367"/>
          <a:stretch/>
        </p:blipFill>
        <p:spPr>
          <a:xfrm>
            <a:off x="1042423" y="975519"/>
            <a:ext cx="2808782" cy="3436440"/>
          </a:xfrm>
          <a:prstGeom prst="rect">
            <a:avLst/>
          </a:prstGeom>
        </p:spPr>
      </p:pic>
      <p:sp>
        <p:nvSpPr>
          <p:cNvPr id="14" name="TextBox 13">
            <a:extLst>
              <a:ext uri="{FF2B5EF4-FFF2-40B4-BE49-F238E27FC236}">
                <a16:creationId xmlns:a16="http://schemas.microsoft.com/office/drawing/2014/main" id="{39544958-6DF6-3694-7065-A130D7A493C6}"/>
              </a:ext>
            </a:extLst>
          </p:cNvPr>
          <p:cNvSpPr txBox="1"/>
          <p:nvPr/>
        </p:nvSpPr>
        <p:spPr>
          <a:xfrm>
            <a:off x="914985" y="4470846"/>
            <a:ext cx="3063659" cy="954107"/>
          </a:xfrm>
          <a:prstGeom prst="rect">
            <a:avLst/>
          </a:prstGeom>
          <a:noFill/>
        </p:spPr>
        <p:txBody>
          <a:bodyPr wrap="none" rtlCol="0">
            <a:spAutoFit/>
          </a:bodyPr>
          <a:lstStyle/>
          <a:p>
            <a:pPr algn="ctr"/>
            <a:r>
              <a:rPr lang="en-US" sz="2800" dirty="0"/>
              <a:t>Shannon Coleman</a:t>
            </a:r>
            <a:br>
              <a:rPr lang="en-US" sz="2800" dirty="0"/>
            </a:br>
            <a:r>
              <a:rPr lang="en-US" sz="2800" dirty="0"/>
              <a:t>STC</a:t>
            </a:r>
          </a:p>
        </p:txBody>
      </p:sp>
      <p:pic>
        <p:nvPicPr>
          <p:cNvPr id="4" name="Picture 3">
            <a:extLst>
              <a:ext uri="{FF2B5EF4-FFF2-40B4-BE49-F238E27FC236}">
                <a16:creationId xmlns:a16="http://schemas.microsoft.com/office/drawing/2014/main" id="{A0842B50-1C42-5E24-B1AE-D7FC8B75E6DA}"/>
              </a:ext>
            </a:extLst>
          </p:cNvPr>
          <p:cNvPicPr>
            <a:picLocks noChangeAspect="1"/>
          </p:cNvPicPr>
          <p:nvPr/>
        </p:nvPicPr>
        <p:blipFill>
          <a:blip r:embed="rId3"/>
          <a:stretch>
            <a:fillRect/>
          </a:stretch>
        </p:blipFill>
        <p:spPr>
          <a:xfrm>
            <a:off x="4606414" y="975519"/>
            <a:ext cx="7297772" cy="409178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35802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A2932-229C-128B-7E71-5DFB29A2B8A5}"/>
              </a:ext>
            </a:extLst>
          </p:cNvPr>
          <p:cNvPicPr>
            <a:picLocks noChangeAspect="1"/>
          </p:cNvPicPr>
          <p:nvPr/>
        </p:nvPicPr>
        <p:blipFill>
          <a:blip r:embed="rId2"/>
          <a:stretch>
            <a:fillRect/>
          </a:stretch>
        </p:blipFill>
        <p:spPr>
          <a:xfrm>
            <a:off x="57905" y="43286"/>
            <a:ext cx="12076190" cy="6771428"/>
          </a:xfrm>
          <a:prstGeom prst="rect">
            <a:avLst/>
          </a:prstGeom>
        </p:spPr>
      </p:pic>
    </p:spTree>
    <p:extLst>
      <p:ext uri="{BB962C8B-B14F-4D97-AF65-F5344CB8AC3E}">
        <p14:creationId xmlns:p14="http://schemas.microsoft.com/office/powerpoint/2010/main" val="4031969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EEB82-58EF-0ADA-F4B1-7D57057ADB5B}"/>
              </a:ext>
            </a:extLst>
          </p:cNvPr>
          <p:cNvPicPr>
            <a:picLocks noChangeAspect="1"/>
          </p:cNvPicPr>
          <p:nvPr/>
        </p:nvPicPr>
        <p:blipFill>
          <a:blip r:embed="rId2"/>
          <a:stretch>
            <a:fillRect/>
          </a:stretch>
        </p:blipFill>
        <p:spPr>
          <a:xfrm>
            <a:off x="19809" y="33762"/>
            <a:ext cx="12152381" cy="6790476"/>
          </a:xfrm>
          <a:prstGeom prst="rect">
            <a:avLst/>
          </a:prstGeom>
        </p:spPr>
      </p:pic>
    </p:spTree>
    <p:extLst>
      <p:ext uri="{BB962C8B-B14F-4D97-AF65-F5344CB8AC3E}">
        <p14:creationId xmlns:p14="http://schemas.microsoft.com/office/powerpoint/2010/main" val="3512860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3F424-4719-2063-BC49-C913BB9816E7}"/>
              </a:ext>
            </a:extLst>
          </p:cNvPr>
          <p:cNvPicPr>
            <a:picLocks noChangeAspect="1"/>
          </p:cNvPicPr>
          <p:nvPr/>
        </p:nvPicPr>
        <p:blipFill>
          <a:blip r:embed="rId2"/>
          <a:stretch>
            <a:fillRect/>
          </a:stretch>
        </p:blipFill>
        <p:spPr>
          <a:xfrm>
            <a:off x="38857" y="9952"/>
            <a:ext cx="12114286" cy="6838095"/>
          </a:xfrm>
          <a:prstGeom prst="rect">
            <a:avLst/>
          </a:prstGeom>
        </p:spPr>
      </p:pic>
    </p:spTree>
    <p:extLst>
      <p:ext uri="{BB962C8B-B14F-4D97-AF65-F5344CB8AC3E}">
        <p14:creationId xmlns:p14="http://schemas.microsoft.com/office/powerpoint/2010/main" val="3211792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FB3C9-C366-752B-6381-1C27F581752A}"/>
              </a:ext>
            </a:extLst>
          </p:cNvPr>
          <p:cNvPicPr>
            <a:picLocks noChangeAspect="1"/>
          </p:cNvPicPr>
          <p:nvPr/>
        </p:nvPicPr>
        <p:blipFill>
          <a:blip r:embed="rId2"/>
          <a:stretch>
            <a:fillRect/>
          </a:stretch>
        </p:blipFill>
        <p:spPr>
          <a:xfrm>
            <a:off x="19809" y="14714"/>
            <a:ext cx="12152381" cy="6828571"/>
          </a:xfrm>
          <a:prstGeom prst="rect">
            <a:avLst/>
          </a:prstGeom>
        </p:spPr>
      </p:pic>
    </p:spTree>
    <p:extLst>
      <p:ext uri="{BB962C8B-B14F-4D97-AF65-F5344CB8AC3E}">
        <p14:creationId xmlns:p14="http://schemas.microsoft.com/office/powerpoint/2010/main" val="29728480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10631-2619-DAD2-3145-7C62398C11CA}"/>
              </a:ext>
            </a:extLst>
          </p:cNvPr>
          <p:cNvPicPr>
            <a:picLocks noChangeAspect="1"/>
          </p:cNvPicPr>
          <p:nvPr/>
        </p:nvPicPr>
        <p:blipFill>
          <a:blip r:embed="rId2"/>
          <a:stretch>
            <a:fillRect/>
          </a:stretch>
        </p:blipFill>
        <p:spPr>
          <a:xfrm>
            <a:off x="43619" y="33762"/>
            <a:ext cx="12104762" cy="6790476"/>
          </a:xfrm>
          <a:prstGeom prst="rect">
            <a:avLst/>
          </a:prstGeom>
        </p:spPr>
      </p:pic>
    </p:spTree>
    <p:extLst>
      <p:ext uri="{BB962C8B-B14F-4D97-AF65-F5344CB8AC3E}">
        <p14:creationId xmlns:p14="http://schemas.microsoft.com/office/powerpoint/2010/main" val="1287145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38C2-6D2D-05F0-BD05-3B53FF514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0FBB5-D6D6-DCA0-C9C2-65014D6007B2}"/>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48EE13A-613B-7861-0371-95BF338CB298}"/>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990BDFFA-F9E2-4C63-141B-2B034F0E501A}"/>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57160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long brown hair&#10;&#10;AI-generated content may be incorrect.">
            <a:extLst>
              <a:ext uri="{FF2B5EF4-FFF2-40B4-BE49-F238E27FC236}">
                <a16:creationId xmlns:a16="http://schemas.microsoft.com/office/drawing/2014/main" id="{007AC747-D81F-C162-CBAF-47E1DA597983}"/>
              </a:ext>
            </a:extLst>
          </p:cNvPr>
          <p:cNvPicPr>
            <a:picLocks noChangeAspect="1"/>
          </p:cNvPicPr>
          <p:nvPr/>
        </p:nvPicPr>
        <p:blipFill>
          <a:blip r:embed="rId2">
            <a:extLst>
              <a:ext uri="{28A0092B-C50C-407E-A947-70E740481C1C}">
                <a14:useLocalDpi xmlns:a14="http://schemas.microsoft.com/office/drawing/2010/main" val="0"/>
              </a:ext>
            </a:extLst>
          </a:blip>
          <a:srcRect l="14923" t="18351" r="44503"/>
          <a:stretch/>
        </p:blipFill>
        <p:spPr>
          <a:xfrm>
            <a:off x="737419" y="1432966"/>
            <a:ext cx="2561565" cy="3436440"/>
          </a:xfrm>
          <a:prstGeom prst="rect">
            <a:avLst/>
          </a:prstGeom>
        </p:spPr>
      </p:pic>
      <p:sp>
        <p:nvSpPr>
          <p:cNvPr id="6" name="TextBox 5">
            <a:extLst>
              <a:ext uri="{FF2B5EF4-FFF2-40B4-BE49-F238E27FC236}">
                <a16:creationId xmlns:a16="http://schemas.microsoft.com/office/drawing/2014/main" id="{40C70204-D29D-D6A9-13BF-FE144EA2648F}"/>
              </a:ext>
            </a:extLst>
          </p:cNvPr>
          <p:cNvSpPr txBox="1"/>
          <p:nvPr/>
        </p:nvSpPr>
        <p:spPr>
          <a:xfrm>
            <a:off x="124099" y="4869406"/>
            <a:ext cx="3788218" cy="954107"/>
          </a:xfrm>
          <a:prstGeom prst="rect">
            <a:avLst/>
          </a:prstGeom>
          <a:noFill/>
        </p:spPr>
        <p:txBody>
          <a:bodyPr wrap="none" rtlCol="0">
            <a:spAutoFit/>
          </a:bodyPr>
          <a:lstStyle/>
          <a:p>
            <a:pPr algn="ctr"/>
            <a:r>
              <a:rPr lang="en-US" sz="2800" dirty="0"/>
              <a:t>Myriam Talantikit</a:t>
            </a:r>
            <a:br>
              <a:rPr lang="en-US" sz="2800" dirty="0"/>
            </a:br>
            <a:r>
              <a:rPr lang="en-US" sz="2800" dirty="0"/>
              <a:t>Canada Health </a:t>
            </a:r>
            <a:r>
              <a:rPr lang="en-US" sz="2800" dirty="0" err="1"/>
              <a:t>Infoway</a:t>
            </a:r>
            <a:endParaRPr lang="en-US" sz="2800" dirty="0"/>
          </a:p>
        </p:txBody>
      </p:sp>
      <p:pic>
        <p:nvPicPr>
          <p:cNvPr id="4" name="Picture 3">
            <a:extLst>
              <a:ext uri="{FF2B5EF4-FFF2-40B4-BE49-F238E27FC236}">
                <a16:creationId xmlns:a16="http://schemas.microsoft.com/office/drawing/2014/main" id="{EBE0DC3F-8C1D-0933-2AC4-6543D29F471A}"/>
              </a:ext>
            </a:extLst>
          </p:cNvPr>
          <p:cNvPicPr>
            <a:picLocks noChangeAspect="1"/>
          </p:cNvPicPr>
          <p:nvPr/>
        </p:nvPicPr>
        <p:blipFill>
          <a:blip r:embed="rId3"/>
          <a:stretch>
            <a:fillRect/>
          </a:stretch>
        </p:blipFill>
        <p:spPr>
          <a:xfrm>
            <a:off x="4950899" y="1347839"/>
            <a:ext cx="6447410" cy="36066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22567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14049-C93F-F276-4B61-22DCF146AD6F}"/>
              </a:ext>
            </a:extLst>
          </p:cNvPr>
          <p:cNvPicPr>
            <a:picLocks noChangeAspect="1"/>
          </p:cNvPicPr>
          <p:nvPr/>
        </p:nvPicPr>
        <p:blipFill>
          <a:blip r:embed="rId2"/>
          <a:stretch>
            <a:fillRect/>
          </a:stretch>
        </p:blipFill>
        <p:spPr>
          <a:xfrm>
            <a:off x="1584960" y="368059"/>
            <a:ext cx="10321503" cy="5505911"/>
          </a:xfrm>
          <a:prstGeom prst="rect">
            <a:avLst/>
          </a:prstGeom>
        </p:spPr>
      </p:pic>
    </p:spTree>
    <p:extLst>
      <p:ext uri="{BB962C8B-B14F-4D97-AF65-F5344CB8AC3E}">
        <p14:creationId xmlns:p14="http://schemas.microsoft.com/office/powerpoint/2010/main" val="2962992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B035A-658D-B159-1C84-62168E423C05}"/>
              </a:ext>
            </a:extLst>
          </p:cNvPr>
          <p:cNvPicPr>
            <a:picLocks noChangeAspect="1"/>
          </p:cNvPicPr>
          <p:nvPr/>
        </p:nvPicPr>
        <p:blipFill>
          <a:blip r:embed="rId2"/>
          <a:stretch>
            <a:fillRect/>
          </a:stretch>
        </p:blipFill>
        <p:spPr>
          <a:xfrm>
            <a:off x="1705611" y="338524"/>
            <a:ext cx="10209436" cy="5422196"/>
          </a:xfrm>
          <a:prstGeom prst="rect">
            <a:avLst/>
          </a:prstGeom>
        </p:spPr>
      </p:pic>
    </p:spTree>
    <p:extLst>
      <p:ext uri="{BB962C8B-B14F-4D97-AF65-F5344CB8AC3E}">
        <p14:creationId xmlns:p14="http://schemas.microsoft.com/office/powerpoint/2010/main" val="356447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EEF0F-BD22-943B-0F6A-F1A5775541C1}"/>
              </a:ext>
            </a:extLst>
          </p:cNvPr>
          <p:cNvPicPr>
            <a:picLocks noChangeAspect="1"/>
          </p:cNvPicPr>
          <p:nvPr/>
        </p:nvPicPr>
        <p:blipFill>
          <a:blip r:embed="rId2"/>
          <a:stretch>
            <a:fillRect/>
          </a:stretch>
        </p:blipFill>
        <p:spPr>
          <a:xfrm>
            <a:off x="476952" y="390847"/>
            <a:ext cx="11238095" cy="5161905"/>
          </a:xfrm>
          <a:prstGeom prst="rect">
            <a:avLst/>
          </a:prstGeom>
        </p:spPr>
      </p:pic>
    </p:spTree>
    <p:extLst>
      <p:ext uri="{BB962C8B-B14F-4D97-AF65-F5344CB8AC3E}">
        <p14:creationId xmlns:p14="http://schemas.microsoft.com/office/powerpoint/2010/main" val="1331475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A99344-4AB8-FF41-C685-19AD2204CBA9}"/>
              </a:ext>
            </a:extLst>
          </p:cNvPr>
          <p:cNvPicPr>
            <a:picLocks noChangeAspect="1"/>
          </p:cNvPicPr>
          <p:nvPr/>
        </p:nvPicPr>
        <p:blipFill>
          <a:blip r:embed="rId2"/>
          <a:stretch>
            <a:fillRect/>
          </a:stretch>
        </p:blipFill>
        <p:spPr>
          <a:xfrm>
            <a:off x="1580826" y="95609"/>
            <a:ext cx="10066667" cy="5752381"/>
          </a:xfrm>
          <a:prstGeom prst="rect">
            <a:avLst/>
          </a:prstGeom>
        </p:spPr>
      </p:pic>
    </p:spTree>
    <p:extLst>
      <p:ext uri="{BB962C8B-B14F-4D97-AF65-F5344CB8AC3E}">
        <p14:creationId xmlns:p14="http://schemas.microsoft.com/office/powerpoint/2010/main" val="28511724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BF69E-ECD9-316B-4F8D-40B4653BBF11}"/>
              </a:ext>
            </a:extLst>
          </p:cNvPr>
          <p:cNvPicPr>
            <a:picLocks noChangeAspect="1"/>
          </p:cNvPicPr>
          <p:nvPr/>
        </p:nvPicPr>
        <p:blipFill>
          <a:blip r:embed="rId2"/>
          <a:stretch>
            <a:fillRect/>
          </a:stretch>
        </p:blipFill>
        <p:spPr>
          <a:xfrm>
            <a:off x="444412" y="719400"/>
            <a:ext cx="6798320" cy="3265860"/>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7CCE0C3-6442-FA47-CD9F-E52F48DA56CC}"/>
              </a:ext>
            </a:extLst>
          </p:cNvPr>
          <p:cNvPicPr>
            <a:picLocks noChangeAspect="1"/>
          </p:cNvPicPr>
          <p:nvPr/>
        </p:nvPicPr>
        <p:blipFill>
          <a:blip r:embed="rId3"/>
          <a:srcRect b="1743"/>
          <a:stretch>
            <a:fillRect/>
          </a:stretch>
        </p:blipFill>
        <p:spPr>
          <a:xfrm>
            <a:off x="5501815" y="3287340"/>
            <a:ext cx="6176063" cy="30067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76295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8490A-1394-F16C-89D6-82AB4DCCE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BCDF6-17C2-27F0-67A4-EEB7BA5C9557}"/>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DDB2727-D228-7E64-F41F-262D7D25C017}"/>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8DFF5F9E-5C50-5EA9-E448-4A68EE250C05}"/>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94207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7662-EF32-778E-7FC2-199891087022}"/>
            </a:ext>
          </a:extLst>
        </p:cNvPr>
        <p:cNvGrpSpPr/>
        <p:nvPr/>
      </p:nvGrpSpPr>
      <p:grpSpPr>
        <a:xfrm>
          <a:off x="0" y="0"/>
          <a:ext cx="0" cy="0"/>
          <a:chOff x="0" y="0"/>
          <a:chExt cx="0" cy="0"/>
        </a:xfrm>
      </p:grpSpPr>
      <p:pic>
        <p:nvPicPr>
          <p:cNvPr id="8" name="Picture 7" descr="A person wearing glasses and a name tag&#10;&#10;AI-generated content may be incorrect.">
            <a:extLst>
              <a:ext uri="{FF2B5EF4-FFF2-40B4-BE49-F238E27FC236}">
                <a16:creationId xmlns:a16="http://schemas.microsoft.com/office/drawing/2014/main" id="{24C30DCD-A79D-CFBF-41C8-C159459D12F8}"/>
              </a:ext>
            </a:extLst>
          </p:cNvPr>
          <p:cNvPicPr>
            <a:picLocks noChangeAspect="1"/>
          </p:cNvPicPr>
          <p:nvPr/>
        </p:nvPicPr>
        <p:blipFill>
          <a:blip r:embed="rId2">
            <a:extLst>
              <a:ext uri="{28A0092B-C50C-407E-A947-70E740481C1C}">
                <a14:useLocalDpi xmlns:a14="http://schemas.microsoft.com/office/drawing/2010/main" val="0"/>
              </a:ext>
            </a:extLst>
          </a:blip>
          <a:srcRect l="13680" t="11183" r="43309"/>
          <a:stretch/>
        </p:blipFill>
        <p:spPr>
          <a:xfrm>
            <a:off x="1546823" y="869086"/>
            <a:ext cx="2496203" cy="3436440"/>
          </a:xfrm>
          <a:prstGeom prst="rect">
            <a:avLst/>
          </a:prstGeom>
        </p:spPr>
      </p:pic>
      <p:sp>
        <p:nvSpPr>
          <p:cNvPr id="9" name="TextBox 8">
            <a:extLst>
              <a:ext uri="{FF2B5EF4-FFF2-40B4-BE49-F238E27FC236}">
                <a16:creationId xmlns:a16="http://schemas.microsoft.com/office/drawing/2014/main" id="{22226DD3-D211-425A-6F61-7AB555AD189F}"/>
              </a:ext>
            </a:extLst>
          </p:cNvPr>
          <p:cNvSpPr txBox="1"/>
          <p:nvPr/>
        </p:nvSpPr>
        <p:spPr>
          <a:xfrm>
            <a:off x="1346277" y="4384100"/>
            <a:ext cx="2962670" cy="954107"/>
          </a:xfrm>
          <a:prstGeom prst="rect">
            <a:avLst/>
          </a:prstGeom>
          <a:noFill/>
        </p:spPr>
        <p:txBody>
          <a:bodyPr wrap="none" rtlCol="0">
            <a:spAutoFit/>
          </a:bodyPr>
          <a:lstStyle/>
          <a:p>
            <a:pPr algn="ctr"/>
            <a:r>
              <a:rPr lang="en-US" sz="2800" dirty="0" err="1"/>
              <a:t>Timonthée</a:t>
            </a:r>
            <a:r>
              <a:rPr lang="en-US" sz="2800" dirty="0"/>
              <a:t> </a:t>
            </a:r>
            <a:r>
              <a:rPr lang="en-US" sz="2800" dirty="0" err="1"/>
              <a:t>Doulut</a:t>
            </a:r>
            <a:br>
              <a:rPr lang="en-US" sz="2800" dirty="0"/>
            </a:br>
            <a:r>
              <a:rPr lang="en-US" sz="2800" dirty="0" err="1"/>
              <a:t>Syadem</a:t>
            </a:r>
            <a:endParaRPr lang="en-US" sz="2800" dirty="0"/>
          </a:p>
        </p:txBody>
      </p:sp>
      <p:pic>
        <p:nvPicPr>
          <p:cNvPr id="4" name="Picture 3">
            <a:extLst>
              <a:ext uri="{FF2B5EF4-FFF2-40B4-BE49-F238E27FC236}">
                <a16:creationId xmlns:a16="http://schemas.microsoft.com/office/drawing/2014/main" id="{5216C14E-19E8-5351-01A3-94F569E0C31B}"/>
              </a:ext>
            </a:extLst>
          </p:cNvPr>
          <p:cNvPicPr>
            <a:picLocks noChangeAspect="1"/>
          </p:cNvPicPr>
          <p:nvPr/>
        </p:nvPicPr>
        <p:blipFill>
          <a:blip r:embed="rId3"/>
          <a:stretch>
            <a:fillRect/>
          </a:stretch>
        </p:blipFill>
        <p:spPr>
          <a:xfrm>
            <a:off x="5008162" y="869086"/>
            <a:ext cx="6451220" cy="36114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48176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16D39-2BDD-CDFC-0DE4-025F3B266602}"/>
              </a:ext>
            </a:extLst>
          </p:cNvPr>
          <p:cNvPicPr>
            <a:picLocks noChangeAspect="1"/>
          </p:cNvPicPr>
          <p:nvPr/>
        </p:nvPicPr>
        <p:blipFill>
          <a:blip r:embed="rId2"/>
          <a:stretch>
            <a:fillRect/>
          </a:stretch>
        </p:blipFill>
        <p:spPr>
          <a:xfrm>
            <a:off x="698772" y="398467"/>
            <a:ext cx="9438095" cy="5161905"/>
          </a:xfrm>
          <a:prstGeom prst="rect">
            <a:avLst/>
          </a:prstGeom>
        </p:spPr>
      </p:pic>
      <p:cxnSp>
        <p:nvCxnSpPr>
          <p:cNvPr id="5" name="Straight Connector 4">
            <a:extLst>
              <a:ext uri="{FF2B5EF4-FFF2-40B4-BE49-F238E27FC236}">
                <a16:creationId xmlns:a16="http://schemas.microsoft.com/office/drawing/2014/main" id="{8374D324-C58F-0D02-3382-65F0DE859009}"/>
              </a:ext>
            </a:extLst>
          </p:cNvPr>
          <p:cNvCxnSpPr>
            <a:cxnSpLocks/>
          </p:cNvCxnSpPr>
          <p:nvPr/>
        </p:nvCxnSpPr>
        <p:spPr>
          <a:xfrm>
            <a:off x="6987540" y="3604260"/>
            <a:ext cx="1691640" cy="0"/>
          </a:xfrm>
          <a:prstGeom prst="line">
            <a:avLst/>
          </a:prstGeom>
          <a:ln w="57150"/>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13D56545-5C06-6430-1F7F-90AB91963788}"/>
              </a:ext>
            </a:extLst>
          </p:cNvPr>
          <p:cNvSpPr txBox="1"/>
          <p:nvPr/>
        </p:nvSpPr>
        <p:spPr>
          <a:xfrm>
            <a:off x="8867500" y="3404205"/>
            <a:ext cx="2079415" cy="400110"/>
          </a:xfrm>
          <a:prstGeom prst="rect">
            <a:avLst/>
          </a:prstGeom>
          <a:noFill/>
        </p:spPr>
        <p:txBody>
          <a:bodyPr wrap="none" rtlCol="0">
            <a:spAutoFit/>
          </a:bodyPr>
          <a:lstStyle/>
          <a:p>
            <a:r>
              <a:rPr lang="en-US" sz="2000" b="1" dirty="0">
                <a:solidFill>
                  <a:srgbClr val="FF0000"/>
                </a:solidFill>
              </a:rPr>
              <a:t>Abstract Vaccine</a:t>
            </a:r>
          </a:p>
        </p:txBody>
      </p:sp>
    </p:spTree>
    <p:extLst>
      <p:ext uri="{BB962C8B-B14F-4D97-AF65-F5344CB8AC3E}">
        <p14:creationId xmlns:p14="http://schemas.microsoft.com/office/powerpoint/2010/main" val="1625869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6ECEF-D3D6-8C03-508D-1F3EC2461418}"/>
              </a:ext>
            </a:extLst>
          </p:cNvPr>
          <p:cNvPicPr>
            <a:picLocks noChangeAspect="1"/>
          </p:cNvPicPr>
          <p:nvPr/>
        </p:nvPicPr>
        <p:blipFill>
          <a:blip r:embed="rId2"/>
          <a:stretch>
            <a:fillRect/>
          </a:stretch>
        </p:blipFill>
        <p:spPr>
          <a:xfrm>
            <a:off x="281705" y="387999"/>
            <a:ext cx="11476190" cy="5304762"/>
          </a:xfrm>
          <a:prstGeom prst="rect">
            <a:avLst/>
          </a:prstGeom>
        </p:spPr>
      </p:pic>
      <p:sp>
        <p:nvSpPr>
          <p:cNvPr id="4" name="TextBox 3">
            <a:extLst>
              <a:ext uri="{FF2B5EF4-FFF2-40B4-BE49-F238E27FC236}">
                <a16:creationId xmlns:a16="http://schemas.microsoft.com/office/drawing/2014/main" id="{1ACCC5A7-33D4-716F-AFF4-DC9EF5B46434}"/>
              </a:ext>
            </a:extLst>
          </p:cNvPr>
          <p:cNvSpPr txBox="1"/>
          <p:nvPr/>
        </p:nvSpPr>
        <p:spPr>
          <a:xfrm>
            <a:off x="9987640" y="5621625"/>
            <a:ext cx="2079415" cy="400110"/>
          </a:xfrm>
          <a:prstGeom prst="rect">
            <a:avLst/>
          </a:prstGeom>
          <a:noFill/>
        </p:spPr>
        <p:txBody>
          <a:bodyPr wrap="none" rtlCol="0">
            <a:spAutoFit/>
          </a:bodyPr>
          <a:lstStyle/>
          <a:p>
            <a:r>
              <a:rPr lang="en-US" sz="2000" b="1" dirty="0">
                <a:solidFill>
                  <a:srgbClr val="FF0000"/>
                </a:solidFill>
              </a:rPr>
              <a:t>Abstract Vaccine</a:t>
            </a:r>
          </a:p>
        </p:txBody>
      </p:sp>
      <p:cxnSp>
        <p:nvCxnSpPr>
          <p:cNvPr id="5" name="Straight Connector 4">
            <a:extLst>
              <a:ext uri="{FF2B5EF4-FFF2-40B4-BE49-F238E27FC236}">
                <a16:creationId xmlns:a16="http://schemas.microsoft.com/office/drawing/2014/main" id="{E984F65F-A569-DAE1-40FE-FCA802543E90}"/>
              </a:ext>
            </a:extLst>
          </p:cNvPr>
          <p:cNvCxnSpPr>
            <a:cxnSpLocks/>
          </p:cNvCxnSpPr>
          <p:nvPr/>
        </p:nvCxnSpPr>
        <p:spPr>
          <a:xfrm>
            <a:off x="9987640" y="5394960"/>
            <a:ext cx="1691640" cy="0"/>
          </a:xfrm>
          <a:prstGeom prst="line">
            <a:avLst/>
          </a:prstGeom>
          <a:ln w="57150"/>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196603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98A3-D995-32C8-DDC4-209822413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83554-5DA7-3BF7-AD7B-9F442631E990}"/>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7796AC74-4F0D-AAAA-7A38-2F3140EB172C}"/>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B668645B-88AD-3DA4-832C-9FB616E41606}"/>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7002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6DABBC-B2B3-0301-5CBE-0AFEE96CA0AE}"/>
              </a:ext>
            </a:extLst>
          </p:cNvPr>
          <p:cNvPicPr>
            <a:picLocks noChangeAspect="1"/>
          </p:cNvPicPr>
          <p:nvPr/>
        </p:nvPicPr>
        <p:blipFill>
          <a:blip r:embed="rId2"/>
          <a:stretch>
            <a:fillRect/>
          </a:stretch>
        </p:blipFill>
        <p:spPr>
          <a:xfrm>
            <a:off x="753148" y="1111026"/>
            <a:ext cx="3715306" cy="3270474"/>
          </a:xfrm>
          <a:prstGeom prst="rect">
            <a:avLst/>
          </a:prstGeom>
        </p:spPr>
      </p:pic>
      <p:pic>
        <p:nvPicPr>
          <p:cNvPr id="4" name="Picture 3">
            <a:extLst>
              <a:ext uri="{FF2B5EF4-FFF2-40B4-BE49-F238E27FC236}">
                <a16:creationId xmlns:a16="http://schemas.microsoft.com/office/drawing/2014/main" id="{D7FD0C20-5123-741B-E1B2-DFEE7D2DB8CE}"/>
              </a:ext>
            </a:extLst>
          </p:cNvPr>
          <p:cNvPicPr>
            <a:picLocks noChangeAspect="1"/>
          </p:cNvPicPr>
          <p:nvPr/>
        </p:nvPicPr>
        <p:blipFill>
          <a:blip r:embed="rId3"/>
          <a:stretch>
            <a:fillRect/>
          </a:stretch>
        </p:blipFill>
        <p:spPr>
          <a:xfrm>
            <a:off x="5821680" y="1122003"/>
            <a:ext cx="5857114" cy="32814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594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C7E38-FCAA-7091-4CF0-2431E2B0FCFC}"/>
              </a:ext>
            </a:extLst>
          </p:cNvPr>
          <p:cNvPicPr>
            <a:picLocks noChangeAspect="1"/>
          </p:cNvPicPr>
          <p:nvPr/>
        </p:nvPicPr>
        <p:blipFill>
          <a:blip r:embed="rId2"/>
          <a:stretch>
            <a:fillRect/>
          </a:stretch>
        </p:blipFill>
        <p:spPr>
          <a:xfrm>
            <a:off x="280717" y="323107"/>
            <a:ext cx="10914286" cy="3361905"/>
          </a:xfrm>
          <a:prstGeom prst="rect">
            <a:avLst/>
          </a:prstGeom>
        </p:spPr>
      </p:pic>
    </p:spTree>
    <p:extLst>
      <p:ext uri="{BB962C8B-B14F-4D97-AF65-F5344CB8AC3E}">
        <p14:creationId xmlns:p14="http://schemas.microsoft.com/office/powerpoint/2010/main" val="1791392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882DA-3EF6-4B62-640B-1AA0A1789457}"/>
              </a:ext>
            </a:extLst>
          </p:cNvPr>
          <p:cNvPicPr>
            <a:picLocks noChangeAspect="1"/>
          </p:cNvPicPr>
          <p:nvPr/>
        </p:nvPicPr>
        <p:blipFill>
          <a:blip r:embed="rId2"/>
          <a:stretch>
            <a:fillRect/>
          </a:stretch>
        </p:blipFill>
        <p:spPr>
          <a:xfrm>
            <a:off x="906106" y="316285"/>
            <a:ext cx="4466667" cy="876190"/>
          </a:xfrm>
          <a:prstGeom prst="rect">
            <a:avLst/>
          </a:prstGeom>
        </p:spPr>
      </p:pic>
      <p:pic>
        <p:nvPicPr>
          <p:cNvPr id="5" name="Picture 4">
            <a:extLst>
              <a:ext uri="{FF2B5EF4-FFF2-40B4-BE49-F238E27FC236}">
                <a16:creationId xmlns:a16="http://schemas.microsoft.com/office/drawing/2014/main" id="{EF1B137A-7FC7-2183-C6EB-0B2A5F0989B2}"/>
              </a:ext>
            </a:extLst>
          </p:cNvPr>
          <p:cNvPicPr>
            <a:picLocks noChangeAspect="1"/>
          </p:cNvPicPr>
          <p:nvPr/>
        </p:nvPicPr>
        <p:blipFill>
          <a:blip r:embed="rId3"/>
          <a:stretch>
            <a:fillRect/>
          </a:stretch>
        </p:blipFill>
        <p:spPr>
          <a:xfrm>
            <a:off x="2915276" y="1310640"/>
            <a:ext cx="8216020" cy="4412596"/>
          </a:xfrm>
          <a:prstGeom prst="rect">
            <a:avLst/>
          </a:prstGeom>
        </p:spPr>
      </p:pic>
    </p:spTree>
    <p:extLst>
      <p:ext uri="{BB962C8B-B14F-4D97-AF65-F5344CB8AC3E}">
        <p14:creationId xmlns:p14="http://schemas.microsoft.com/office/powerpoint/2010/main" val="239264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60DD-4724-665D-1C10-197EB27CDE61}"/>
              </a:ext>
            </a:extLst>
          </p:cNvPr>
          <p:cNvPicPr>
            <a:picLocks noChangeAspect="1"/>
          </p:cNvPicPr>
          <p:nvPr/>
        </p:nvPicPr>
        <p:blipFill>
          <a:blip r:embed="rId2"/>
          <a:stretch>
            <a:fillRect/>
          </a:stretch>
        </p:blipFill>
        <p:spPr>
          <a:xfrm>
            <a:off x="617878" y="387824"/>
            <a:ext cx="11142857" cy="5000000"/>
          </a:xfrm>
          <a:prstGeom prst="rect">
            <a:avLst/>
          </a:prstGeom>
        </p:spPr>
      </p:pic>
    </p:spTree>
    <p:extLst>
      <p:ext uri="{BB962C8B-B14F-4D97-AF65-F5344CB8AC3E}">
        <p14:creationId xmlns:p14="http://schemas.microsoft.com/office/powerpoint/2010/main" val="403229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2FBFE-8F17-46CA-F99A-43BEC199705E}"/>
              </a:ext>
            </a:extLst>
          </p:cNvPr>
          <p:cNvPicPr>
            <a:picLocks noChangeAspect="1"/>
          </p:cNvPicPr>
          <p:nvPr/>
        </p:nvPicPr>
        <p:blipFill>
          <a:blip r:embed="rId2"/>
          <a:stretch>
            <a:fillRect/>
          </a:stretch>
        </p:blipFill>
        <p:spPr>
          <a:xfrm>
            <a:off x="24571" y="9952"/>
            <a:ext cx="12142857" cy="6838095"/>
          </a:xfrm>
          <a:prstGeom prst="rect">
            <a:avLst/>
          </a:prstGeom>
        </p:spPr>
      </p:pic>
    </p:spTree>
    <p:extLst>
      <p:ext uri="{BB962C8B-B14F-4D97-AF65-F5344CB8AC3E}">
        <p14:creationId xmlns:p14="http://schemas.microsoft.com/office/powerpoint/2010/main" val="17069427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7D16-7155-5C77-D4D9-3C0795D60F60}"/>
              </a:ext>
            </a:extLst>
          </p:cNvPr>
          <p:cNvPicPr>
            <a:picLocks noChangeAspect="1"/>
          </p:cNvPicPr>
          <p:nvPr/>
        </p:nvPicPr>
        <p:blipFill>
          <a:blip r:embed="rId2"/>
          <a:stretch>
            <a:fillRect/>
          </a:stretch>
        </p:blipFill>
        <p:spPr>
          <a:xfrm>
            <a:off x="762" y="14714"/>
            <a:ext cx="12190476" cy="6828571"/>
          </a:xfrm>
          <a:prstGeom prst="rect">
            <a:avLst/>
          </a:prstGeom>
        </p:spPr>
      </p:pic>
    </p:spTree>
    <p:extLst>
      <p:ext uri="{BB962C8B-B14F-4D97-AF65-F5344CB8AC3E}">
        <p14:creationId xmlns:p14="http://schemas.microsoft.com/office/powerpoint/2010/main" val="32073305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B06378-00FD-BC5C-0652-B05E8FD11D2B}"/>
              </a:ext>
            </a:extLst>
          </p:cNvPr>
          <p:cNvPicPr>
            <a:picLocks noChangeAspect="1"/>
          </p:cNvPicPr>
          <p:nvPr/>
        </p:nvPicPr>
        <p:blipFill>
          <a:blip r:embed="rId2"/>
          <a:stretch>
            <a:fillRect/>
          </a:stretch>
        </p:blipFill>
        <p:spPr>
          <a:xfrm>
            <a:off x="19809" y="29000"/>
            <a:ext cx="12152381" cy="6800000"/>
          </a:xfrm>
          <a:prstGeom prst="rect">
            <a:avLst/>
          </a:prstGeom>
        </p:spPr>
      </p:pic>
    </p:spTree>
    <p:extLst>
      <p:ext uri="{BB962C8B-B14F-4D97-AF65-F5344CB8AC3E}">
        <p14:creationId xmlns:p14="http://schemas.microsoft.com/office/powerpoint/2010/main" val="16063502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00F1B-7C8B-F4BF-B164-58B2C60A6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ADF08-450F-1715-B3E0-E8A8B17758E8}"/>
              </a:ext>
            </a:extLst>
          </p:cNvPr>
          <p:cNvSpPr>
            <a:spLocks noGrp="1"/>
          </p:cNvSpPr>
          <p:nvPr>
            <p:ph type="title"/>
          </p:nvPr>
        </p:nvSpPr>
        <p:spPr/>
        <p:txBody>
          <a:bodyPr/>
          <a:lstStyle/>
          <a:p>
            <a:r>
              <a:rPr lang="en-US" dirty="0"/>
              <a:t>Discussion &amp; Reflection</a:t>
            </a:r>
          </a:p>
        </p:txBody>
      </p:sp>
      <p:sp>
        <p:nvSpPr>
          <p:cNvPr id="3" name="Content Placeholder 2">
            <a:extLst>
              <a:ext uri="{FF2B5EF4-FFF2-40B4-BE49-F238E27FC236}">
                <a16:creationId xmlns:a16="http://schemas.microsoft.com/office/drawing/2014/main" id="{691C62AE-A7DD-798B-61D5-FA4AE6ADD15B}"/>
              </a:ext>
            </a:extLst>
          </p:cNvPr>
          <p:cNvSpPr>
            <a:spLocks noGrp="1"/>
          </p:cNvSpPr>
          <p:nvPr>
            <p:ph idx="1"/>
          </p:nvPr>
        </p:nvSpPr>
        <p:spPr/>
        <p:txBody>
          <a:bodyPr>
            <a:normAutofit/>
          </a:bodyPr>
          <a:lstStyle/>
          <a:p>
            <a:r>
              <a:rPr lang="en-US" dirty="0"/>
              <a:t>Did I capture the key message correctly? </a:t>
            </a:r>
            <a:br>
              <a:rPr lang="en-US" dirty="0"/>
            </a:br>
            <a:r>
              <a:rPr lang="en-US" dirty="0"/>
              <a:t>Did I miss anything?</a:t>
            </a:r>
          </a:p>
          <a:p>
            <a:r>
              <a:rPr lang="en-US" dirty="0"/>
              <a:t>How does this relate to our IVC or NUVA goals? </a:t>
            </a:r>
          </a:p>
          <a:p>
            <a:r>
              <a:rPr lang="en-US" dirty="0"/>
              <a:t>Do you have further questions?</a:t>
            </a:r>
          </a:p>
          <a:p>
            <a:r>
              <a:rPr lang="en-US" dirty="0"/>
              <a:t>Would you like to hear more detail or a deeper dive?</a:t>
            </a:r>
          </a:p>
          <a:p>
            <a:r>
              <a:rPr lang="en-US" dirty="0"/>
              <a:t>Are there examples that resonate or contrast with what was shared?</a:t>
            </a:r>
          </a:p>
        </p:txBody>
      </p:sp>
      <p:pic>
        <p:nvPicPr>
          <p:cNvPr id="5" name="Picture 4" descr="Five square speech bubbles in color">
            <a:extLst>
              <a:ext uri="{FF2B5EF4-FFF2-40B4-BE49-F238E27FC236}">
                <a16:creationId xmlns:a16="http://schemas.microsoft.com/office/drawing/2014/main" id="{0F18CAF0-05FF-F903-D39F-33E619D57A5A}"/>
              </a:ext>
            </a:extLst>
          </p:cNvPr>
          <p:cNvPicPr>
            <a:picLocks noChangeAspect="1"/>
          </p:cNvPicPr>
          <p:nvPr/>
        </p:nvPicPr>
        <p:blipFill>
          <a:blip r:embed="rId2"/>
          <a:stretch>
            <a:fillRect/>
          </a:stretch>
        </p:blipFill>
        <p:spPr>
          <a:xfrm>
            <a:off x="7380827" y="379218"/>
            <a:ext cx="4357084" cy="30497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659002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C5E4-F0D2-EA1C-550E-D82D695D496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251E47B-FF79-906D-DE94-9E5AA6861207}"/>
              </a:ext>
            </a:extLst>
          </p:cNvPr>
          <p:cNvSpPr>
            <a:spLocks noGrp="1"/>
          </p:cNvSpPr>
          <p:nvPr>
            <p:ph type="title"/>
          </p:nvPr>
        </p:nvSpPr>
        <p:spPr/>
        <p:txBody>
          <a:bodyPr/>
          <a:lstStyle/>
          <a:p>
            <a:r>
              <a:rPr lang="en-US" dirty="0"/>
              <a:t>Building Something That Lasts</a:t>
            </a:r>
          </a:p>
        </p:txBody>
      </p:sp>
      <p:sp>
        <p:nvSpPr>
          <p:cNvPr id="8" name="Text Placeholder 7">
            <a:extLst>
              <a:ext uri="{FF2B5EF4-FFF2-40B4-BE49-F238E27FC236}">
                <a16:creationId xmlns:a16="http://schemas.microsoft.com/office/drawing/2014/main" id="{5DDFEF63-1E96-6AB1-019A-769336CD5441}"/>
              </a:ext>
            </a:extLst>
          </p:cNvPr>
          <p:cNvSpPr>
            <a:spLocks noGrp="1"/>
          </p:cNvSpPr>
          <p:nvPr>
            <p:ph type="body" idx="1"/>
          </p:nvPr>
        </p:nvSpPr>
        <p:spPr/>
        <p:txBody>
          <a:bodyPr/>
          <a:lstStyle/>
          <a:p>
            <a:r>
              <a:rPr lang="en-US" dirty="0"/>
              <a:t>A Vision for IVC </a:t>
            </a:r>
          </a:p>
        </p:txBody>
      </p:sp>
    </p:spTree>
    <p:extLst>
      <p:ext uri="{BB962C8B-B14F-4D97-AF65-F5344CB8AC3E}">
        <p14:creationId xmlns:p14="http://schemas.microsoft.com/office/powerpoint/2010/main" val="18160498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44A55-FD35-B37C-E0C3-604176E84702}"/>
              </a:ext>
            </a:extLst>
          </p:cNvPr>
          <p:cNvSpPr>
            <a:spLocks noGrp="1"/>
          </p:cNvSpPr>
          <p:nvPr>
            <p:ph type="title"/>
          </p:nvPr>
        </p:nvSpPr>
        <p:spPr/>
        <p:txBody>
          <a:bodyPr/>
          <a:lstStyle/>
          <a:p>
            <a:r>
              <a:rPr lang="en-US" dirty="0"/>
              <a:t>We’ve Made a Start</a:t>
            </a:r>
          </a:p>
        </p:txBody>
      </p:sp>
      <p:sp>
        <p:nvSpPr>
          <p:cNvPr id="3" name="Content Placeholder 2">
            <a:extLst>
              <a:ext uri="{FF2B5EF4-FFF2-40B4-BE49-F238E27FC236}">
                <a16:creationId xmlns:a16="http://schemas.microsoft.com/office/drawing/2014/main" id="{D4199E50-A9D7-B14C-4A92-D7248DF7B8C5}"/>
              </a:ext>
            </a:extLst>
          </p:cNvPr>
          <p:cNvSpPr>
            <a:spLocks noGrp="1"/>
          </p:cNvSpPr>
          <p:nvPr>
            <p:ph idx="1"/>
          </p:nvPr>
        </p:nvSpPr>
        <p:spPr/>
        <p:txBody>
          <a:bodyPr/>
          <a:lstStyle/>
          <a:p>
            <a:r>
              <a:rPr lang="en-US" dirty="0"/>
              <a:t>We’ve come a long way: from side project to real traction</a:t>
            </a:r>
          </a:p>
          <a:p>
            <a:r>
              <a:rPr lang="en-US" dirty="0"/>
              <a:t>Here today are the people who will make it happen</a:t>
            </a:r>
          </a:p>
        </p:txBody>
      </p:sp>
    </p:spTree>
    <p:extLst>
      <p:ext uri="{BB962C8B-B14F-4D97-AF65-F5344CB8AC3E}">
        <p14:creationId xmlns:p14="http://schemas.microsoft.com/office/powerpoint/2010/main" val="737584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E5D72-1EE0-0086-2DD5-0EC815154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2B7A7-FBB3-9DBD-FA52-F56EA437C18C}"/>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D35D64C3-5239-14E2-CA41-06E2A56C520E}"/>
              </a:ext>
            </a:extLst>
          </p:cNvPr>
          <p:cNvGraphicFramePr>
            <a:graphicFrameLocks noGrp="1"/>
          </p:cNvGraphicFramePr>
          <p:nvPr>
            <p:ph idx="1"/>
            <p:extLst>
              <p:ext uri="{D42A27DB-BD31-4B8C-83A1-F6EECF244321}">
                <p14:modId xmlns:p14="http://schemas.microsoft.com/office/powerpoint/2010/main" val="496752769"/>
              </p:ext>
            </p:extLst>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96238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C2774-0CB1-E97B-7E7B-977930AE0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36FA9-B7B8-AF63-D9FA-5174448DE643}"/>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D24FEEED-736F-5950-AEB9-492709ABDAC9}"/>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6F0716E3-8DCA-8CE0-20FC-BC73C331C23F}"/>
              </a:ext>
            </a:extLst>
          </p:cNvPr>
          <p:cNvSpPr/>
          <p:nvPr/>
        </p:nvSpPr>
        <p:spPr>
          <a:xfrm>
            <a:off x="4243137" y="1646002"/>
            <a:ext cx="7443536"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E4EE3D7-2C11-1E01-964C-408F1B0134D5}"/>
              </a:ext>
            </a:extLst>
          </p:cNvPr>
          <p:cNvSpPr txBox="1"/>
          <p:nvPr/>
        </p:nvSpPr>
        <p:spPr>
          <a:xfrm>
            <a:off x="4740443" y="2151727"/>
            <a:ext cx="6248399"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a:t>NUVA is our core solution</a:t>
            </a:r>
          </a:p>
          <a:p>
            <a:pPr marL="285750" indent="-285750">
              <a:buFont typeface="Arial" panose="020B0604020202020204" pitchFamily="34" charset="0"/>
              <a:buChar char="•"/>
            </a:pPr>
            <a:r>
              <a:rPr lang="en-US" sz="3200" dirty="0"/>
              <a:t>We must invest in it to solve real-world problems.</a:t>
            </a:r>
          </a:p>
          <a:p>
            <a:pPr marL="285750" indent="-285750">
              <a:buFont typeface="Arial" panose="020B0604020202020204" pitchFamily="34" charset="0"/>
              <a:buChar char="•"/>
            </a:pPr>
            <a:r>
              <a:rPr lang="en-US" sz="3200" dirty="0"/>
              <a:t>The value is there, now we must support it.</a:t>
            </a:r>
          </a:p>
        </p:txBody>
      </p:sp>
    </p:spTree>
    <p:extLst>
      <p:ext uri="{BB962C8B-B14F-4D97-AF65-F5344CB8AC3E}">
        <p14:creationId xmlns:p14="http://schemas.microsoft.com/office/powerpoint/2010/main" val="11149078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C766-C99B-B04B-1587-B20E517ED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D7F77-7814-5F28-7C98-BE2B191AB994}"/>
              </a:ext>
            </a:extLst>
          </p:cNvPr>
          <p:cNvSpPr>
            <a:spLocks noGrp="1"/>
          </p:cNvSpPr>
          <p:nvPr>
            <p:ph type="title"/>
          </p:nvPr>
        </p:nvSpPr>
        <p:spPr>
          <a:xfrm>
            <a:off x="640081" y="367749"/>
            <a:ext cx="4928617" cy="1506772"/>
          </a:xfrm>
        </p:spPr>
        <p:txBody>
          <a:bodyPr/>
          <a:lstStyle/>
          <a:p>
            <a:r>
              <a:rPr lang="en-US" dirty="0"/>
              <a:t>The Path Forward</a:t>
            </a:r>
          </a:p>
        </p:txBody>
      </p:sp>
      <p:sp>
        <p:nvSpPr>
          <p:cNvPr id="3" name="Content Placeholder 2">
            <a:extLst>
              <a:ext uri="{FF2B5EF4-FFF2-40B4-BE49-F238E27FC236}">
                <a16:creationId xmlns:a16="http://schemas.microsoft.com/office/drawing/2014/main" id="{0BBE9A60-3582-344C-ECAE-588404819506}"/>
              </a:ext>
            </a:extLst>
          </p:cNvPr>
          <p:cNvSpPr>
            <a:spLocks noGrp="1"/>
          </p:cNvSpPr>
          <p:nvPr>
            <p:ph idx="1"/>
          </p:nvPr>
        </p:nvSpPr>
        <p:spPr>
          <a:xfrm>
            <a:off x="640079" y="2039114"/>
            <a:ext cx="10890928" cy="3263871"/>
          </a:xfrm>
        </p:spPr>
        <p:txBody>
          <a:bodyPr>
            <a:normAutofit/>
          </a:bodyPr>
          <a:lstStyle/>
          <a:p>
            <a:r>
              <a:rPr lang="en-US" dirty="0"/>
              <a:t>NUVA is currently maintained by SYADEM, who developed it as a public good and have donated their time and tools to support the IVC vision. </a:t>
            </a:r>
          </a:p>
          <a:p>
            <a:pPr lvl="1"/>
            <a:r>
              <a:rPr lang="en-US" dirty="0"/>
              <a:t>This is not a side project. </a:t>
            </a:r>
          </a:p>
          <a:p>
            <a:pPr lvl="1"/>
            <a:r>
              <a:rPr lang="en-US" dirty="0"/>
              <a:t>It is the foundation on which global vaccine data interoperability must be built</a:t>
            </a:r>
          </a:p>
          <a:p>
            <a:r>
              <a:rPr lang="en-US" dirty="0"/>
              <a:t>To continue:</a:t>
            </a:r>
          </a:p>
          <a:p>
            <a:pPr lvl="1"/>
            <a:r>
              <a:rPr lang="en-US" dirty="0"/>
              <a:t>At least 1–3 FTEs are needed long-term to support NUVA’s development</a:t>
            </a:r>
          </a:p>
          <a:p>
            <a:pPr lvl="1"/>
            <a:r>
              <a:rPr lang="en-US" dirty="0"/>
              <a:t>Funding must support both core development and engagement with the broader community</a:t>
            </a:r>
          </a:p>
          <a:p>
            <a:pPr lvl="1"/>
            <a:r>
              <a:rPr lang="en-US" dirty="0"/>
              <a:t>Partnerships must ensure that NUVA remains a trusted, shared resource — open, usable, and growing</a:t>
            </a:r>
          </a:p>
        </p:txBody>
      </p:sp>
    </p:spTree>
    <p:extLst>
      <p:ext uri="{BB962C8B-B14F-4D97-AF65-F5344CB8AC3E}">
        <p14:creationId xmlns:p14="http://schemas.microsoft.com/office/powerpoint/2010/main" val="19226442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F84B4-34C8-8B7E-EDD6-7F1220A66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C05B0-3626-DE8C-DFE9-DD9A99B341BE}"/>
              </a:ext>
            </a:extLst>
          </p:cNvPr>
          <p:cNvSpPr>
            <a:spLocks noGrp="1"/>
          </p:cNvSpPr>
          <p:nvPr>
            <p:ph type="title"/>
          </p:nvPr>
        </p:nvSpPr>
        <p:spPr/>
        <p:txBody>
          <a:bodyPr/>
          <a:lstStyle/>
          <a:p>
            <a:r>
              <a:rPr lang="en-US" dirty="0"/>
              <a:t>We Solve Problems, Not Just Talk About Them</a:t>
            </a:r>
          </a:p>
        </p:txBody>
      </p:sp>
      <p:graphicFrame>
        <p:nvGraphicFramePr>
          <p:cNvPr id="4" name="Content Placeholder 3">
            <a:extLst>
              <a:ext uri="{FF2B5EF4-FFF2-40B4-BE49-F238E27FC236}">
                <a16:creationId xmlns:a16="http://schemas.microsoft.com/office/drawing/2014/main" id="{F409BC2D-E8B0-C999-6848-8C85996ED941}"/>
              </a:ext>
            </a:extLst>
          </p:cNvPr>
          <p:cNvGraphicFramePr>
            <a:graphicFrameLocks noGrp="1"/>
          </p:cNvGraphicFramePr>
          <p:nvPr>
            <p:ph idx="1"/>
          </p:nvPr>
        </p:nvGraphicFramePr>
        <p:xfrm>
          <a:off x="639763" y="1736725"/>
          <a:ext cx="10891837" cy="3565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433A9536-B463-4D50-D56A-71D6218629E7}"/>
              </a:ext>
            </a:extLst>
          </p:cNvPr>
          <p:cNvSpPr/>
          <p:nvPr/>
        </p:nvSpPr>
        <p:spPr>
          <a:xfrm>
            <a:off x="7948865" y="1646002"/>
            <a:ext cx="3737808"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7A6ABC1-A691-997B-70EE-04F2A41F2137}"/>
              </a:ext>
            </a:extLst>
          </p:cNvPr>
          <p:cNvSpPr/>
          <p:nvPr/>
        </p:nvSpPr>
        <p:spPr>
          <a:xfrm>
            <a:off x="443833" y="1646001"/>
            <a:ext cx="3799304" cy="3824355"/>
          </a:xfrm>
          <a:prstGeom prst="rect">
            <a:avLst/>
          </a:prstGeom>
          <a:solidFill>
            <a:srgbClr val="FFFFFF">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2E65DC7-4E00-A412-D831-5B9EC26FE476}"/>
              </a:ext>
            </a:extLst>
          </p:cNvPr>
          <p:cNvSpPr txBox="1"/>
          <p:nvPr/>
        </p:nvSpPr>
        <p:spPr>
          <a:xfrm>
            <a:off x="8091909" y="1762820"/>
            <a:ext cx="3737808"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Everyone here has knowledge others need.</a:t>
            </a:r>
          </a:p>
          <a:p>
            <a:pPr marL="285750" indent="-285750">
              <a:buFont typeface="Arial" panose="020B0604020202020204" pitchFamily="34" charset="0"/>
              <a:buChar char="•"/>
            </a:pPr>
            <a:r>
              <a:rPr lang="en-US" sz="3200" dirty="0"/>
              <a:t>We must build systems that make that sharing routine.</a:t>
            </a:r>
          </a:p>
        </p:txBody>
      </p:sp>
      <p:sp>
        <p:nvSpPr>
          <p:cNvPr id="6" name="TextBox 5">
            <a:extLst>
              <a:ext uri="{FF2B5EF4-FFF2-40B4-BE49-F238E27FC236}">
                <a16:creationId xmlns:a16="http://schemas.microsoft.com/office/drawing/2014/main" id="{43C2304D-476B-6A42-AB5E-F44E28AE5E56}"/>
              </a:ext>
            </a:extLst>
          </p:cNvPr>
          <p:cNvSpPr txBox="1"/>
          <p:nvPr/>
        </p:nvSpPr>
        <p:spPr>
          <a:xfrm>
            <a:off x="893010" y="1881783"/>
            <a:ext cx="2753894"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This group is forming. </a:t>
            </a:r>
          </a:p>
          <a:p>
            <a:pPr marL="285750" indent="-285750">
              <a:buFont typeface="Arial" panose="020B0604020202020204" pitchFamily="34" charset="0"/>
              <a:buChar char="•"/>
            </a:pPr>
            <a:r>
              <a:rPr lang="en-US" sz="3200" dirty="0"/>
              <a:t>Not fast, but right.</a:t>
            </a:r>
          </a:p>
        </p:txBody>
      </p:sp>
    </p:spTree>
    <p:extLst>
      <p:ext uri="{BB962C8B-B14F-4D97-AF65-F5344CB8AC3E}">
        <p14:creationId xmlns:p14="http://schemas.microsoft.com/office/powerpoint/2010/main" val="383561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5" id="{679E763D-5218-C44E-8FDD-39C595A96E21}" vid="{CC479144-96A4-1E40-948C-52C9C1CC44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 IVC</Template>
  <TotalTime>1182</TotalTime>
  <Words>2135</Words>
  <Application>Microsoft Office PowerPoint</Application>
  <PresentationFormat>Widescreen</PresentationFormat>
  <Paragraphs>269</Paragraphs>
  <Slides>106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Aptos</vt:lpstr>
      <vt:lpstr>Arial</vt:lpstr>
      <vt:lpstr>Grandview Display</vt:lpstr>
      <vt:lpstr>Open Sans</vt:lpstr>
      <vt:lpstr>Roboto</vt:lpstr>
      <vt:lpstr>DashVTI</vt:lpstr>
      <vt:lpstr>International Vaccine Codes (IVC) Initiative</vt:lpstr>
      <vt:lpstr>Welcome!</vt:lpstr>
      <vt:lpstr>International Summit on Vaccine Coding &amp; Standards</vt:lpstr>
      <vt:lpstr>Meeting in Bordeaux</vt:lpstr>
      <vt:lpstr>PowerPoint Presentation</vt:lpstr>
      <vt:lpstr>PowerPoint Presentation</vt:lpstr>
      <vt:lpstr>PowerPoint Presentation</vt:lpstr>
      <vt:lpstr>PowerPoint Presentation</vt:lpstr>
      <vt:lpstr>PowerPoint Presentation</vt:lpstr>
      <vt:lpstr>What do you hope to get out of the meeting today?</vt:lpstr>
      <vt:lpstr>What doesn’t work well or could be improved?</vt:lpstr>
      <vt:lpstr>Why We Need IVC – The Real World Problem</vt:lpstr>
      <vt:lpstr>Can You Read This Record?</vt:lpstr>
      <vt:lpstr>What is Missing?</vt:lpstr>
      <vt:lpstr>The Hidden Work of Recording Vaccinations</vt:lpstr>
      <vt:lpstr>Wake-Up Call</vt:lpstr>
      <vt:lpstr>Need for Collaboration</vt:lpstr>
      <vt:lpstr>PowerPoint Presentation</vt:lpstr>
      <vt:lpstr>What is NUVA?</vt:lpstr>
      <vt:lpstr>What We’ve Built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Discussion &amp; Reflection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Discussion &amp; Reflection</vt:lpstr>
      <vt:lpstr>PowerPoint Presentation</vt:lpstr>
      <vt:lpstr>PowerPoint Presentation</vt:lpstr>
      <vt:lpstr>PowerPoint Presentation</vt:lpstr>
      <vt:lpstr>PowerPoint Presentation</vt:lpstr>
      <vt:lpstr>PowerPoint Presentation</vt:lpstr>
      <vt:lpstr>PowerPoint Presentation</vt:lpstr>
      <vt:lpstr>Discussion &amp; Reflection</vt:lpstr>
      <vt:lpstr>Building Something That Lasts</vt:lpstr>
      <vt:lpstr>We’ve Made a Start</vt:lpstr>
      <vt:lpstr>We Solve Problems, Not Just Talk About Them</vt:lpstr>
      <vt:lpstr>We Solve Problems, Not Just Talk About Them</vt:lpstr>
      <vt:lpstr>The Path Forward</vt:lpstr>
      <vt:lpstr>We Solve Problems, Not Just Talk About Them</vt:lpstr>
      <vt:lpstr>We Solve Problems, Not Just Talk About Them</vt:lpstr>
      <vt:lpstr>We Solve Problems, Not Just Talk About Them</vt:lpstr>
      <vt:lpstr>What We Need</vt:lpstr>
      <vt:lpstr>What Comes Next</vt:lpstr>
      <vt:lpstr>Next Steps</vt:lpstr>
      <vt:lpstr>How Can You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Bunker</dc:creator>
  <cp:lastModifiedBy>Nathan Bunker</cp:lastModifiedBy>
  <cp:revision>26</cp:revision>
  <dcterms:created xsi:type="dcterms:W3CDTF">2025-05-02T13:42:20Z</dcterms:created>
  <dcterms:modified xsi:type="dcterms:W3CDTF">2025-06-11T14:58:19Z</dcterms:modified>
</cp:coreProperties>
</file>