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2" r:id="rId3"/>
    <p:sldMasterId id="2147483686" r:id="rId4"/>
    <p:sldMasterId id="2147483699" r:id="rId5"/>
    <p:sldMasterId id="2147483737" r:id="rId6"/>
  </p:sldMasterIdLst>
  <p:notesMasterIdLst>
    <p:notesMasterId r:id="rId47"/>
  </p:notesMasterIdLst>
  <p:sldIdLst>
    <p:sldId id="261" r:id="rId7"/>
    <p:sldId id="262" r:id="rId8"/>
    <p:sldId id="263" r:id="rId9"/>
    <p:sldId id="1865" r:id="rId10"/>
    <p:sldId id="1866" r:id="rId11"/>
    <p:sldId id="1867" r:id="rId12"/>
    <p:sldId id="1868" r:id="rId13"/>
    <p:sldId id="299" r:id="rId14"/>
    <p:sldId id="266" r:id="rId15"/>
    <p:sldId id="1863" r:id="rId16"/>
    <p:sldId id="1856" r:id="rId17"/>
    <p:sldId id="268" r:id="rId18"/>
    <p:sldId id="1857" r:id="rId19"/>
    <p:sldId id="1869" r:id="rId20"/>
    <p:sldId id="1808" r:id="rId21"/>
    <p:sldId id="1811" r:id="rId22"/>
    <p:sldId id="1846" r:id="rId23"/>
    <p:sldId id="1858" r:id="rId24"/>
    <p:sldId id="1859" r:id="rId25"/>
    <p:sldId id="1854" r:id="rId26"/>
    <p:sldId id="1848" r:id="rId27"/>
    <p:sldId id="1844" r:id="rId28"/>
    <p:sldId id="1845" r:id="rId29"/>
    <p:sldId id="1847" r:id="rId30"/>
    <p:sldId id="1841" r:id="rId31"/>
    <p:sldId id="1855" r:id="rId32"/>
    <p:sldId id="1853" r:id="rId33"/>
    <p:sldId id="1849" r:id="rId34"/>
    <p:sldId id="1860" r:id="rId35"/>
    <p:sldId id="1861" r:id="rId36"/>
    <p:sldId id="1862" r:id="rId37"/>
    <p:sldId id="1870" r:id="rId38"/>
    <p:sldId id="1871" r:id="rId39"/>
    <p:sldId id="1872" r:id="rId40"/>
    <p:sldId id="1864" r:id="rId41"/>
    <p:sldId id="1873" r:id="rId42"/>
    <p:sldId id="1874" r:id="rId43"/>
    <p:sldId id="1852" r:id="rId44"/>
    <p:sldId id="269" r:id="rId45"/>
    <p:sldId id="279" r:id="rId46"/>
  </p:sldIdLst>
  <p:sldSz cx="12192000" cy="6858000"/>
  <p:notesSz cx="6858000" cy="9144000"/>
  <p:embeddedFontLs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Constantia" panose="02030602050306030303" pitchFamily="18" charset="0"/>
      <p:regular r:id="rId52"/>
      <p:bold r:id="rId53"/>
      <p:italic r:id="rId54"/>
      <p:boldItalic r:id="rId55"/>
    </p:embeddedFont>
    <p:embeddedFont>
      <p:font typeface="Open Sans" panose="020B0606030504020204" pitchFamily="34" charset="0"/>
      <p:regular r:id="rId56"/>
      <p:bold r:id="rId57"/>
      <p:italic r:id="rId58"/>
      <p:boldItalic r:id="rId59"/>
    </p:embeddedFont>
    <p:embeddedFont>
      <p:font typeface="Open Sans Light" panose="020B0306030504020204" pitchFamily="34" charset="0"/>
      <p:regular r:id="rId60"/>
      <p:italic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  <p:embeddedFont>
      <p:font typeface="Wingdings 2" panose="05020102010507070707" pitchFamily="18" charset="2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2686" autoAdjust="0"/>
  </p:normalViewPr>
  <p:slideViewPr>
    <p:cSldViewPr snapToGrid="0">
      <p:cViewPr varScale="1">
        <p:scale>
          <a:sx n="111" d="100"/>
          <a:sy n="111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63" Type="http://schemas.openxmlformats.org/officeDocument/2006/relationships/font" Target="fonts/font16.fntdata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12.fntdata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8EB36-D0DF-43D0-B2FB-4C9C2D9A00A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B26311-24F1-4D02-B579-5EB26182AB13}">
      <dgm:prSet phldrT="[Texte]"/>
      <dgm:spPr/>
      <dgm:t>
        <a:bodyPr/>
        <a:lstStyle/>
        <a:p>
          <a: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  <a:t>Per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Pertussis, unspecified</a:t>
          </a:r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F0E19-ED13-4DF5-8810-834293712687}" type="parTrans" cxnId="{D0551707-8AD5-42DF-9BC5-55811D217F75}">
      <dgm:prSet/>
      <dgm:spPr/>
      <dgm:t>
        <a:bodyPr/>
        <a:lstStyle/>
        <a:p>
          <a:endParaRPr lang="en-GB"/>
        </a:p>
      </dgm:t>
    </dgm:pt>
    <dgm:pt modelId="{6999B5EF-047E-46FB-AC00-9EDE89F28895}" type="sibTrans" cxnId="{D0551707-8AD5-42DF-9BC5-55811D217F75}">
      <dgm:prSet/>
      <dgm:spPr/>
      <dgm:t>
        <a:bodyPr/>
        <a:lstStyle/>
        <a:p>
          <a:endParaRPr lang="en-GB"/>
        </a:p>
      </dgm:t>
    </dgm:pt>
    <dgm:pt modelId="{7C01C68B-70A0-4426-BA0A-2B5D2D519B4A}">
      <dgm:prSet phldrT="[Texte]"/>
      <dgm:spPr/>
      <dgm:t>
        <a:bodyPr/>
        <a:lstStyle/>
        <a:p>
          <a:r>
            <a:rPr lang="en-US" noProof="0" dirty="0" err="1">
              <a:latin typeface="Arial" panose="020B0604020202020204" pitchFamily="34" charset="0"/>
              <a:cs typeface="Arial" panose="020B0604020202020204" pitchFamily="34" charset="0"/>
            </a:rPr>
            <a:t>Acel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dose unknown</a:t>
          </a:r>
        </a:p>
      </dgm:t>
    </dgm:pt>
    <dgm:pt modelId="{21FD21F1-FBA1-4B03-83C4-F84CE2B9B42D}" type="parTrans" cxnId="{BDCF9768-77AA-4816-929A-16E511E0A634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116645-A326-4CF7-8FDE-8FAABD85EBC8}" type="sibTrans" cxnId="{BDCF9768-77AA-4816-929A-16E511E0A634}">
      <dgm:prSet/>
      <dgm:spPr/>
      <dgm:t>
        <a:bodyPr/>
        <a:lstStyle/>
        <a:p>
          <a:endParaRPr lang="en-GB"/>
        </a:p>
      </dgm:t>
    </dgm:pt>
    <dgm:pt modelId="{CD7D8615-F44D-4BA4-9D74-255B6A523155}">
      <dgm:prSet phldrT="[Texte]"/>
      <dgm:spPr/>
      <dgm:t>
        <a:bodyPr/>
        <a:lstStyle/>
        <a:p>
          <a:r>
            <a:rPr lang="en-US" noProof="0" dirty="0" err="1">
              <a:latin typeface="Arial" panose="020B0604020202020204" pitchFamily="34" charset="0"/>
              <a:cs typeface="Arial" panose="020B0604020202020204" pitchFamily="34" charset="0"/>
            </a:rPr>
            <a:t>wP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Whole-cell pertussis</a:t>
          </a:r>
        </a:p>
      </dgm:t>
    </dgm:pt>
    <dgm:pt modelId="{1EE0F442-D7D2-4B2E-93C8-4477F9696D6F}" type="parTrans" cxnId="{6D2BA07D-BE35-46A4-9796-64CC25B70CC2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C471F-7E1D-4CEC-9C5A-C6CF1F8F87F5}" type="sibTrans" cxnId="{6D2BA07D-BE35-46A4-9796-64CC25B70CC2}">
      <dgm:prSet/>
      <dgm:spPr/>
      <dgm:t>
        <a:bodyPr/>
        <a:lstStyle/>
        <a:p>
          <a:endParaRPr lang="en-GB"/>
        </a:p>
      </dgm:t>
    </dgm:pt>
    <dgm:pt modelId="{40ABBD2A-23DB-4B91-9882-3958E9E230AA}">
      <dgm:prSet phldrT="[Texte]"/>
      <dgm:spPr/>
      <dgm:t>
        <a:bodyPr/>
        <a:lstStyle/>
        <a:p>
          <a: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</a:t>
          </a:r>
          <a:b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low dose</a:t>
          </a:r>
        </a:p>
      </dgm:t>
    </dgm:pt>
    <dgm:pt modelId="{49FFC244-F561-4631-969C-2984AEE40BA6}" type="parTrans" cxnId="{AEA7363F-D8EE-4FE5-A05B-D1AE1EA12028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67007-4B9E-4B76-BC5F-2A2815ED9020}" type="sibTrans" cxnId="{AEA7363F-D8EE-4FE5-A05B-D1AE1EA12028}">
      <dgm:prSet/>
      <dgm:spPr/>
      <dgm:t>
        <a:bodyPr/>
        <a:lstStyle/>
        <a:p>
          <a:endParaRPr lang="en-GB"/>
        </a:p>
      </dgm:t>
    </dgm:pt>
    <dgm:pt modelId="{6A77DBBC-ADF6-4451-ACDC-805127B20D9E}">
      <dgm:prSet phldrT="[Texte]"/>
      <dgm:spPr/>
      <dgm:t>
        <a:bodyPr/>
        <a:lstStyle/>
        <a:p>
          <a:r>
            <a:rPr lang="en-US" noProof="0" dirty="0" err="1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i="1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normal dose</a:t>
          </a:r>
        </a:p>
      </dgm:t>
    </dgm:pt>
    <dgm:pt modelId="{78E4A05B-6C51-4F2A-B9D4-C58AFFAFFAFB}" type="parTrans" cxnId="{0EFC42B6-C173-45D3-87BD-BD386EACF356}">
      <dgm:prSet/>
      <dgm:spPr/>
      <dgm:t>
        <a:bodyPr/>
        <a:lstStyle/>
        <a:p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7A12B-5E14-4077-A34B-301E12939237}" type="sibTrans" cxnId="{0EFC42B6-C173-45D3-87BD-BD386EACF356}">
      <dgm:prSet/>
      <dgm:spPr/>
      <dgm:t>
        <a:bodyPr/>
        <a:lstStyle/>
        <a:p>
          <a:endParaRPr lang="en-GB"/>
        </a:p>
      </dgm:t>
    </dgm:pt>
    <dgm:pt modelId="{6A90C91A-B08B-48A9-BBC4-8849EDE35D0F}" type="pres">
      <dgm:prSet presAssocID="{CA68EB36-D0DF-43D0-B2FB-4C9C2D9A00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54D827-6B4B-4BD4-BB7C-52BDEDAFE1BE}" type="pres">
      <dgm:prSet presAssocID="{4FB26311-24F1-4D02-B579-5EB26182AB13}" presName="hierRoot1" presStyleCnt="0">
        <dgm:presLayoutVars>
          <dgm:hierBranch val="init"/>
        </dgm:presLayoutVars>
      </dgm:prSet>
      <dgm:spPr/>
    </dgm:pt>
    <dgm:pt modelId="{8F74336E-2921-4050-A399-4BF279EA2AEC}" type="pres">
      <dgm:prSet presAssocID="{4FB26311-24F1-4D02-B579-5EB26182AB13}" presName="rootComposite1" presStyleCnt="0"/>
      <dgm:spPr/>
    </dgm:pt>
    <dgm:pt modelId="{5C0E41C5-C1FA-4AAF-8C42-EB8EC2021180}" type="pres">
      <dgm:prSet presAssocID="{4FB26311-24F1-4D02-B579-5EB26182AB13}" presName="rootText1" presStyleLbl="node0" presStyleIdx="0" presStyleCnt="1" custLinFactNeighborY="-980">
        <dgm:presLayoutVars>
          <dgm:chPref val="3"/>
        </dgm:presLayoutVars>
      </dgm:prSet>
      <dgm:spPr/>
    </dgm:pt>
    <dgm:pt modelId="{BBD51BB4-8AA8-4D0D-ACF8-95FCB7B1B97F}" type="pres">
      <dgm:prSet presAssocID="{4FB26311-24F1-4D02-B579-5EB26182AB13}" presName="rootConnector1" presStyleLbl="node1" presStyleIdx="0" presStyleCnt="0"/>
      <dgm:spPr/>
    </dgm:pt>
    <dgm:pt modelId="{F192062B-2298-43FF-B053-C2C64FF3A109}" type="pres">
      <dgm:prSet presAssocID="{4FB26311-24F1-4D02-B579-5EB26182AB13}" presName="hierChild2" presStyleCnt="0"/>
      <dgm:spPr/>
    </dgm:pt>
    <dgm:pt modelId="{D2E2C8D9-9377-40EC-8B6E-EB4BACEB6720}" type="pres">
      <dgm:prSet presAssocID="{21FD21F1-FBA1-4B03-83C4-F84CE2B9B42D}" presName="Name64" presStyleLbl="parChTrans1D2" presStyleIdx="0" presStyleCnt="2"/>
      <dgm:spPr/>
    </dgm:pt>
    <dgm:pt modelId="{A4D36A2C-173E-4392-AFDF-12CC3EB6FB86}" type="pres">
      <dgm:prSet presAssocID="{7C01C68B-70A0-4426-BA0A-2B5D2D519B4A}" presName="hierRoot2" presStyleCnt="0">
        <dgm:presLayoutVars>
          <dgm:hierBranch val="init"/>
        </dgm:presLayoutVars>
      </dgm:prSet>
      <dgm:spPr/>
    </dgm:pt>
    <dgm:pt modelId="{FAAE9940-5DF4-47E8-83E5-53A9A7820830}" type="pres">
      <dgm:prSet presAssocID="{7C01C68B-70A0-4426-BA0A-2B5D2D519B4A}" presName="rootComposite" presStyleCnt="0"/>
      <dgm:spPr/>
    </dgm:pt>
    <dgm:pt modelId="{7F6D3103-2A9B-48F6-B3E7-1348FB927E39}" type="pres">
      <dgm:prSet presAssocID="{7C01C68B-70A0-4426-BA0A-2B5D2D519B4A}" presName="rootText" presStyleLbl="node2" presStyleIdx="0" presStyleCnt="2">
        <dgm:presLayoutVars>
          <dgm:chPref val="3"/>
        </dgm:presLayoutVars>
      </dgm:prSet>
      <dgm:spPr/>
    </dgm:pt>
    <dgm:pt modelId="{2DA15D6B-83CF-49C6-BC40-7DE367D7E283}" type="pres">
      <dgm:prSet presAssocID="{7C01C68B-70A0-4426-BA0A-2B5D2D519B4A}" presName="rootConnector" presStyleLbl="node2" presStyleIdx="0" presStyleCnt="2"/>
      <dgm:spPr/>
    </dgm:pt>
    <dgm:pt modelId="{A50E9369-5013-4F04-8B28-6859B6158FCA}" type="pres">
      <dgm:prSet presAssocID="{7C01C68B-70A0-4426-BA0A-2B5D2D519B4A}" presName="hierChild4" presStyleCnt="0"/>
      <dgm:spPr/>
    </dgm:pt>
    <dgm:pt modelId="{ACAAC5EE-FA47-4F2F-AF09-7BE4B89630F0}" type="pres">
      <dgm:prSet presAssocID="{49FFC244-F561-4631-969C-2984AEE40BA6}" presName="Name64" presStyleLbl="parChTrans1D3" presStyleIdx="0" presStyleCnt="2"/>
      <dgm:spPr/>
    </dgm:pt>
    <dgm:pt modelId="{BE0BB3D3-6B8D-4097-A043-FEE213BD8FC6}" type="pres">
      <dgm:prSet presAssocID="{40ABBD2A-23DB-4B91-9882-3958E9E230AA}" presName="hierRoot2" presStyleCnt="0">
        <dgm:presLayoutVars>
          <dgm:hierBranch val="init"/>
        </dgm:presLayoutVars>
      </dgm:prSet>
      <dgm:spPr/>
    </dgm:pt>
    <dgm:pt modelId="{1CAD156E-3935-4628-9CB7-B310612B02C9}" type="pres">
      <dgm:prSet presAssocID="{40ABBD2A-23DB-4B91-9882-3958E9E230AA}" presName="rootComposite" presStyleCnt="0"/>
      <dgm:spPr/>
    </dgm:pt>
    <dgm:pt modelId="{1388FF04-3CF3-417A-9BD6-E8818B21C001}" type="pres">
      <dgm:prSet presAssocID="{40ABBD2A-23DB-4B91-9882-3958E9E230AA}" presName="rootText" presStyleLbl="node3" presStyleIdx="0" presStyleCnt="2">
        <dgm:presLayoutVars>
          <dgm:chPref val="3"/>
        </dgm:presLayoutVars>
      </dgm:prSet>
      <dgm:spPr/>
    </dgm:pt>
    <dgm:pt modelId="{4F063D11-15D8-470D-B1DD-A58E2420EE86}" type="pres">
      <dgm:prSet presAssocID="{40ABBD2A-23DB-4B91-9882-3958E9E230AA}" presName="rootConnector" presStyleLbl="node3" presStyleIdx="0" presStyleCnt="2"/>
      <dgm:spPr/>
    </dgm:pt>
    <dgm:pt modelId="{2CB15374-67FA-41B4-8D4D-3AF711EA7530}" type="pres">
      <dgm:prSet presAssocID="{40ABBD2A-23DB-4B91-9882-3958E9E230AA}" presName="hierChild4" presStyleCnt="0"/>
      <dgm:spPr/>
    </dgm:pt>
    <dgm:pt modelId="{E8A4CF32-16B0-4294-A010-1A6D6CE12A14}" type="pres">
      <dgm:prSet presAssocID="{40ABBD2A-23DB-4B91-9882-3958E9E230AA}" presName="hierChild5" presStyleCnt="0"/>
      <dgm:spPr/>
    </dgm:pt>
    <dgm:pt modelId="{10A0C4B4-D11F-4930-B642-69AAC1F4831E}" type="pres">
      <dgm:prSet presAssocID="{78E4A05B-6C51-4F2A-B9D4-C58AFFAFFAFB}" presName="Name64" presStyleLbl="parChTrans1D3" presStyleIdx="1" presStyleCnt="2"/>
      <dgm:spPr/>
    </dgm:pt>
    <dgm:pt modelId="{E52483A7-18BB-4E69-9E13-B063ED921942}" type="pres">
      <dgm:prSet presAssocID="{6A77DBBC-ADF6-4451-ACDC-805127B20D9E}" presName="hierRoot2" presStyleCnt="0">
        <dgm:presLayoutVars>
          <dgm:hierBranch val="init"/>
        </dgm:presLayoutVars>
      </dgm:prSet>
      <dgm:spPr/>
    </dgm:pt>
    <dgm:pt modelId="{82530135-CF26-4B96-BFD1-A5D98224E527}" type="pres">
      <dgm:prSet presAssocID="{6A77DBBC-ADF6-4451-ACDC-805127B20D9E}" presName="rootComposite" presStyleCnt="0"/>
      <dgm:spPr/>
    </dgm:pt>
    <dgm:pt modelId="{9C441BA1-5631-461C-B80A-78558BE8EFDC}" type="pres">
      <dgm:prSet presAssocID="{6A77DBBC-ADF6-4451-ACDC-805127B20D9E}" presName="rootText" presStyleLbl="node3" presStyleIdx="1" presStyleCnt="2">
        <dgm:presLayoutVars>
          <dgm:chPref val="3"/>
        </dgm:presLayoutVars>
      </dgm:prSet>
      <dgm:spPr/>
    </dgm:pt>
    <dgm:pt modelId="{2B5C34EA-C29D-40AC-933E-FC2EBC32E5A0}" type="pres">
      <dgm:prSet presAssocID="{6A77DBBC-ADF6-4451-ACDC-805127B20D9E}" presName="rootConnector" presStyleLbl="node3" presStyleIdx="1" presStyleCnt="2"/>
      <dgm:spPr/>
    </dgm:pt>
    <dgm:pt modelId="{CA8E6506-978D-41D4-A4EA-FEF80AFEE227}" type="pres">
      <dgm:prSet presAssocID="{6A77DBBC-ADF6-4451-ACDC-805127B20D9E}" presName="hierChild4" presStyleCnt="0"/>
      <dgm:spPr/>
    </dgm:pt>
    <dgm:pt modelId="{B2234B52-78B3-4B22-B3E4-C53B1506FF08}" type="pres">
      <dgm:prSet presAssocID="{6A77DBBC-ADF6-4451-ACDC-805127B20D9E}" presName="hierChild5" presStyleCnt="0"/>
      <dgm:spPr/>
    </dgm:pt>
    <dgm:pt modelId="{B00554AE-1B42-4313-8424-0F32C106E390}" type="pres">
      <dgm:prSet presAssocID="{7C01C68B-70A0-4426-BA0A-2B5D2D519B4A}" presName="hierChild5" presStyleCnt="0"/>
      <dgm:spPr/>
    </dgm:pt>
    <dgm:pt modelId="{9F5CA287-EC36-4320-BAB8-C1CDE2EAAA11}" type="pres">
      <dgm:prSet presAssocID="{1EE0F442-D7D2-4B2E-93C8-4477F9696D6F}" presName="Name64" presStyleLbl="parChTrans1D2" presStyleIdx="1" presStyleCnt="2"/>
      <dgm:spPr/>
    </dgm:pt>
    <dgm:pt modelId="{7A43B50C-A6CD-4656-8B70-A333F1449575}" type="pres">
      <dgm:prSet presAssocID="{CD7D8615-F44D-4BA4-9D74-255B6A523155}" presName="hierRoot2" presStyleCnt="0">
        <dgm:presLayoutVars>
          <dgm:hierBranch val="init"/>
        </dgm:presLayoutVars>
      </dgm:prSet>
      <dgm:spPr/>
    </dgm:pt>
    <dgm:pt modelId="{F0464046-542A-40A6-ACCC-84A278EB6E86}" type="pres">
      <dgm:prSet presAssocID="{CD7D8615-F44D-4BA4-9D74-255B6A523155}" presName="rootComposite" presStyleCnt="0"/>
      <dgm:spPr/>
    </dgm:pt>
    <dgm:pt modelId="{A4196865-0356-4BCA-B743-4B92FFADF7EB}" type="pres">
      <dgm:prSet presAssocID="{CD7D8615-F44D-4BA4-9D74-255B6A523155}" presName="rootText" presStyleLbl="node2" presStyleIdx="1" presStyleCnt="2">
        <dgm:presLayoutVars>
          <dgm:chPref val="3"/>
        </dgm:presLayoutVars>
      </dgm:prSet>
      <dgm:spPr/>
    </dgm:pt>
    <dgm:pt modelId="{F83DB5E0-BDC7-49D0-B32C-B9EE7A7C2BB8}" type="pres">
      <dgm:prSet presAssocID="{CD7D8615-F44D-4BA4-9D74-255B6A523155}" presName="rootConnector" presStyleLbl="node2" presStyleIdx="1" presStyleCnt="2"/>
      <dgm:spPr/>
    </dgm:pt>
    <dgm:pt modelId="{50E3015F-322E-4030-B781-36CCA84E82CB}" type="pres">
      <dgm:prSet presAssocID="{CD7D8615-F44D-4BA4-9D74-255B6A523155}" presName="hierChild4" presStyleCnt="0"/>
      <dgm:spPr/>
    </dgm:pt>
    <dgm:pt modelId="{A6082DBF-E9F4-409E-A21C-9264A9147FB6}" type="pres">
      <dgm:prSet presAssocID="{CD7D8615-F44D-4BA4-9D74-255B6A523155}" presName="hierChild5" presStyleCnt="0"/>
      <dgm:spPr/>
    </dgm:pt>
    <dgm:pt modelId="{F7C222F4-56B5-4004-AC4D-B51704EBE126}" type="pres">
      <dgm:prSet presAssocID="{4FB26311-24F1-4D02-B579-5EB26182AB13}" presName="hierChild3" presStyleCnt="0"/>
      <dgm:spPr/>
    </dgm:pt>
  </dgm:ptLst>
  <dgm:cxnLst>
    <dgm:cxn modelId="{D0551707-8AD5-42DF-9BC5-55811D217F75}" srcId="{CA68EB36-D0DF-43D0-B2FB-4C9C2D9A00A9}" destId="{4FB26311-24F1-4D02-B579-5EB26182AB13}" srcOrd="0" destOrd="0" parTransId="{1D4F0E19-ED13-4DF5-8810-834293712687}" sibTransId="{6999B5EF-047E-46FB-AC00-9EDE89F28895}"/>
    <dgm:cxn modelId="{C2812009-EFC0-47C8-8635-D0EA69F193CE}" type="presOf" srcId="{6A77DBBC-ADF6-4451-ACDC-805127B20D9E}" destId="{2B5C34EA-C29D-40AC-933E-FC2EBC32E5A0}" srcOrd="1" destOrd="0" presId="urn:microsoft.com/office/officeart/2009/3/layout/HorizontalOrganizationChart"/>
    <dgm:cxn modelId="{4886DA0A-4B03-4184-A6E8-7CA6F64F0CAD}" type="presOf" srcId="{6A77DBBC-ADF6-4451-ACDC-805127B20D9E}" destId="{9C441BA1-5631-461C-B80A-78558BE8EFDC}" srcOrd="0" destOrd="0" presId="urn:microsoft.com/office/officeart/2009/3/layout/HorizontalOrganizationChart"/>
    <dgm:cxn modelId="{B981FD23-7643-44C0-B586-B7063D36B54D}" type="presOf" srcId="{CD7D8615-F44D-4BA4-9D74-255B6A523155}" destId="{A4196865-0356-4BCA-B743-4B92FFADF7EB}" srcOrd="0" destOrd="0" presId="urn:microsoft.com/office/officeart/2009/3/layout/HorizontalOrganizationChart"/>
    <dgm:cxn modelId="{0C43FF2F-8789-466C-B317-FA19632DD5E0}" type="presOf" srcId="{7C01C68B-70A0-4426-BA0A-2B5D2D519B4A}" destId="{7F6D3103-2A9B-48F6-B3E7-1348FB927E39}" srcOrd="0" destOrd="0" presId="urn:microsoft.com/office/officeart/2009/3/layout/HorizontalOrganizationChart"/>
    <dgm:cxn modelId="{AEA7363F-D8EE-4FE5-A05B-D1AE1EA12028}" srcId="{7C01C68B-70A0-4426-BA0A-2B5D2D519B4A}" destId="{40ABBD2A-23DB-4B91-9882-3958E9E230AA}" srcOrd="0" destOrd="0" parTransId="{49FFC244-F561-4631-969C-2984AEE40BA6}" sibTransId="{EBF67007-4B9E-4B76-BC5F-2A2815ED9020}"/>
    <dgm:cxn modelId="{D0500145-BFD7-4D89-92C5-A90664159F56}" type="presOf" srcId="{21FD21F1-FBA1-4B03-83C4-F84CE2B9B42D}" destId="{D2E2C8D9-9377-40EC-8B6E-EB4BACEB6720}" srcOrd="0" destOrd="0" presId="urn:microsoft.com/office/officeart/2009/3/layout/HorizontalOrganizationChart"/>
    <dgm:cxn modelId="{C242C565-CB4F-49A6-B894-6118D22BB6E1}" type="presOf" srcId="{4FB26311-24F1-4D02-B579-5EB26182AB13}" destId="{5C0E41C5-C1FA-4AAF-8C42-EB8EC2021180}" srcOrd="0" destOrd="0" presId="urn:microsoft.com/office/officeart/2009/3/layout/HorizontalOrganizationChart"/>
    <dgm:cxn modelId="{BDCF9768-77AA-4816-929A-16E511E0A634}" srcId="{4FB26311-24F1-4D02-B579-5EB26182AB13}" destId="{7C01C68B-70A0-4426-BA0A-2B5D2D519B4A}" srcOrd="0" destOrd="0" parTransId="{21FD21F1-FBA1-4B03-83C4-F84CE2B9B42D}" sibTransId="{A6116645-A326-4CF7-8FDE-8FAABD85EBC8}"/>
    <dgm:cxn modelId="{DBC4E373-4CBB-4249-BCED-0D949EA2C4C1}" type="presOf" srcId="{40ABBD2A-23DB-4B91-9882-3958E9E230AA}" destId="{1388FF04-3CF3-417A-9BD6-E8818B21C001}" srcOrd="0" destOrd="0" presId="urn:microsoft.com/office/officeart/2009/3/layout/HorizontalOrganizationChart"/>
    <dgm:cxn modelId="{6A6FFF77-F701-44AA-B18E-66E0A11DA381}" type="presOf" srcId="{7C01C68B-70A0-4426-BA0A-2B5D2D519B4A}" destId="{2DA15D6B-83CF-49C6-BC40-7DE367D7E283}" srcOrd="1" destOrd="0" presId="urn:microsoft.com/office/officeart/2009/3/layout/HorizontalOrganizationChart"/>
    <dgm:cxn modelId="{6D2BA07D-BE35-46A4-9796-64CC25B70CC2}" srcId="{4FB26311-24F1-4D02-B579-5EB26182AB13}" destId="{CD7D8615-F44D-4BA4-9D74-255B6A523155}" srcOrd="1" destOrd="0" parTransId="{1EE0F442-D7D2-4B2E-93C8-4477F9696D6F}" sibTransId="{7C6C471F-7E1D-4CEC-9C5A-C6CF1F8F87F5}"/>
    <dgm:cxn modelId="{6528369F-6DD5-47B9-93CE-AD37C6DD7131}" type="presOf" srcId="{40ABBD2A-23DB-4B91-9882-3958E9E230AA}" destId="{4F063D11-15D8-470D-B1DD-A58E2420EE86}" srcOrd="1" destOrd="0" presId="urn:microsoft.com/office/officeart/2009/3/layout/HorizontalOrganizationChart"/>
    <dgm:cxn modelId="{0EFC42B6-C173-45D3-87BD-BD386EACF356}" srcId="{7C01C68B-70A0-4426-BA0A-2B5D2D519B4A}" destId="{6A77DBBC-ADF6-4451-ACDC-805127B20D9E}" srcOrd="1" destOrd="0" parTransId="{78E4A05B-6C51-4F2A-B9D4-C58AFFAFFAFB}" sibTransId="{F527A12B-5E14-4077-A34B-301E12939237}"/>
    <dgm:cxn modelId="{CDA60EDC-EF1E-4D2E-A856-EA474E4A884E}" type="presOf" srcId="{1EE0F442-D7D2-4B2E-93C8-4477F9696D6F}" destId="{9F5CA287-EC36-4320-BAB8-C1CDE2EAAA11}" srcOrd="0" destOrd="0" presId="urn:microsoft.com/office/officeart/2009/3/layout/HorizontalOrganizationChart"/>
    <dgm:cxn modelId="{12EB34E2-1EE0-4C13-A979-7283387C3385}" type="presOf" srcId="{49FFC244-F561-4631-969C-2984AEE40BA6}" destId="{ACAAC5EE-FA47-4F2F-AF09-7BE4B89630F0}" srcOrd="0" destOrd="0" presId="urn:microsoft.com/office/officeart/2009/3/layout/HorizontalOrganizationChart"/>
    <dgm:cxn modelId="{167CCDE9-3D8E-483E-968E-CD43D75AEC51}" type="presOf" srcId="{4FB26311-24F1-4D02-B579-5EB26182AB13}" destId="{BBD51BB4-8AA8-4D0D-ACF8-95FCB7B1B97F}" srcOrd="1" destOrd="0" presId="urn:microsoft.com/office/officeart/2009/3/layout/HorizontalOrganizationChart"/>
    <dgm:cxn modelId="{5BEE20F0-4BD6-415D-A650-650A72371FB5}" type="presOf" srcId="{CD7D8615-F44D-4BA4-9D74-255B6A523155}" destId="{F83DB5E0-BDC7-49D0-B32C-B9EE7A7C2BB8}" srcOrd="1" destOrd="0" presId="urn:microsoft.com/office/officeart/2009/3/layout/HorizontalOrganizationChart"/>
    <dgm:cxn modelId="{9DB9CEF5-06DC-4B97-9A6A-61BDDFC27869}" type="presOf" srcId="{78E4A05B-6C51-4F2A-B9D4-C58AFFAFFAFB}" destId="{10A0C4B4-D11F-4930-B642-69AAC1F4831E}" srcOrd="0" destOrd="0" presId="urn:microsoft.com/office/officeart/2009/3/layout/HorizontalOrganizationChart"/>
    <dgm:cxn modelId="{3622D4F5-D423-4EDB-83B8-A242E7050FAF}" type="presOf" srcId="{CA68EB36-D0DF-43D0-B2FB-4C9C2D9A00A9}" destId="{6A90C91A-B08B-48A9-BBC4-8849EDE35D0F}" srcOrd="0" destOrd="0" presId="urn:microsoft.com/office/officeart/2009/3/layout/HorizontalOrganizationChart"/>
    <dgm:cxn modelId="{A2317D56-6D66-4509-9677-4E10A646B3D9}" type="presParOf" srcId="{6A90C91A-B08B-48A9-BBC4-8849EDE35D0F}" destId="{8F54D827-6B4B-4BD4-BB7C-52BDEDAFE1BE}" srcOrd="0" destOrd="0" presId="urn:microsoft.com/office/officeart/2009/3/layout/HorizontalOrganizationChart"/>
    <dgm:cxn modelId="{2C052CC9-3815-4215-8E7F-C578DCF6D5DB}" type="presParOf" srcId="{8F54D827-6B4B-4BD4-BB7C-52BDEDAFE1BE}" destId="{8F74336E-2921-4050-A399-4BF279EA2AEC}" srcOrd="0" destOrd="0" presId="urn:microsoft.com/office/officeart/2009/3/layout/HorizontalOrganizationChart"/>
    <dgm:cxn modelId="{9C8E950C-D985-4708-9595-E979ABAE1F14}" type="presParOf" srcId="{8F74336E-2921-4050-A399-4BF279EA2AEC}" destId="{5C0E41C5-C1FA-4AAF-8C42-EB8EC2021180}" srcOrd="0" destOrd="0" presId="urn:microsoft.com/office/officeart/2009/3/layout/HorizontalOrganizationChart"/>
    <dgm:cxn modelId="{85508F1D-09E8-4DFA-B823-9B8199569EC2}" type="presParOf" srcId="{8F74336E-2921-4050-A399-4BF279EA2AEC}" destId="{BBD51BB4-8AA8-4D0D-ACF8-95FCB7B1B97F}" srcOrd="1" destOrd="0" presId="urn:microsoft.com/office/officeart/2009/3/layout/HorizontalOrganizationChart"/>
    <dgm:cxn modelId="{AE1DF6FB-DA65-4159-A7B4-D15D915809DF}" type="presParOf" srcId="{8F54D827-6B4B-4BD4-BB7C-52BDEDAFE1BE}" destId="{F192062B-2298-43FF-B053-C2C64FF3A109}" srcOrd="1" destOrd="0" presId="urn:microsoft.com/office/officeart/2009/3/layout/HorizontalOrganizationChart"/>
    <dgm:cxn modelId="{41572F80-DC5B-4069-AA0C-D4501F1CF684}" type="presParOf" srcId="{F192062B-2298-43FF-B053-C2C64FF3A109}" destId="{D2E2C8D9-9377-40EC-8B6E-EB4BACEB6720}" srcOrd="0" destOrd="0" presId="urn:microsoft.com/office/officeart/2009/3/layout/HorizontalOrganizationChart"/>
    <dgm:cxn modelId="{8260B881-7702-4DCC-903D-B0C7F38D1965}" type="presParOf" srcId="{F192062B-2298-43FF-B053-C2C64FF3A109}" destId="{A4D36A2C-173E-4392-AFDF-12CC3EB6FB86}" srcOrd="1" destOrd="0" presId="urn:microsoft.com/office/officeart/2009/3/layout/HorizontalOrganizationChart"/>
    <dgm:cxn modelId="{37E10FC6-73F2-4F94-B3BB-A1FBD5018413}" type="presParOf" srcId="{A4D36A2C-173E-4392-AFDF-12CC3EB6FB86}" destId="{FAAE9940-5DF4-47E8-83E5-53A9A7820830}" srcOrd="0" destOrd="0" presId="urn:microsoft.com/office/officeart/2009/3/layout/HorizontalOrganizationChart"/>
    <dgm:cxn modelId="{9F7BFF57-1032-43C7-967D-2BBB2BC4C060}" type="presParOf" srcId="{FAAE9940-5DF4-47E8-83E5-53A9A7820830}" destId="{7F6D3103-2A9B-48F6-B3E7-1348FB927E39}" srcOrd="0" destOrd="0" presId="urn:microsoft.com/office/officeart/2009/3/layout/HorizontalOrganizationChart"/>
    <dgm:cxn modelId="{26E51B37-B45B-46C9-8CB9-17ABE456116B}" type="presParOf" srcId="{FAAE9940-5DF4-47E8-83E5-53A9A7820830}" destId="{2DA15D6B-83CF-49C6-BC40-7DE367D7E283}" srcOrd="1" destOrd="0" presId="urn:microsoft.com/office/officeart/2009/3/layout/HorizontalOrganizationChart"/>
    <dgm:cxn modelId="{0E75B0D5-89DD-4E13-B89E-AA9F4CECD618}" type="presParOf" srcId="{A4D36A2C-173E-4392-AFDF-12CC3EB6FB86}" destId="{A50E9369-5013-4F04-8B28-6859B6158FCA}" srcOrd="1" destOrd="0" presId="urn:microsoft.com/office/officeart/2009/3/layout/HorizontalOrganizationChart"/>
    <dgm:cxn modelId="{4D211AC4-DA3D-494A-8F5D-F77F2DAA46BC}" type="presParOf" srcId="{A50E9369-5013-4F04-8B28-6859B6158FCA}" destId="{ACAAC5EE-FA47-4F2F-AF09-7BE4B89630F0}" srcOrd="0" destOrd="0" presId="urn:microsoft.com/office/officeart/2009/3/layout/HorizontalOrganizationChart"/>
    <dgm:cxn modelId="{D269F132-02F9-4EC9-9CE5-8F0B752966C0}" type="presParOf" srcId="{A50E9369-5013-4F04-8B28-6859B6158FCA}" destId="{BE0BB3D3-6B8D-4097-A043-FEE213BD8FC6}" srcOrd="1" destOrd="0" presId="urn:microsoft.com/office/officeart/2009/3/layout/HorizontalOrganizationChart"/>
    <dgm:cxn modelId="{BB1EAE9E-8F7E-4950-8D44-DFDF7493EB39}" type="presParOf" srcId="{BE0BB3D3-6B8D-4097-A043-FEE213BD8FC6}" destId="{1CAD156E-3935-4628-9CB7-B310612B02C9}" srcOrd="0" destOrd="0" presId="urn:microsoft.com/office/officeart/2009/3/layout/HorizontalOrganizationChart"/>
    <dgm:cxn modelId="{7D66BD02-A43C-4A6C-A7CA-132ADFAFF549}" type="presParOf" srcId="{1CAD156E-3935-4628-9CB7-B310612B02C9}" destId="{1388FF04-3CF3-417A-9BD6-E8818B21C001}" srcOrd="0" destOrd="0" presId="urn:microsoft.com/office/officeart/2009/3/layout/HorizontalOrganizationChart"/>
    <dgm:cxn modelId="{525D6BB4-E59D-4556-B9A7-EF5B098D3254}" type="presParOf" srcId="{1CAD156E-3935-4628-9CB7-B310612B02C9}" destId="{4F063D11-15D8-470D-B1DD-A58E2420EE86}" srcOrd="1" destOrd="0" presId="urn:microsoft.com/office/officeart/2009/3/layout/HorizontalOrganizationChart"/>
    <dgm:cxn modelId="{553712B6-EA40-4015-B480-694AC2D23BEB}" type="presParOf" srcId="{BE0BB3D3-6B8D-4097-A043-FEE213BD8FC6}" destId="{2CB15374-67FA-41B4-8D4D-3AF711EA7530}" srcOrd="1" destOrd="0" presId="urn:microsoft.com/office/officeart/2009/3/layout/HorizontalOrganizationChart"/>
    <dgm:cxn modelId="{99D7E793-78EB-4CE4-90E9-DAEF7D5E8FD1}" type="presParOf" srcId="{BE0BB3D3-6B8D-4097-A043-FEE213BD8FC6}" destId="{E8A4CF32-16B0-4294-A010-1A6D6CE12A14}" srcOrd="2" destOrd="0" presId="urn:microsoft.com/office/officeart/2009/3/layout/HorizontalOrganizationChart"/>
    <dgm:cxn modelId="{92D9A13E-B3D3-4D40-9EE4-17943143C8B6}" type="presParOf" srcId="{A50E9369-5013-4F04-8B28-6859B6158FCA}" destId="{10A0C4B4-D11F-4930-B642-69AAC1F4831E}" srcOrd="2" destOrd="0" presId="urn:microsoft.com/office/officeart/2009/3/layout/HorizontalOrganizationChart"/>
    <dgm:cxn modelId="{9C29F37E-269E-47F5-B15A-0B604A6B3397}" type="presParOf" srcId="{A50E9369-5013-4F04-8B28-6859B6158FCA}" destId="{E52483A7-18BB-4E69-9E13-B063ED921942}" srcOrd="3" destOrd="0" presId="urn:microsoft.com/office/officeart/2009/3/layout/HorizontalOrganizationChart"/>
    <dgm:cxn modelId="{40E45201-7BF6-4019-AB80-3E1F0C52F4E8}" type="presParOf" srcId="{E52483A7-18BB-4E69-9E13-B063ED921942}" destId="{82530135-CF26-4B96-BFD1-A5D98224E527}" srcOrd="0" destOrd="0" presId="urn:microsoft.com/office/officeart/2009/3/layout/HorizontalOrganizationChart"/>
    <dgm:cxn modelId="{BC6E1865-E498-444C-8EF1-0D590E2C10E5}" type="presParOf" srcId="{82530135-CF26-4B96-BFD1-A5D98224E527}" destId="{9C441BA1-5631-461C-B80A-78558BE8EFDC}" srcOrd="0" destOrd="0" presId="urn:microsoft.com/office/officeart/2009/3/layout/HorizontalOrganizationChart"/>
    <dgm:cxn modelId="{BF6D1D49-44A8-47F1-8012-D547A8CB6D15}" type="presParOf" srcId="{82530135-CF26-4B96-BFD1-A5D98224E527}" destId="{2B5C34EA-C29D-40AC-933E-FC2EBC32E5A0}" srcOrd="1" destOrd="0" presId="urn:microsoft.com/office/officeart/2009/3/layout/HorizontalOrganizationChart"/>
    <dgm:cxn modelId="{46BFA377-DE8A-4E1C-9145-C79A1BE13027}" type="presParOf" srcId="{E52483A7-18BB-4E69-9E13-B063ED921942}" destId="{CA8E6506-978D-41D4-A4EA-FEF80AFEE227}" srcOrd="1" destOrd="0" presId="urn:microsoft.com/office/officeart/2009/3/layout/HorizontalOrganizationChart"/>
    <dgm:cxn modelId="{3BBA9D6A-DB3F-420A-BD9C-0D5CAF8D8004}" type="presParOf" srcId="{E52483A7-18BB-4E69-9E13-B063ED921942}" destId="{B2234B52-78B3-4B22-B3E4-C53B1506FF08}" srcOrd="2" destOrd="0" presId="urn:microsoft.com/office/officeart/2009/3/layout/HorizontalOrganizationChart"/>
    <dgm:cxn modelId="{1B9F01BD-59C4-4F7F-8877-C817509D4DA3}" type="presParOf" srcId="{A4D36A2C-173E-4392-AFDF-12CC3EB6FB86}" destId="{B00554AE-1B42-4313-8424-0F32C106E390}" srcOrd="2" destOrd="0" presId="urn:microsoft.com/office/officeart/2009/3/layout/HorizontalOrganizationChart"/>
    <dgm:cxn modelId="{5B7D3E6A-372A-4F59-8AFC-4BF3B71D685B}" type="presParOf" srcId="{F192062B-2298-43FF-B053-C2C64FF3A109}" destId="{9F5CA287-EC36-4320-BAB8-C1CDE2EAAA11}" srcOrd="2" destOrd="0" presId="urn:microsoft.com/office/officeart/2009/3/layout/HorizontalOrganizationChart"/>
    <dgm:cxn modelId="{22B9BADD-E781-4E57-95C9-93E76F7335D9}" type="presParOf" srcId="{F192062B-2298-43FF-B053-C2C64FF3A109}" destId="{7A43B50C-A6CD-4656-8B70-A333F1449575}" srcOrd="3" destOrd="0" presId="urn:microsoft.com/office/officeart/2009/3/layout/HorizontalOrganizationChart"/>
    <dgm:cxn modelId="{11B97BCC-D55F-413F-9733-2B2D522034A1}" type="presParOf" srcId="{7A43B50C-A6CD-4656-8B70-A333F1449575}" destId="{F0464046-542A-40A6-ACCC-84A278EB6E86}" srcOrd="0" destOrd="0" presId="urn:microsoft.com/office/officeart/2009/3/layout/HorizontalOrganizationChart"/>
    <dgm:cxn modelId="{1927C588-DB56-47ED-9F61-B4CC2C4D9274}" type="presParOf" srcId="{F0464046-542A-40A6-ACCC-84A278EB6E86}" destId="{A4196865-0356-4BCA-B743-4B92FFADF7EB}" srcOrd="0" destOrd="0" presId="urn:microsoft.com/office/officeart/2009/3/layout/HorizontalOrganizationChart"/>
    <dgm:cxn modelId="{983B6794-1F23-47C4-9473-F5452BEB0882}" type="presParOf" srcId="{F0464046-542A-40A6-ACCC-84A278EB6E86}" destId="{F83DB5E0-BDC7-49D0-B32C-B9EE7A7C2BB8}" srcOrd="1" destOrd="0" presId="urn:microsoft.com/office/officeart/2009/3/layout/HorizontalOrganizationChart"/>
    <dgm:cxn modelId="{C322F9D9-E017-400D-BF10-E184F5076D88}" type="presParOf" srcId="{7A43B50C-A6CD-4656-8B70-A333F1449575}" destId="{50E3015F-322E-4030-B781-36CCA84E82CB}" srcOrd="1" destOrd="0" presId="urn:microsoft.com/office/officeart/2009/3/layout/HorizontalOrganizationChart"/>
    <dgm:cxn modelId="{A931E197-BEA0-48F4-A591-E918B2FDBA73}" type="presParOf" srcId="{7A43B50C-A6CD-4656-8B70-A333F1449575}" destId="{A6082DBF-E9F4-409E-A21C-9264A9147FB6}" srcOrd="2" destOrd="0" presId="urn:microsoft.com/office/officeart/2009/3/layout/HorizontalOrganizationChart"/>
    <dgm:cxn modelId="{08390E3B-1418-4D2B-9286-5DA300D5B32C}" type="presParOf" srcId="{8F54D827-6B4B-4BD4-BB7C-52BDEDAFE1BE}" destId="{F7C222F4-56B5-4004-AC4D-B51704EBE12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8AD93-8C69-4592-A6D5-B160AAA58E2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C092533F-77FC-4BBC-8B9D-BBCDFB49FDED}">
      <dgm:prSet phldrT="[Texte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  <a:latin typeface="+mj-lt"/>
            </a:rPr>
            <a:t>Retrieve reference</a:t>
          </a:r>
        </a:p>
      </dgm:t>
    </dgm:pt>
    <dgm:pt modelId="{031CCBEF-7D1A-43BA-9983-DC27284A2DC4}" type="parTrans" cxnId="{2E6F40E2-C851-4410-BD66-FA3EFF21B40E}">
      <dgm:prSet/>
      <dgm:spPr/>
      <dgm:t>
        <a:bodyPr/>
        <a:lstStyle/>
        <a:p>
          <a:endParaRPr lang="fr-FR" sz="1600"/>
        </a:p>
      </dgm:t>
    </dgm:pt>
    <dgm:pt modelId="{CB902221-589F-49A4-BC23-8C7F7C36B2EE}" type="sibTrans" cxnId="{2E6F40E2-C851-4410-BD66-FA3EFF21B40E}">
      <dgm:prSet/>
      <dgm:spPr/>
      <dgm:t>
        <a:bodyPr/>
        <a:lstStyle/>
        <a:p>
          <a:endParaRPr lang="fr-FR" sz="1600"/>
        </a:p>
      </dgm:t>
    </dgm:pt>
    <dgm:pt modelId="{2955E0DB-FFFC-483B-8F61-EA2BB276C8FE}">
      <dgm:prSet phldrT="[Texte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  <a:latin typeface="+mj-lt"/>
            </a:rPr>
            <a:t>Edit alignments</a:t>
          </a:r>
        </a:p>
      </dgm:t>
    </dgm:pt>
    <dgm:pt modelId="{AC149113-456C-40E0-8725-ED2CE96CDF65}" type="parTrans" cxnId="{A8A8CF60-A340-4157-A3BF-C82B0E2CE09B}">
      <dgm:prSet/>
      <dgm:spPr/>
      <dgm:t>
        <a:bodyPr/>
        <a:lstStyle/>
        <a:p>
          <a:endParaRPr lang="fr-FR" sz="1600"/>
        </a:p>
      </dgm:t>
    </dgm:pt>
    <dgm:pt modelId="{A5127B12-E686-474B-93EF-63F9DC6026E3}" type="sibTrans" cxnId="{A8A8CF60-A340-4157-A3BF-C82B0E2CE09B}">
      <dgm:prSet/>
      <dgm:spPr/>
      <dgm:t>
        <a:bodyPr/>
        <a:lstStyle/>
        <a:p>
          <a:endParaRPr lang="fr-FR" sz="1600"/>
        </a:p>
      </dgm:t>
    </dgm:pt>
    <dgm:pt modelId="{0A3A392F-9C67-403B-967C-96F15FB6DFF0}">
      <dgm:prSet phldrT="[Texte]" custT="1"/>
      <dgm:spPr/>
      <dgm:t>
        <a:bodyPr/>
        <a:lstStyle/>
        <a:p>
          <a:r>
            <a:rPr lang="en-US" sz="2800" noProof="0" dirty="0">
              <a:solidFill>
                <a:schemeClr val="tx1"/>
              </a:solidFill>
              <a:latin typeface="+mj-lt"/>
            </a:rPr>
            <a:t>Evaluate</a:t>
          </a:r>
        </a:p>
      </dgm:t>
    </dgm:pt>
    <dgm:pt modelId="{CE307091-3873-4F3F-AB42-9D76FE5A069D}" type="parTrans" cxnId="{441CC2E6-23EA-4FC5-BC4F-FE53876270A4}">
      <dgm:prSet/>
      <dgm:spPr/>
      <dgm:t>
        <a:bodyPr/>
        <a:lstStyle/>
        <a:p>
          <a:endParaRPr lang="fr-FR" sz="1600"/>
        </a:p>
      </dgm:t>
    </dgm:pt>
    <dgm:pt modelId="{4BFB99D2-9E52-4A54-BE3D-D0781AEDFD4F}" type="sibTrans" cxnId="{441CC2E6-23EA-4FC5-BC4F-FE53876270A4}">
      <dgm:prSet/>
      <dgm:spPr/>
      <dgm:t>
        <a:bodyPr/>
        <a:lstStyle/>
        <a:p>
          <a:endParaRPr lang="fr-FR" sz="1600"/>
        </a:p>
      </dgm:t>
    </dgm:pt>
    <dgm:pt modelId="{EE165CCB-17BB-4016-86F3-80FDD1618C9B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get_nuva_version</a:t>
          </a:r>
          <a:endParaRPr lang="en-US" sz="2400" noProof="0" dirty="0">
            <a:latin typeface="+mj-lt"/>
          </a:endParaRPr>
        </a:p>
      </dgm:t>
    </dgm:pt>
    <dgm:pt modelId="{BC9437E0-2C94-41D2-A12C-2A86DE88BA8C}" type="parTrans" cxnId="{AEBA4ABF-4100-48FF-964C-A32E34CE97A0}">
      <dgm:prSet/>
      <dgm:spPr/>
      <dgm:t>
        <a:bodyPr/>
        <a:lstStyle/>
        <a:p>
          <a:endParaRPr lang="fr-FR" sz="1600"/>
        </a:p>
      </dgm:t>
    </dgm:pt>
    <dgm:pt modelId="{D09D4C3F-820A-4005-85E9-119E33660745}" type="sibTrans" cxnId="{AEBA4ABF-4100-48FF-964C-A32E34CE97A0}">
      <dgm:prSet/>
      <dgm:spPr/>
      <dgm:t>
        <a:bodyPr/>
        <a:lstStyle/>
        <a:p>
          <a:endParaRPr lang="fr-FR" sz="1600"/>
        </a:p>
      </dgm:t>
    </dgm:pt>
    <dgm:pt modelId="{DBAA3D80-3DFB-49F2-B51B-D5697FC46555}">
      <dgm:prSet phldrT="[Texte]"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2400" noProof="0" dirty="0" err="1">
              <a:latin typeface="+mj-lt"/>
            </a:rPr>
            <a:t>get_nuva</a:t>
          </a:r>
          <a:endParaRPr lang="en-US" sz="2400" noProof="0" dirty="0">
            <a:latin typeface="+mj-lt"/>
          </a:endParaRPr>
        </a:p>
      </dgm:t>
    </dgm:pt>
    <dgm:pt modelId="{D1C473E8-126A-4E3B-BD68-72B1F9E5071D}" type="parTrans" cxnId="{2152C2FF-91F7-4B37-9526-790E8D72B501}">
      <dgm:prSet/>
      <dgm:spPr/>
      <dgm:t>
        <a:bodyPr/>
        <a:lstStyle/>
        <a:p>
          <a:endParaRPr lang="fr-FR" sz="1600"/>
        </a:p>
      </dgm:t>
    </dgm:pt>
    <dgm:pt modelId="{4CB46679-661B-4617-A17A-6A16410B14C4}" type="sibTrans" cxnId="{2152C2FF-91F7-4B37-9526-790E8D72B501}">
      <dgm:prSet/>
      <dgm:spPr/>
      <dgm:t>
        <a:bodyPr/>
        <a:lstStyle/>
        <a:p>
          <a:endParaRPr lang="fr-FR" sz="1600"/>
        </a:p>
      </dgm:t>
    </dgm:pt>
    <dgm:pt modelId="{2C5E9216-F170-40DC-A648-6A2917FC6B45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split_nuva</a:t>
          </a:r>
          <a:endParaRPr lang="en-US" sz="2400" noProof="0" dirty="0">
            <a:latin typeface="+mj-lt"/>
          </a:endParaRPr>
        </a:p>
      </dgm:t>
    </dgm:pt>
    <dgm:pt modelId="{1E18BDD5-15BE-4614-A8D0-ACF1EB1F8DB5}" type="parTrans" cxnId="{F5B5E1EE-34CF-4420-9766-74BB4B5690A5}">
      <dgm:prSet/>
      <dgm:spPr/>
      <dgm:t>
        <a:bodyPr/>
        <a:lstStyle/>
        <a:p>
          <a:endParaRPr lang="fr-FR" sz="1600"/>
        </a:p>
      </dgm:t>
    </dgm:pt>
    <dgm:pt modelId="{E15E511C-993B-4920-BDC4-9F6B88380D95}" type="sibTrans" cxnId="{F5B5E1EE-34CF-4420-9766-74BB4B5690A5}">
      <dgm:prSet/>
      <dgm:spPr/>
      <dgm:t>
        <a:bodyPr/>
        <a:lstStyle/>
        <a:p>
          <a:endParaRPr lang="fr-FR" sz="1600"/>
        </a:p>
      </dgm:t>
    </dgm:pt>
    <dgm:pt modelId="{68A22348-586A-46F2-90FE-38F19FCBFFB8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map_to_turtle</a:t>
          </a:r>
          <a:endParaRPr lang="en-US" sz="2400" noProof="0" dirty="0">
            <a:latin typeface="+mj-lt"/>
          </a:endParaRPr>
        </a:p>
      </dgm:t>
    </dgm:pt>
    <dgm:pt modelId="{5B9CC8E9-69AA-479B-972B-28F4B280E593}" type="parTrans" cxnId="{C25D3BEA-B82C-42B2-8DBA-3F8CA312E61A}">
      <dgm:prSet/>
      <dgm:spPr/>
      <dgm:t>
        <a:bodyPr/>
        <a:lstStyle/>
        <a:p>
          <a:endParaRPr lang="fr-FR" sz="1600"/>
        </a:p>
      </dgm:t>
    </dgm:pt>
    <dgm:pt modelId="{1AC02082-09A4-4903-A2AE-8C033550B3A1}" type="sibTrans" cxnId="{C25D3BEA-B82C-42B2-8DBA-3F8CA312E61A}">
      <dgm:prSet/>
      <dgm:spPr/>
      <dgm:t>
        <a:bodyPr/>
        <a:lstStyle/>
        <a:p>
          <a:endParaRPr lang="fr-FR" sz="1600"/>
        </a:p>
      </dgm:t>
    </dgm:pt>
    <dgm:pt modelId="{21312EED-19DD-4654-B890-EB8D5CC3F4BE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refturtle_to_map</a:t>
          </a:r>
          <a:endParaRPr lang="en-US" sz="2400" noProof="0" dirty="0">
            <a:latin typeface="+mj-lt"/>
          </a:endParaRPr>
        </a:p>
      </dgm:t>
    </dgm:pt>
    <dgm:pt modelId="{D4E2DD40-FF8E-4C7A-B93E-7C4B036FDAE0}" type="parTrans" cxnId="{DEEF74EC-7A3A-40D9-98C1-91E68F627D17}">
      <dgm:prSet/>
      <dgm:spPr/>
      <dgm:t>
        <a:bodyPr/>
        <a:lstStyle/>
        <a:p>
          <a:endParaRPr lang="fr-FR" sz="1600"/>
        </a:p>
      </dgm:t>
    </dgm:pt>
    <dgm:pt modelId="{C98662B6-5DC0-42C3-A1BB-2C9677B6EB5C}" type="sibTrans" cxnId="{DEEF74EC-7A3A-40D9-98C1-91E68F627D17}">
      <dgm:prSet/>
      <dgm:spPr/>
      <dgm:t>
        <a:bodyPr/>
        <a:lstStyle/>
        <a:p>
          <a:endParaRPr lang="fr-FR" sz="1600"/>
        </a:p>
      </dgm:t>
    </dgm:pt>
    <dgm:pt modelId="{0AB592A9-7821-4B8F-9139-6C465EB8BC3B}">
      <dgm:prSet phldrT="[Texte]" custT="1"/>
      <dgm:spPr/>
      <dgm:t>
        <a:bodyPr/>
        <a:lstStyle/>
        <a:p>
          <a:pPr algn="ctr">
            <a:buNone/>
          </a:pPr>
          <a:r>
            <a:rPr lang="en-US" sz="2400" noProof="0" dirty="0" err="1">
              <a:latin typeface="+mj-lt"/>
            </a:rPr>
            <a:t>eval_code</a:t>
          </a:r>
          <a:endParaRPr lang="en-US" sz="2400" noProof="0" dirty="0">
            <a:latin typeface="+mj-lt"/>
          </a:endParaRPr>
        </a:p>
      </dgm:t>
    </dgm:pt>
    <dgm:pt modelId="{F20CF8E0-4B45-4512-97E1-98E7BB653CBB}" type="parTrans" cxnId="{986F0259-D0BF-4BCB-8224-2100F59F5505}">
      <dgm:prSet/>
      <dgm:spPr/>
      <dgm:t>
        <a:bodyPr/>
        <a:lstStyle/>
        <a:p>
          <a:endParaRPr lang="fr-FR" sz="1600"/>
        </a:p>
      </dgm:t>
    </dgm:pt>
    <dgm:pt modelId="{1286CE6F-22F5-431D-ABD3-071C2901944F}" type="sibTrans" cxnId="{986F0259-D0BF-4BCB-8224-2100F59F5505}">
      <dgm:prSet/>
      <dgm:spPr/>
      <dgm:t>
        <a:bodyPr/>
        <a:lstStyle/>
        <a:p>
          <a:endParaRPr lang="fr-FR" sz="1600"/>
        </a:p>
      </dgm:t>
    </dgm:pt>
    <dgm:pt modelId="{0FD4414B-CF0D-46FA-BD25-8C122DF18B03}">
      <dgm:prSet phldrT="[Texte]" custT="1"/>
      <dgm:spPr/>
      <dgm:t>
        <a:bodyPr/>
        <a:lstStyle/>
        <a:p>
          <a:pPr algn="ctr">
            <a:buNone/>
          </a:pPr>
          <a:r>
            <a:rPr lang="en-US" sz="2400" i="1" noProof="0" dirty="0">
              <a:latin typeface="+mj-lt"/>
            </a:rPr>
            <a:t>Edit CSV map</a:t>
          </a:r>
        </a:p>
      </dgm:t>
    </dgm:pt>
    <dgm:pt modelId="{24D8C1B7-F637-48EA-AEB3-C2A83E88B9E3}" type="parTrans" cxnId="{6AFE47D0-948F-47B1-88BE-65E4843F4D9E}">
      <dgm:prSet/>
      <dgm:spPr/>
      <dgm:t>
        <a:bodyPr/>
        <a:lstStyle/>
        <a:p>
          <a:endParaRPr lang="fr-FR" sz="1600"/>
        </a:p>
      </dgm:t>
    </dgm:pt>
    <dgm:pt modelId="{EF780E87-36DC-417A-9D60-62F2FFD73EB9}" type="sibTrans" cxnId="{6AFE47D0-948F-47B1-88BE-65E4843F4D9E}">
      <dgm:prSet/>
      <dgm:spPr/>
      <dgm:t>
        <a:bodyPr/>
        <a:lstStyle/>
        <a:p>
          <a:endParaRPr lang="fr-FR" sz="1600"/>
        </a:p>
      </dgm:t>
    </dgm:pt>
    <dgm:pt modelId="{FC89A515-5A83-4A54-B240-19E63C6677B0}" type="pres">
      <dgm:prSet presAssocID="{E0C8AD93-8C69-4592-A6D5-B160AAA58E23}" presName="Name0" presStyleCnt="0">
        <dgm:presLayoutVars>
          <dgm:dir/>
          <dgm:animLvl val="lvl"/>
          <dgm:resizeHandles val="exact"/>
        </dgm:presLayoutVars>
      </dgm:prSet>
      <dgm:spPr/>
    </dgm:pt>
    <dgm:pt modelId="{E0907B66-6BF7-4C0E-A144-F3C1B82A261F}" type="pres">
      <dgm:prSet presAssocID="{C092533F-77FC-4BBC-8B9D-BBCDFB49FDED}" presName="composite" presStyleCnt="0"/>
      <dgm:spPr/>
    </dgm:pt>
    <dgm:pt modelId="{496FE8F1-95CA-4855-BFB0-FD087F3A9786}" type="pres">
      <dgm:prSet presAssocID="{C092533F-77FC-4BBC-8B9D-BBCDFB49FDE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85AEF47-76D1-4C86-945A-947CF0EE9694}" type="pres">
      <dgm:prSet presAssocID="{C092533F-77FC-4BBC-8B9D-BBCDFB49FDED}" presName="desTx" presStyleLbl="revTx" presStyleIdx="0" presStyleCnt="3">
        <dgm:presLayoutVars>
          <dgm:bulletEnabled val="1"/>
        </dgm:presLayoutVars>
      </dgm:prSet>
      <dgm:spPr/>
    </dgm:pt>
    <dgm:pt modelId="{3659B74A-DEF6-4827-B6DB-08C640E8D0E7}" type="pres">
      <dgm:prSet presAssocID="{CB902221-589F-49A4-BC23-8C7F7C36B2EE}" presName="space" presStyleCnt="0"/>
      <dgm:spPr/>
    </dgm:pt>
    <dgm:pt modelId="{160CC5F8-85CD-4169-8E80-ACD98EFA4288}" type="pres">
      <dgm:prSet presAssocID="{2955E0DB-FFFC-483B-8F61-EA2BB276C8FE}" presName="composite" presStyleCnt="0"/>
      <dgm:spPr/>
    </dgm:pt>
    <dgm:pt modelId="{2E47942A-2971-4270-A646-46EB275EEEA2}" type="pres">
      <dgm:prSet presAssocID="{2955E0DB-FFFC-483B-8F61-EA2BB276C8F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2BE04C-8729-4C6D-AF0C-7A60A8DAC75D}" type="pres">
      <dgm:prSet presAssocID="{2955E0DB-FFFC-483B-8F61-EA2BB276C8FE}" presName="desTx" presStyleLbl="revTx" presStyleIdx="1" presStyleCnt="3">
        <dgm:presLayoutVars>
          <dgm:bulletEnabled val="1"/>
        </dgm:presLayoutVars>
      </dgm:prSet>
      <dgm:spPr/>
    </dgm:pt>
    <dgm:pt modelId="{339A79C0-8A1D-4780-9CC2-9CFB1304A4F9}" type="pres">
      <dgm:prSet presAssocID="{A5127B12-E686-474B-93EF-63F9DC6026E3}" presName="space" presStyleCnt="0"/>
      <dgm:spPr/>
    </dgm:pt>
    <dgm:pt modelId="{1D76FB8A-4AAE-4723-9335-AB205764312E}" type="pres">
      <dgm:prSet presAssocID="{0A3A392F-9C67-403B-967C-96F15FB6DFF0}" presName="composite" presStyleCnt="0"/>
      <dgm:spPr/>
    </dgm:pt>
    <dgm:pt modelId="{203503C2-4A19-4A23-A4D1-E20A2A6097AB}" type="pres">
      <dgm:prSet presAssocID="{0A3A392F-9C67-403B-967C-96F15FB6DFF0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8556075-6195-423F-80F6-365CA7F6A965}" type="pres">
      <dgm:prSet presAssocID="{0A3A392F-9C67-403B-967C-96F15FB6DFF0}" presName="desTx" presStyleLbl="revTx" presStyleIdx="2" presStyleCnt="3">
        <dgm:presLayoutVars>
          <dgm:bulletEnabled val="1"/>
        </dgm:presLayoutVars>
      </dgm:prSet>
      <dgm:spPr/>
    </dgm:pt>
  </dgm:ptLst>
  <dgm:cxnLst>
    <dgm:cxn modelId="{7985FC03-6E74-48A3-AC14-302A4B626704}" type="presOf" srcId="{0A3A392F-9C67-403B-967C-96F15FB6DFF0}" destId="{203503C2-4A19-4A23-A4D1-E20A2A6097AB}" srcOrd="0" destOrd="0" presId="urn:microsoft.com/office/officeart/2005/8/layout/chevron1"/>
    <dgm:cxn modelId="{6E7C7F0A-5567-4EFD-A3AD-854F943CF1D2}" type="presOf" srcId="{0AB592A9-7821-4B8F-9139-6C465EB8BC3B}" destId="{58556075-6195-423F-80F6-365CA7F6A965}" srcOrd="0" destOrd="0" presId="urn:microsoft.com/office/officeart/2005/8/layout/chevron1"/>
    <dgm:cxn modelId="{AAE8971F-7D7F-476B-BDF2-6CE918719643}" type="presOf" srcId="{E0C8AD93-8C69-4592-A6D5-B160AAA58E23}" destId="{FC89A515-5A83-4A54-B240-19E63C6677B0}" srcOrd="0" destOrd="0" presId="urn:microsoft.com/office/officeart/2005/8/layout/chevron1"/>
    <dgm:cxn modelId="{A8A8CF60-A340-4157-A3BF-C82B0E2CE09B}" srcId="{E0C8AD93-8C69-4592-A6D5-B160AAA58E23}" destId="{2955E0DB-FFFC-483B-8F61-EA2BB276C8FE}" srcOrd="1" destOrd="0" parTransId="{AC149113-456C-40E0-8725-ED2CE96CDF65}" sibTransId="{A5127B12-E686-474B-93EF-63F9DC6026E3}"/>
    <dgm:cxn modelId="{5F4A2968-E57E-4B08-B027-4DDA511BF3A7}" type="presOf" srcId="{68A22348-586A-46F2-90FE-38F19FCBFFB8}" destId="{0F2BE04C-8729-4C6D-AF0C-7A60A8DAC75D}" srcOrd="0" destOrd="2" presId="urn:microsoft.com/office/officeart/2005/8/layout/chevron1"/>
    <dgm:cxn modelId="{986F0259-D0BF-4BCB-8224-2100F59F5505}" srcId="{0A3A392F-9C67-403B-967C-96F15FB6DFF0}" destId="{0AB592A9-7821-4B8F-9139-6C465EB8BC3B}" srcOrd="0" destOrd="0" parTransId="{F20CF8E0-4B45-4512-97E1-98E7BB653CBB}" sibTransId="{1286CE6F-22F5-431D-ABD3-071C2901944F}"/>
    <dgm:cxn modelId="{81D3008B-471B-48A2-A9CB-BF0FC4C295F8}" type="presOf" srcId="{0FD4414B-CF0D-46FA-BD25-8C122DF18B03}" destId="{0F2BE04C-8729-4C6D-AF0C-7A60A8DAC75D}" srcOrd="0" destOrd="1" presId="urn:microsoft.com/office/officeart/2005/8/layout/chevron1"/>
    <dgm:cxn modelId="{F9883BAC-20C4-4452-8C48-B6C24C8C94DD}" type="presOf" srcId="{C092533F-77FC-4BBC-8B9D-BBCDFB49FDED}" destId="{496FE8F1-95CA-4855-BFB0-FD087F3A9786}" srcOrd="0" destOrd="0" presId="urn:microsoft.com/office/officeart/2005/8/layout/chevron1"/>
    <dgm:cxn modelId="{47CC1EAE-8FE1-4A3C-ADE2-774E589C8F3F}" type="presOf" srcId="{2C5E9216-F170-40DC-A648-6A2917FC6B45}" destId="{185AEF47-76D1-4C86-945A-947CF0EE9694}" srcOrd="0" destOrd="2" presId="urn:microsoft.com/office/officeart/2005/8/layout/chevron1"/>
    <dgm:cxn modelId="{AEBA4ABF-4100-48FF-964C-A32E34CE97A0}" srcId="{C092533F-77FC-4BBC-8B9D-BBCDFB49FDED}" destId="{EE165CCB-17BB-4016-86F3-80FDD1618C9B}" srcOrd="0" destOrd="0" parTransId="{BC9437E0-2C94-41D2-A12C-2A86DE88BA8C}" sibTransId="{D09D4C3F-820A-4005-85E9-119E33660745}"/>
    <dgm:cxn modelId="{AA6E54C1-8FA3-444E-B237-4023EEA0C393}" type="presOf" srcId="{DBAA3D80-3DFB-49F2-B51B-D5697FC46555}" destId="{185AEF47-76D1-4C86-945A-947CF0EE9694}" srcOrd="0" destOrd="1" presId="urn:microsoft.com/office/officeart/2005/8/layout/chevron1"/>
    <dgm:cxn modelId="{0BEEE4C9-A197-4DD5-8744-B9C409757CF3}" type="presOf" srcId="{21312EED-19DD-4654-B890-EB8D5CC3F4BE}" destId="{0F2BE04C-8729-4C6D-AF0C-7A60A8DAC75D}" srcOrd="0" destOrd="0" presId="urn:microsoft.com/office/officeart/2005/8/layout/chevron1"/>
    <dgm:cxn modelId="{6AFE47D0-948F-47B1-88BE-65E4843F4D9E}" srcId="{2955E0DB-FFFC-483B-8F61-EA2BB276C8FE}" destId="{0FD4414B-CF0D-46FA-BD25-8C122DF18B03}" srcOrd="1" destOrd="0" parTransId="{24D8C1B7-F637-48EA-AEB3-C2A83E88B9E3}" sibTransId="{EF780E87-36DC-417A-9D60-62F2FFD73EB9}"/>
    <dgm:cxn modelId="{FCEA05DE-BB82-4D3E-8A51-F84DE78B70F6}" type="presOf" srcId="{2955E0DB-FFFC-483B-8F61-EA2BB276C8FE}" destId="{2E47942A-2971-4270-A646-46EB275EEEA2}" srcOrd="0" destOrd="0" presId="urn:microsoft.com/office/officeart/2005/8/layout/chevron1"/>
    <dgm:cxn modelId="{2E6F40E2-C851-4410-BD66-FA3EFF21B40E}" srcId="{E0C8AD93-8C69-4592-A6D5-B160AAA58E23}" destId="{C092533F-77FC-4BBC-8B9D-BBCDFB49FDED}" srcOrd="0" destOrd="0" parTransId="{031CCBEF-7D1A-43BA-9983-DC27284A2DC4}" sibTransId="{CB902221-589F-49A4-BC23-8C7F7C36B2EE}"/>
    <dgm:cxn modelId="{441CC2E6-23EA-4FC5-BC4F-FE53876270A4}" srcId="{E0C8AD93-8C69-4592-A6D5-B160AAA58E23}" destId="{0A3A392F-9C67-403B-967C-96F15FB6DFF0}" srcOrd="2" destOrd="0" parTransId="{CE307091-3873-4F3F-AB42-9D76FE5A069D}" sibTransId="{4BFB99D2-9E52-4A54-BE3D-D0781AEDFD4F}"/>
    <dgm:cxn modelId="{B58CF2E9-62AB-4D06-8371-A66E4C3E5777}" type="presOf" srcId="{EE165CCB-17BB-4016-86F3-80FDD1618C9B}" destId="{185AEF47-76D1-4C86-945A-947CF0EE9694}" srcOrd="0" destOrd="0" presId="urn:microsoft.com/office/officeart/2005/8/layout/chevron1"/>
    <dgm:cxn modelId="{C25D3BEA-B82C-42B2-8DBA-3F8CA312E61A}" srcId="{2955E0DB-FFFC-483B-8F61-EA2BB276C8FE}" destId="{68A22348-586A-46F2-90FE-38F19FCBFFB8}" srcOrd="2" destOrd="0" parTransId="{5B9CC8E9-69AA-479B-972B-28F4B280E593}" sibTransId="{1AC02082-09A4-4903-A2AE-8C033550B3A1}"/>
    <dgm:cxn modelId="{DEEF74EC-7A3A-40D9-98C1-91E68F627D17}" srcId="{2955E0DB-FFFC-483B-8F61-EA2BB276C8FE}" destId="{21312EED-19DD-4654-B890-EB8D5CC3F4BE}" srcOrd="0" destOrd="0" parTransId="{D4E2DD40-FF8E-4C7A-B93E-7C4B036FDAE0}" sibTransId="{C98662B6-5DC0-42C3-A1BB-2C9677B6EB5C}"/>
    <dgm:cxn modelId="{F5B5E1EE-34CF-4420-9766-74BB4B5690A5}" srcId="{C092533F-77FC-4BBC-8B9D-BBCDFB49FDED}" destId="{2C5E9216-F170-40DC-A648-6A2917FC6B45}" srcOrd="2" destOrd="0" parTransId="{1E18BDD5-15BE-4614-A8D0-ACF1EB1F8DB5}" sibTransId="{E15E511C-993B-4920-BDC4-9F6B88380D95}"/>
    <dgm:cxn modelId="{2152C2FF-91F7-4B37-9526-790E8D72B501}" srcId="{C092533F-77FC-4BBC-8B9D-BBCDFB49FDED}" destId="{DBAA3D80-3DFB-49F2-B51B-D5697FC46555}" srcOrd="1" destOrd="0" parTransId="{D1C473E8-126A-4E3B-BD68-72B1F9E5071D}" sibTransId="{4CB46679-661B-4617-A17A-6A16410B14C4}"/>
    <dgm:cxn modelId="{BD9197ED-3D23-4B3F-91BC-BC63E7E43406}" type="presParOf" srcId="{FC89A515-5A83-4A54-B240-19E63C6677B0}" destId="{E0907B66-6BF7-4C0E-A144-F3C1B82A261F}" srcOrd="0" destOrd="0" presId="urn:microsoft.com/office/officeart/2005/8/layout/chevron1"/>
    <dgm:cxn modelId="{5941D5F8-0CCC-48B2-82FA-9EE673AC074D}" type="presParOf" srcId="{E0907B66-6BF7-4C0E-A144-F3C1B82A261F}" destId="{496FE8F1-95CA-4855-BFB0-FD087F3A9786}" srcOrd="0" destOrd="0" presId="urn:microsoft.com/office/officeart/2005/8/layout/chevron1"/>
    <dgm:cxn modelId="{9C9CBAC2-104B-46A6-8E4D-24FADB9BFE79}" type="presParOf" srcId="{E0907B66-6BF7-4C0E-A144-F3C1B82A261F}" destId="{185AEF47-76D1-4C86-945A-947CF0EE9694}" srcOrd="1" destOrd="0" presId="urn:microsoft.com/office/officeart/2005/8/layout/chevron1"/>
    <dgm:cxn modelId="{3541610A-4E15-43AA-BF5C-64958262E64A}" type="presParOf" srcId="{FC89A515-5A83-4A54-B240-19E63C6677B0}" destId="{3659B74A-DEF6-4827-B6DB-08C640E8D0E7}" srcOrd="1" destOrd="0" presId="urn:microsoft.com/office/officeart/2005/8/layout/chevron1"/>
    <dgm:cxn modelId="{052CA841-BC65-4A94-9B5C-C58B585F8D75}" type="presParOf" srcId="{FC89A515-5A83-4A54-B240-19E63C6677B0}" destId="{160CC5F8-85CD-4169-8E80-ACD98EFA4288}" srcOrd="2" destOrd="0" presId="urn:microsoft.com/office/officeart/2005/8/layout/chevron1"/>
    <dgm:cxn modelId="{E9F87CDA-0108-44CC-BBFC-9630CC46385F}" type="presParOf" srcId="{160CC5F8-85CD-4169-8E80-ACD98EFA4288}" destId="{2E47942A-2971-4270-A646-46EB275EEEA2}" srcOrd="0" destOrd="0" presId="urn:microsoft.com/office/officeart/2005/8/layout/chevron1"/>
    <dgm:cxn modelId="{8567BA31-566E-4B78-B94B-0850B5DA0F0F}" type="presParOf" srcId="{160CC5F8-85CD-4169-8E80-ACD98EFA4288}" destId="{0F2BE04C-8729-4C6D-AF0C-7A60A8DAC75D}" srcOrd="1" destOrd="0" presId="urn:microsoft.com/office/officeart/2005/8/layout/chevron1"/>
    <dgm:cxn modelId="{FAC7C0B3-BB28-4C12-A441-49EECF8ECC28}" type="presParOf" srcId="{FC89A515-5A83-4A54-B240-19E63C6677B0}" destId="{339A79C0-8A1D-4780-9CC2-9CFB1304A4F9}" srcOrd="3" destOrd="0" presId="urn:microsoft.com/office/officeart/2005/8/layout/chevron1"/>
    <dgm:cxn modelId="{86F54B36-A16C-4B69-91E7-2EBC335A045A}" type="presParOf" srcId="{FC89A515-5A83-4A54-B240-19E63C6677B0}" destId="{1D76FB8A-4AAE-4723-9335-AB205764312E}" srcOrd="4" destOrd="0" presId="urn:microsoft.com/office/officeart/2005/8/layout/chevron1"/>
    <dgm:cxn modelId="{435012EA-9A5F-47F6-A459-7ED277759FD3}" type="presParOf" srcId="{1D76FB8A-4AAE-4723-9335-AB205764312E}" destId="{203503C2-4A19-4A23-A4D1-E20A2A6097AB}" srcOrd="0" destOrd="0" presId="urn:microsoft.com/office/officeart/2005/8/layout/chevron1"/>
    <dgm:cxn modelId="{57B04944-AAE2-4FB6-9BA1-75BDB1D994DA}" type="presParOf" srcId="{1D76FB8A-4AAE-4723-9335-AB205764312E}" destId="{58556075-6195-423F-80F6-365CA7F6A96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CA287-EC36-4320-BAB8-C1CDE2EAAA11}">
      <dsp:nvSpPr>
        <dsp:cNvPr id="0" name=""/>
        <dsp:cNvSpPr/>
      </dsp:nvSpPr>
      <dsp:spPr>
        <a:xfrm>
          <a:off x="2945849" y="1999634"/>
          <a:ext cx="588375" cy="64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87" y="0"/>
              </a:lnTo>
              <a:lnTo>
                <a:pt x="294187" y="641297"/>
              </a:lnTo>
              <a:lnTo>
                <a:pt x="588375" y="6412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C4B4-D11F-4930-B642-69AAC1F4831E}">
      <dsp:nvSpPr>
        <dsp:cNvPr id="0" name=""/>
        <dsp:cNvSpPr/>
      </dsp:nvSpPr>
      <dsp:spPr>
        <a:xfrm>
          <a:off x="6476103" y="1375924"/>
          <a:ext cx="588375" cy="632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187" y="0"/>
              </a:lnTo>
              <a:lnTo>
                <a:pt x="294187" y="632503"/>
              </a:lnTo>
              <a:lnTo>
                <a:pt x="588375" y="632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AC5EE-FA47-4F2F-AF09-7BE4B89630F0}">
      <dsp:nvSpPr>
        <dsp:cNvPr id="0" name=""/>
        <dsp:cNvSpPr/>
      </dsp:nvSpPr>
      <dsp:spPr>
        <a:xfrm>
          <a:off x="6476103" y="743420"/>
          <a:ext cx="588375" cy="632503"/>
        </a:xfrm>
        <a:custGeom>
          <a:avLst/>
          <a:gdLst/>
          <a:ahLst/>
          <a:cxnLst/>
          <a:rect l="0" t="0" r="0" b="0"/>
          <a:pathLst>
            <a:path>
              <a:moveTo>
                <a:pt x="0" y="632503"/>
              </a:moveTo>
              <a:lnTo>
                <a:pt x="294187" y="632503"/>
              </a:lnTo>
              <a:lnTo>
                <a:pt x="294187" y="0"/>
              </a:lnTo>
              <a:lnTo>
                <a:pt x="58837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2C8D9-9377-40EC-8B6E-EB4BACEB6720}">
      <dsp:nvSpPr>
        <dsp:cNvPr id="0" name=""/>
        <dsp:cNvSpPr/>
      </dsp:nvSpPr>
      <dsp:spPr>
        <a:xfrm>
          <a:off x="2945849" y="1375924"/>
          <a:ext cx="588375" cy="623710"/>
        </a:xfrm>
        <a:custGeom>
          <a:avLst/>
          <a:gdLst/>
          <a:ahLst/>
          <a:cxnLst/>
          <a:rect l="0" t="0" r="0" b="0"/>
          <a:pathLst>
            <a:path>
              <a:moveTo>
                <a:pt x="0" y="623710"/>
              </a:moveTo>
              <a:lnTo>
                <a:pt x="294187" y="623710"/>
              </a:lnTo>
              <a:lnTo>
                <a:pt x="294187" y="0"/>
              </a:lnTo>
              <a:lnTo>
                <a:pt x="5883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41C5-C1FA-4AAF-8C42-EB8EC2021180}">
      <dsp:nvSpPr>
        <dsp:cNvPr id="0" name=""/>
        <dsp:cNvSpPr/>
      </dsp:nvSpPr>
      <dsp:spPr>
        <a:xfrm>
          <a:off x="3971" y="1550998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Per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Pertussis, unspecified</a:t>
          </a:r>
          <a:endParaRPr lang="en-US" sz="2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1" y="1550998"/>
        <a:ext cx="2941878" cy="897272"/>
      </dsp:txXfrm>
    </dsp:sp>
    <dsp:sp modelId="{7F6D3103-2A9B-48F6-B3E7-1348FB927E39}">
      <dsp:nvSpPr>
        <dsp:cNvPr id="0" name=""/>
        <dsp:cNvSpPr/>
      </dsp:nvSpPr>
      <dsp:spPr>
        <a:xfrm>
          <a:off x="3534224" y="927287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Acel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dose unknown</a:t>
          </a:r>
        </a:p>
      </dsp:txBody>
      <dsp:txXfrm>
        <a:off x="3534224" y="927287"/>
        <a:ext cx="2941878" cy="897272"/>
      </dsp:txXfrm>
    </dsp:sp>
    <dsp:sp modelId="{1388FF04-3CF3-417A-9BD6-E8818B21C001}">
      <dsp:nvSpPr>
        <dsp:cNvPr id="0" name=""/>
        <dsp:cNvSpPr/>
      </dsp:nvSpPr>
      <dsp:spPr>
        <a:xfrm>
          <a:off x="7064478" y="294783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</a:t>
          </a:r>
          <a:b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low dose</a:t>
          </a:r>
        </a:p>
      </dsp:txBody>
      <dsp:txXfrm>
        <a:off x="7064478" y="294783"/>
        <a:ext cx="2941878" cy="897272"/>
      </dsp:txXfrm>
    </dsp:sp>
    <dsp:sp modelId="{9C441BA1-5631-461C-B80A-78558BE8EFDC}">
      <dsp:nvSpPr>
        <dsp:cNvPr id="0" name=""/>
        <dsp:cNvSpPr/>
      </dsp:nvSpPr>
      <dsp:spPr>
        <a:xfrm>
          <a:off x="7064478" y="1559791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aP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Acellular pertussis, normal dose</a:t>
          </a:r>
        </a:p>
      </dsp:txBody>
      <dsp:txXfrm>
        <a:off x="7064478" y="1559791"/>
        <a:ext cx="2941878" cy="897272"/>
      </dsp:txXfrm>
    </dsp:sp>
    <dsp:sp modelId="{A4196865-0356-4BCA-B743-4B92FFADF7EB}">
      <dsp:nvSpPr>
        <dsp:cNvPr id="0" name=""/>
        <dsp:cNvSpPr/>
      </dsp:nvSpPr>
      <dsp:spPr>
        <a:xfrm>
          <a:off x="3534224" y="2192295"/>
          <a:ext cx="2941878" cy="897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wP</a:t>
          </a:r>
          <a:br>
            <a:rPr lang="en-US" sz="220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i="1" kern="1200" noProof="0" dirty="0">
              <a:latin typeface="Arial" panose="020B0604020202020204" pitchFamily="34" charset="0"/>
              <a:cs typeface="Arial" panose="020B0604020202020204" pitchFamily="34" charset="0"/>
            </a:rPr>
            <a:t>Whole-cell pertussis</a:t>
          </a:r>
        </a:p>
      </dsp:txBody>
      <dsp:txXfrm>
        <a:off x="3534224" y="2192295"/>
        <a:ext cx="2941878" cy="897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FE8F1-95CA-4855-BFB0-FD087F3A9786}">
      <dsp:nvSpPr>
        <dsp:cNvPr id="0" name=""/>
        <dsp:cNvSpPr/>
      </dsp:nvSpPr>
      <dsp:spPr>
        <a:xfrm>
          <a:off x="906" y="845458"/>
          <a:ext cx="3724795" cy="14899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  <a:latin typeface="+mj-lt"/>
            </a:rPr>
            <a:t>Retrieve reference</a:t>
          </a:r>
        </a:p>
      </dsp:txBody>
      <dsp:txXfrm>
        <a:off x="745865" y="845458"/>
        <a:ext cx="2234877" cy="1489918"/>
      </dsp:txXfrm>
    </dsp:sp>
    <dsp:sp modelId="{185AEF47-76D1-4C86-945A-947CF0EE9694}">
      <dsp:nvSpPr>
        <dsp:cNvPr id="0" name=""/>
        <dsp:cNvSpPr/>
      </dsp:nvSpPr>
      <dsp:spPr>
        <a:xfrm>
          <a:off x="906" y="2521616"/>
          <a:ext cx="297983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get_nuva_version</a:t>
          </a:r>
          <a:endParaRPr lang="en-US" sz="2400" kern="1200" noProof="0" dirty="0">
            <a:latin typeface="+mj-lt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400" kern="1200" noProof="0" dirty="0" err="1">
              <a:latin typeface="+mj-lt"/>
            </a:rPr>
            <a:t>get_nuva</a:t>
          </a:r>
          <a:endParaRPr lang="en-US" sz="2400" kern="1200" noProof="0" dirty="0">
            <a:latin typeface="+mj-lt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split_nuva</a:t>
          </a:r>
          <a:endParaRPr lang="en-US" sz="2400" kern="1200" noProof="0" dirty="0">
            <a:latin typeface="+mj-lt"/>
          </a:endParaRPr>
        </a:p>
      </dsp:txBody>
      <dsp:txXfrm>
        <a:off x="906" y="2521616"/>
        <a:ext cx="2979836" cy="1170000"/>
      </dsp:txXfrm>
    </dsp:sp>
    <dsp:sp modelId="{2E47942A-2971-4270-A646-46EB275EEEA2}">
      <dsp:nvSpPr>
        <dsp:cNvPr id="0" name=""/>
        <dsp:cNvSpPr/>
      </dsp:nvSpPr>
      <dsp:spPr>
        <a:xfrm>
          <a:off x="3509702" y="845458"/>
          <a:ext cx="3724795" cy="14899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  <a:latin typeface="+mj-lt"/>
            </a:rPr>
            <a:t>Edit alignments</a:t>
          </a:r>
        </a:p>
      </dsp:txBody>
      <dsp:txXfrm>
        <a:off x="4254661" y="845458"/>
        <a:ext cx="2234877" cy="1489918"/>
      </dsp:txXfrm>
    </dsp:sp>
    <dsp:sp modelId="{0F2BE04C-8729-4C6D-AF0C-7A60A8DAC75D}">
      <dsp:nvSpPr>
        <dsp:cNvPr id="0" name=""/>
        <dsp:cNvSpPr/>
      </dsp:nvSpPr>
      <dsp:spPr>
        <a:xfrm>
          <a:off x="3509702" y="2521616"/>
          <a:ext cx="297983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refturtle_to_map</a:t>
          </a:r>
          <a:endParaRPr lang="en-US" sz="2400" kern="1200" noProof="0" dirty="0">
            <a:latin typeface="+mj-lt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i="1" kern="1200" noProof="0" dirty="0">
              <a:latin typeface="+mj-lt"/>
            </a:rPr>
            <a:t>Edit CSV map</a:t>
          </a: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map_to_turtle</a:t>
          </a:r>
          <a:endParaRPr lang="en-US" sz="2400" kern="1200" noProof="0" dirty="0">
            <a:latin typeface="+mj-lt"/>
          </a:endParaRPr>
        </a:p>
      </dsp:txBody>
      <dsp:txXfrm>
        <a:off x="3509702" y="2521616"/>
        <a:ext cx="2979836" cy="1170000"/>
      </dsp:txXfrm>
    </dsp:sp>
    <dsp:sp modelId="{203503C2-4A19-4A23-A4D1-E20A2A6097AB}">
      <dsp:nvSpPr>
        <dsp:cNvPr id="0" name=""/>
        <dsp:cNvSpPr/>
      </dsp:nvSpPr>
      <dsp:spPr>
        <a:xfrm>
          <a:off x="7018497" y="845458"/>
          <a:ext cx="3724795" cy="14899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>
              <a:solidFill>
                <a:schemeClr val="tx1"/>
              </a:solidFill>
              <a:latin typeface="+mj-lt"/>
            </a:rPr>
            <a:t>Evaluate</a:t>
          </a:r>
        </a:p>
      </dsp:txBody>
      <dsp:txXfrm>
        <a:off x="7763456" y="845458"/>
        <a:ext cx="2234877" cy="1489918"/>
      </dsp:txXfrm>
    </dsp:sp>
    <dsp:sp modelId="{58556075-6195-423F-80F6-365CA7F6A965}">
      <dsp:nvSpPr>
        <dsp:cNvPr id="0" name=""/>
        <dsp:cNvSpPr/>
      </dsp:nvSpPr>
      <dsp:spPr>
        <a:xfrm>
          <a:off x="7018497" y="2521616"/>
          <a:ext cx="297983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noProof="0" dirty="0" err="1">
              <a:latin typeface="+mj-lt"/>
            </a:rPr>
            <a:t>eval_code</a:t>
          </a:r>
          <a:endParaRPr lang="en-US" sz="2400" kern="1200" noProof="0" dirty="0">
            <a:latin typeface="+mj-lt"/>
          </a:endParaRPr>
        </a:p>
      </dsp:txBody>
      <dsp:txXfrm>
        <a:off x="7018497" y="2521616"/>
        <a:ext cx="2979836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B725-B297-4A15-81AB-301DD987B883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6785-C7F0-4BD9-AA89-51B39A09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86EE1CF-9F16-42BE-9983-3FE7A2E38C0A}" type="datetime1">
              <a:rPr lang="fr-FR" smtClean="0"/>
              <a:t>17/04/2024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GEP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F6DDBF-4A59-E347-B20F-784109BCA6BD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67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17/04/2024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6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8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17/04/2024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3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17/04/2024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6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Alternative – </a:t>
            </a:r>
            <a:r>
              <a:rPr lang="fr-FR" dirty="0" err="1"/>
              <a:t>Typhoid</a:t>
            </a:r>
            <a:r>
              <a:rPr lang="fr-FR" dirty="0"/>
              <a:t>, </a:t>
            </a:r>
            <a:r>
              <a:rPr lang="fr-FR" dirty="0" err="1"/>
              <a:t>Tetanus</a:t>
            </a:r>
            <a:r>
              <a:rPr lang="fr-FR" dirty="0"/>
              <a:t>, </a:t>
            </a:r>
            <a:r>
              <a:rPr lang="fr-FR" dirty="0" err="1"/>
              <a:t>Diphtheria</a:t>
            </a:r>
            <a:r>
              <a:rPr lang="fr-FR"/>
              <a:t> (TABDT) &gt; No ATC code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17/04/2024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5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17/04/2024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7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17/04/2024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91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6EE1CF-9F16-42BE-9983-3FE7A2E38C0A}" type="datetime1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17/04/2024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GEP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6DDBF-4A59-E347-B20F-784109BCA6BD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0E364-7823-4BBA-84F8-7F691FBF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 sz="3200"/>
            </a:lvl1pPr>
            <a:lvl2pPr marL="1143000" indent="-457200">
              <a:buFont typeface="Arial" panose="020B0604020202020204" pitchFamily="34" charset="0"/>
              <a:buChar char="•"/>
              <a:defRPr sz="2800"/>
            </a:lvl2pPr>
            <a:lvl3pPr marL="1485900" indent="-342900">
              <a:buFont typeface="Arial" panose="020B0604020202020204" pitchFamily="34" charset="0"/>
              <a:buChar char="•"/>
              <a:defRPr sz="2400"/>
            </a:lvl3pPr>
            <a:lvl4pPr marL="1943100" indent="-342900">
              <a:buFont typeface="Arial" panose="020B0604020202020204" pitchFamily="34" charset="0"/>
              <a:buChar char="•"/>
              <a:defRPr sz="2000"/>
            </a:lvl4pPr>
            <a:lvl5pPr marL="24003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054275-471E-4ADF-84B2-F379C88C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&amp;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7E66-4CE9-411A-BC72-2B59E3AF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BF80B-5E91-416E-A7B9-B237416D3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2747-41FD-4EC2-A9D1-21FB5523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66BC-2916-49B2-AF86-08BC721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C0E3-D71A-4693-8358-5F03699E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1E99-F915-4628-844C-26E04DA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12B3-A0A6-47CB-9339-75E38B56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7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70682B-9D3F-4116-B59C-F9831F53E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301-40EE-4625-B772-B4EBDDFF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05F5-6832-45FC-9EC8-9475FD67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DDE3-9ED0-4DA7-BDE2-E258BAC2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1B36-E0AD-4AE5-A57E-8DF1CBB2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5BB5-EE31-4E9B-9DA5-541B0196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2C98-496C-4785-9952-5641EC2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3630-A2DC-41E2-8369-9EFB61D8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3060D-00B9-4EEE-8881-9FACE627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F132-7F33-490A-BCB0-12DBC12D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E68A6-7F7F-40EB-9818-16B6E80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E71F-7166-4057-B271-BEF959A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A2B38-119E-4598-8E67-CA4F51360F0D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2D3794-17D8-47F3-8675-FFF023F061E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96319-9872-4843-B445-2FF705286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A285-CFC3-4A43-92B1-9E7FD0E2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C5B36-61BE-441E-B592-08694D8F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43976-63A0-4FC7-B36E-D3A119E0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9A90-B6B4-433A-B226-3B19A8A8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D3AF-BAEA-454A-A22B-A0C585F4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06F96-AECA-43C8-BE2F-A62B538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1C48-A724-4BFF-AFF9-26781482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99A48-862E-4CA6-9E86-26F0542B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B7A3A-5E39-4847-B3DA-370B9D312233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6B6FF6A-31F9-4876-BAF0-0B768F22A30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89CD9-FF45-46AA-B6A9-6000F12CA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BB0-E684-4EFA-91EA-DEDA9C3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7BEE4-ADF7-4045-9C85-52AF1709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7A13-A549-494C-978B-94BDFD1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B07F0-1F40-46AC-86AA-DEBA9EE5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38B0A-14A9-4DA5-82C6-23634B317F94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223823E-C531-44E1-BC20-5DB65CCA1A6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146A-9E2B-47A3-A46D-19C8D312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8314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9C74E-1AEE-45CD-8F39-E1A524163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C9763-C058-4545-9AB8-880AEE60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EB970-5642-4D4C-928C-32A24AC0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0E4F-2D91-44E3-BEE5-B3299231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046E-093E-4164-BB4B-20CDB98E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87A-2CDD-4059-8C93-A8A07252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9750C-7979-4E0C-B01B-8C5EDFF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C0AF0-29E2-482F-9892-68BA045C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5BEE7-C0DF-4BDC-A671-38404357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AE8-9657-4CC9-8627-C0C21FA9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0CE6-DD96-4415-955D-AFF1419C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992DA-AA41-4DC8-922E-423D7F34A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5CA6C-48E7-4966-964A-39408D6B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A386C-0DA7-4038-8BA7-BBC557B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54401-988D-4B89-8EE2-E61932B1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38CC-F1CE-4E0B-A81F-CDCD3C1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E2C-3755-4543-A315-C8C4FD9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947F7-F6E8-4CD1-A49C-1D6B8A0B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B28-67F7-4B50-8EC7-84F592EE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9104-5919-4EED-831D-06F2918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1EE0-C481-43B3-9CC5-03A1908E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D9FD6-6D3B-408A-B0B2-D78EF1691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AB368-FBF1-4B98-A794-08B46E4D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78B7-A316-43BA-A13E-BB9463A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A6EA-01D5-4346-89D0-720E2A2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AF8A-791A-4CC9-A65A-9089A77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9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EAA60-9D85-4C03-98AE-AC2D2483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5400000"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839F-D3D8-4B9E-9113-629A064D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015181" y="1864014"/>
            <a:ext cx="6099466" cy="3129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A568-74AD-436C-B12C-AB529852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400000">
            <a:off x="3834831" y="2920388"/>
            <a:ext cx="6099468" cy="10172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83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F037-075B-4A6B-B870-805EFE83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F15-304C-4772-913B-D7522138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1E629-665E-4712-AA78-00E754CD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8BF6-BEE1-49DA-91B1-D790FFD3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0B22-FF45-4F47-B9C6-1A102078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5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C352-8DD2-4F75-86DB-45AA3CFE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62DBA-44A2-41D1-AE2D-6292B24A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5758-B880-4D22-8770-FA617BF7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719BD-0ECD-47F6-83BC-7830E86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3A54-D7BF-483E-9CA7-EE31DD9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4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4FB-D777-473D-BF13-4CF0520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B86F-38BA-44E1-8817-CD6DD5F59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D5587-3EE2-40CC-8523-FB5E675E9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7098-F510-4E9D-AB8A-2817A882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A814E-0C1B-4783-B262-4DD08997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6C57-BE51-4ECF-82A3-EAB3128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51E20B-A15A-49D1-826B-49343DE5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64C7-B900-4D6B-B2AB-0BFDF7D7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F7FB-AB5B-46F9-9EC4-C6F2E7A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E6569-FAD7-4399-8486-C5B79F91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E4A7-D603-4B84-9AFE-144B8BA7D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DAC2-96A2-42B1-B23C-9E0B8935F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DA7E9-4AB8-493E-A618-19DA98B1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E4B1D-99A2-4584-978D-ABF88120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B3DE0-6639-4B21-BD1B-2EFE68D2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E689-D3DE-438A-9879-41C02251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9AF41-B2DF-4B5A-A0F5-3C32CF2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6405-3415-4573-A3E5-C4204D3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ED7A-E0F4-4714-928C-347EFD9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67B04-CD95-453C-B34A-11313A4B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77C05-39A8-4208-A5C6-CB71890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5097-D17D-4903-82CF-4DCD910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0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BA32-2F92-44EE-9C6C-36C9EF05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5048-E2FB-4983-A6F6-15F91934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E07AF-EED9-4BB2-A5F0-BAFA37B4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B652-45B2-437E-9084-C0680D4F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C678-672B-48D3-9C33-61E42B6E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76C44-0A23-49DA-9AB4-F317659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1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5CCB-3E51-4AD5-9516-DD1D6290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004D7-9BE7-4A0F-8FAA-2B10C9AA4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66A-8E78-478F-AA16-00300AE2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C4A7-C943-4F77-8941-53704C92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D4DA9-3909-4588-94F8-47EEFDE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B2A8-AC09-44D4-BB4A-95245910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7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CD-4782-4884-BF7D-B6DAD84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C62B-7ABE-4776-B0F8-0E1904097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C843-82D3-4F5C-B885-AFECFDB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F4D3-EEBA-4D10-9498-4FB6C5AE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421C-A9BD-49B9-B20A-39DC0D6A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1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25917-88E8-4587-A6C9-CA3FFE856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7FCA3-4865-45D9-9877-DA2654A8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5D46-35B5-45DF-99A4-ED87A705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DA7-1624-46A8-BF4B-4B8EC228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B1C3-A653-4F36-BF26-5CDDFDA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57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7AEAD7-6E15-48FF-A062-F8D701B34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1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91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573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5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74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50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1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31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7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6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2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94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7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62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1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1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08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631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999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8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5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131584AB-F610-D692-A2E9-EA545A21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076826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2" name="Espace réservé de la date 7">
            <a:extLst>
              <a:ext uri="{FF2B5EF4-FFF2-40B4-BE49-F238E27FC236}">
                <a16:creationId xmlns:a16="http://schemas.microsoft.com/office/drawing/2014/main" id="{819EDC89-902D-DECA-2A0F-F9E6CA7B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3" name="Espace réservé du pied de page 8">
            <a:extLst>
              <a:ext uri="{FF2B5EF4-FFF2-40B4-BE49-F238E27FC236}">
                <a16:creationId xmlns:a16="http://schemas.microsoft.com/office/drawing/2014/main" id="{9BB592DF-8C58-DBD1-2B2E-29C86BB1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F549CCB5-9CCC-E2FE-952D-4DE34471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73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noProof="0" dirty="0" err="1"/>
              <a:t>Cliquez</a:t>
            </a:r>
            <a:r>
              <a:rPr kumimoji="0" lang="en-US" noProof="0" dirty="0"/>
              <a:t> pour modifier le style du </a:t>
            </a:r>
            <a:r>
              <a:rPr kumimoji="0" lang="en-US" noProof="0" dirty="0" err="1"/>
              <a:t>titre</a:t>
            </a:r>
            <a:endParaRPr kumimoji="0" lang="en-US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B89E9F7F-309D-F5AE-96A0-AF23F5BA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3D583211-A4B9-C27A-18BB-290BF3872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9DC36F-E84A-B5B0-7FD7-D4F24000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755D06B1-C83E-7658-7499-CAC7285E1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4444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BD492-C8C9-D637-AFB2-8ECDB202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924944"/>
            <a:ext cx="10744200" cy="7806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6BB21E-1880-6CE5-85BC-B29C49401A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F92CBE-68AC-6C32-B6DA-3C9CCFA24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4DA259-CE7F-C0D5-5015-F29FE12320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809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8CE181-061E-A6B8-A78F-DB0F9E32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Font typeface="Symbol" charset="0"/>
              <a:buNone/>
            </a:pPr>
            <a:r>
              <a:rPr lang="en-US" dirty="0"/>
              <a:t>10/26/2022</a:t>
            </a:r>
            <a:endParaRPr lang="en-GB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166A07-2F41-6EC5-A4B4-CAEFC879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buFont typeface="Symbol" charset="0"/>
              <a:buNone/>
            </a:pPr>
            <a:r>
              <a:rPr lang="en-US"/>
              <a:t>LOINC Conference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BD3D65-B0B4-D159-62B3-DF0AA73D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C21D92E-B743-E941-FC74-2DAB418AC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406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4CB5AC5A-773F-8022-6BB5-3B5D5824E557}"/>
              </a:ext>
            </a:extLst>
          </p:cNvPr>
          <p:cNvSpPr txBox="1"/>
          <p:nvPr userDrawn="1"/>
        </p:nvSpPr>
        <p:spPr>
          <a:xfrm>
            <a:off x="1236170" y="174126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Prof. Jean-Louis Koeck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+33 647 88 63 33</a:t>
            </a:r>
          </a:p>
          <a:p>
            <a:pPr>
              <a:buNone/>
            </a:pP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jlkoeck@mesvaccins.net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François KAAG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+33 766 44 43 46</a:t>
            </a:r>
          </a:p>
          <a:p>
            <a:pPr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fkaag@mesvaccins.net </a:t>
            </a:r>
          </a:p>
        </p:txBody>
      </p:sp>
    </p:spTree>
    <p:extLst>
      <p:ext uri="{BB962C8B-B14F-4D97-AF65-F5344CB8AC3E}">
        <p14:creationId xmlns:p14="http://schemas.microsoft.com/office/powerpoint/2010/main" val="40951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4D9DD1-1076-4E7B-8BA5-AFF9893A1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7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738C5-7A20-43B9-B0D1-6A3B038B03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B41A7-0391-4512-AF23-09D131F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B1B1-8305-4483-A47E-88BCC812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04EB-AC0A-409D-9B07-80AA0B4D2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90D3-06B2-49B5-89E9-70C8246DF541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2C1C-BD15-4446-810C-3E175B31F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8713-F6D3-489D-A650-48942E45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35CD0-75E9-4571-95CD-BA9CFFF917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15D1A-C10D-438D-8EB7-FFC602BB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5407-E655-405C-9DCA-23F559B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2D3E-2BEB-436B-93BB-71A208F5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840-FD80-4A58-AC82-3BAA27BD18E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A8B0-09D4-459C-8FF4-E2648AD4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777-DF1F-4402-BF68-66F1C0E7D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 userDrawn="1"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838200" y="704088"/>
            <a:ext cx="10744200" cy="78069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>
              <a:buFont typeface="Symbol" charset="0"/>
              <a:buNone/>
            </a:pPr>
            <a:r>
              <a:rPr lang="en-US" dirty="0"/>
              <a:t>LOINC Conference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  <a:lvl2pPr>
              <a:defRPr sz="1200"/>
            </a:lvl2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‹#›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EE88BE-729F-DAB8-A1B8-E1665E91D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 typeface="Symbol" charset="0"/>
              <a:buNone/>
            </a:pPr>
            <a:r>
              <a:rPr lang="en-US" dirty="0"/>
              <a:t>10/25/2022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413C8D-B218-8BD2-052C-0E702435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7841"/>
            <a:ext cx="10744200" cy="461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87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ivci.org/doku/doku.php?id=ivci:nuva-util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nuva.mesvaccins.net/" TargetMode="External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fkaag@syadem.f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Relationship Id="rId5" Type="http://schemas.openxmlformats.org/officeDocument/2006/relationships/hyperlink" Target="mailto:jlkoeck@syadem.fr" TargetMode="External"/><Relationship Id="rId4" Type="http://schemas.openxmlformats.org/officeDocument/2006/relationships/hyperlink" Target="mailto:lbourges@mesvaccins.net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ABC5-CDA4-6884-72F0-A8329C7B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B2E7-97E7-314E-DE77-A1C1D996E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81930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E44F-987F-C482-75C8-38158F0D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9B2F-099F-B9AE-4A0F-BDE29878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Syadem</a:t>
            </a:r>
            <a:endParaRPr lang="en-US" dirty="0"/>
          </a:p>
          <a:p>
            <a:pPr lvl="1"/>
            <a:r>
              <a:rPr lang="en-US" dirty="0"/>
              <a:t>SNOMED &amp; NUVA</a:t>
            </a:r>
          </a:p>
          <a:p>
            <a:pPr lvl="2"/>
            <a:r>
              <a:rPr lang="en-US" dirty="0"/>
              <a:t>Signed agreement to make NUVA a community resource</a:t>
            </a:r>
          </a:p>
          <a:p>
            <a:pPr lvl="2"/>
            <a:r>
              <a:rPr lang="en-US" dirty="0"/>
              <a:t>This is a SNOMED extension, global not national</a:t>
            </a:r>
          </a:p>
          <a:p>
            <a:pPr lvl="2"/>
            <a:r>
              <a:rPr lang="en-US" dirty="0"/>
              <a:t>Same situation as with LOINC</a:t>
            </a:r>
          </a:p>
          <a:p>
            <a:pPr lvl="2"/>
            <a:r>
              <a:rPr lang="en-US" dirty="0"/>
              <a:t>Next Step: is to work technically with them to make NUVA exposed on their </a:t>
            </a:r>
            <a:r>
              <a:rPr lang="en-US" dirty="0" err="1"/>
              <a:t>infrastrature</a:t>
            </a:r>
            <a:endParaRPr lang="en-US" dirty="0"/>
          </a:p>
          <a:p>
            <a:pPr lvl="3"/>
            <a:r>
              <a:rPr lang="en-US" dirty="0"/>
              <a:t>Use semantic like structures, straightforward to expose</a:t>
            </a:r>
          </a:p>
          <a:p>
            <a:pPr lvl="3"/>
            <a:r>
              <a:rPr lang="en-US" dirty="0"/>
              <a:t>Mirror with NUVA</a:t>
            </a:r>
          </a:p>
          <a:p>
            <a:pPr lvl="3"/>
            <a:r>
              <a:rPr lang="en-US" dirty="0"/>
              <a:t>Available using the same mechanisms as SNOMED codes</a:t>
            </a:r>
          </a:p>
          <a:p>
            <a:pPr lvl="3"/>
            <a:r>
              <a:rPr lang="en-US" dirty="0"/>
              <a:t>Available by end of the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37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E44F-987F-C482-75C8-38158F0D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69B2F-099F-B9AE-4A0F-BDE29878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countries or projects?</a:t>
            </a:r>
          </a:p>
        </p:txBody>
      </p:sp>
    </p:spTree>
    <p:extLst>
      <p:ext uri="{BB962C8B-B14F-4D97-AF65-F5344CB8AC3E}">
        <p14:creationId xmlns:p14="http://schemas.microsoft.com/office/powerpoint/2010/main" val="230962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NUVA One Page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Universal Ontology for Vaccinations</a:t>
            </a:r>
          </a:p>
        </p:txBody>
      </p:sp>
    </p:spTree>
    <p:extLst>
      <p:ext uri="{BB962C8B-B14F-4D97-AF65-F5344CB8AC3E}">
        <p14:creationId xmlns:p14="http://schemas.microsoft.com/office/powerpoint/2010/main" val="157989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A3CFE1-9549-BEC3-3C6C-D061E7CA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522B9F-030B-96DA-0BE4-01F62F2E4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</a:t>
            </a:r>
          </a:p>
          <a:p>
            <a:pPr lvl="1"/>
            <a:r>
              <a:rPr lang="en-US" dirty="0"/>
              <a:t>Use NUVA as a common mapping language</a:t>
            </a:r>
          </a:p>
          <a:p>
            <a:pPr lvl="1"/>
            <a:r>
              <a:rPr lang="en-US" dirty="0"/>
              <a:t>Every code system maps to NUVA</a:t>
            </a:r>
          </a:p>
          <a:p>
            <a:pPr lvl="1"/>
            <a:r>
              <a:rPr lang="en-US" dirty="0"/>
              <a:t>NUVA has the definitive list of vaccinations</a:t>
            </a:r>
          </a:p>
          <a:p>
            <a:pPr lvl="1"/>
            <a:r>
              <a:rPr lang="en-US" dirty="0"/>
              <a:t>Generate metrics to </a:t>
            </a:r>
            <a:r>
              <a:rPr lang="en-US"/>
              <a:t>give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9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Code Set Metrics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Assessing the completeness and precision </a:t>
            </a:r>
            <a:br>
              <a:rPr lang="en-US" dirty="0"/>
            </a:br>
            <a:r>
              <a:rPr lang="en-US" dirty="0"/>
              <a:t>of a code system for administered vaccines</a:t>
            </a:r>
          </a:p>
        </p:txBody>
      </p:sp>
    </p:spTree>
    <p:extLst>
      <p:ext uri="{BB962C8B-B14F-4D97-AF65-F5344CB8AC3E}">
        <p14:creationId xmlns:p14="http://schemas.microsoft.com/office/powerpoint/2010/main" val="258871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3EB9335A-8BE2-B636-2F53-41131512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852936"/>
            <a:ext cx="10744200" cy="1288278"/>
          </a:xfrm>
        </p:spPr>
        <p:txBody>
          <a:bodyPr>
            <a:normAutofit/>
          </a:bodyPr>
          <a:lstStyle/>
          <a:p>
            <a:r>
              <a:rPr lang="en-US" dirty="0"/>
              <a:t>Assessing the completeness and precision </a:t>
            </a:r>
            <a:br>
              <a:rPr lang="en-US" dirty="0"/>
            </a:br>
            <a:r>
              <a:rPr lang="en-US" dirty="0"/>
              <a:t>of a code system for administered vaccines</a:t>
            </a:r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F38F36-D333-C735-4C35-EBF515E1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D003A5-95EA-7680-0735-9094D7D23B19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F6F68ADE-7ED7-F919-5DFA-C8D42952AEC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3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250F4E0-B3FE-1DA0-C7BB-D05D0358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Objective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15B03F-E5EE-AD49-0EC5-325A8EED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9BEB81A-3FCB-CBD7-D532-4228E1CCE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 to code systems designers a tool to e</a:t>
            </a:r>
            <a:r>
              <a:rPr lang="en-US" noProof="0" dirty="0"/>
              <a:t>valuate the ability of a code system to represent precisely and exhaustively every vaccination administration record.</a:t>
            </a:r>
          </a:p>
          <a:p>
            <a:pPr marL="0" indent="0">
              <a:buNone/>
            </a:pPr>
            <a:r>
              <a:rPr lang="en-US" noProof="0" dirty="0"/>
              <a:t>Help them in improving their codifications.</a:t>
            </a:r>
          </a:p>
          <a:p>
            <a:pPr marL="0" indent="0">
              <a:buNone/>
            </a:pPr>
            <a:r>
              <a:rPr lang="en-US" noProof="0" dirty="0"/>
              <a:t>Gather and distribute alignments across code systems.</a:t>
            </a:r>
          </a:p>
          <a:p>
            <a:endParaRPr lang="en-US" dirty="0"/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1D02A0FC-28AB-D4C1-A418-A87F0802933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3D94D0F-C546-9E71-3B4A-3690DF938990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CB78D-3EA1-8F7A-C9F5-2E99B8F9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E2D888-F627-9DBB-6D57-6AD77F93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E00A4FB-519D-DCFE-41EB-26546E157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upon the unified nomenclature of vaccines NUVA, that:</a:t>
            </a:r>
          </a:p>
          <a:p>
            <a:pPr lvl="1"/>
            <a:r>
              <a:rPr lang="en-US" dirty="0"/>
              <a:t>Gathers the concepts from any available code system</a:t>
            </a:r>
          </a:p>
          <a:p>
            <a:pPr lvl="1"/>
            <a:r>
              <a:rPr lang="en-US" dirty="0"/>
              <a:t>Describes the function of each vaccine through its valences</a:t>
            </a:r>
          </a:p>
          <a:p>
            <a:pPr lvl="1"/>
            <a:r>
              <a:rPr lang="en-US" dirty="0"/>
              <a:t>Allows to navigate through different levels of precision with the hierarchy of valences.</a:t>
            </a:r>
          </a:p>
          <a:p>
            <a:r>
              <a:rPr lang="en-US" dirty="0"/>
              <a:t>Map every NUVA concept to the most precise possible equivalent in the candidate code system.</a:t>
            </a:r>
          </a:p>
          <a:p>
            <a:r>
              <a:rPr lang="en-US" dirty="0">
                <a:solidFill>
                  <a:schemeClr val="tx2"/>
                </a:solidFill>
              </a:rPr>
              <a:t>Completeness</a:t>
            </a:r>
            <a:r>
              <a:rPr lang="en-US" dirty="0"/>
              <a:t> is the percentage of NUVA concepts that could be mapped</a:t>
            </a:r>
          </a:p>
          <a:p>
            <a:r>
              <a:rPr lang="en-US" dirty="0">
                <a:solidFill>
                  <a:schemeClr val="tx2"/>
                </a:solidFill>
              </a:rPr>
              <a:t>Precision</a:t>
            </a:r>
            <a:r>
              <a:rPr lang="en-US" dirty="0"/>
              <a:t> is the average number of NUVA concepts that are confused within a same code from the candidate code system.</a:t>
            </a:r>
          </a:p>
          <a:p>
            <a:endParaRPr lang="en-US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35A1C4C2-D105-38AD-3763-009B97D589DC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04E5FA4-BAEB-B716-3D9B-C99548C2E96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4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E19F3-2185-D0EC-3ED1-34C8CE3F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NUVA concepts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4F7EBD-E476-85BF-6918-C1BAF0D8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7" name="Graphique 6" descr="Microbe avec un remplissage uni">
            <a:extLst>
              <a:ext uri="{FF2B5EF4-FFF2-40B4-BE49-F238E27FC236}">
                <a16:creationId xmlns:a16="http://schemas.microsoft.com/office/drawing/2014/main" id="{FC95D5CB-9B3C-2EEE-9605-C1F3FB3D2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6341" y="3693495"/>
            <a:ext cx="914400" cy="914400"/>
          </a:xfrm>
          <a:prstGeom prst="rect">
            <a:avLst/>
          </a:prstGeom>
        </p:spPr>
      </p:pic>
      <p:pic>
        <p:nvPicPr>
          <p:cNvPr id="8" name="Graphique 7" descr="Immunité avec un remplissage uni">
            <a:extLst>
              <a:ext uri="{FF2B5EF4-FFF2-40B4-BE49-F238E27FC236}">
                <a16:creationId xmlns:a16="http://schemas.microsoft.com/office/drawing/2014/main" id="{FA580F24-F1FC-E5FC-6A8B-947746B57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3339" y="3703729"/>
            <a:ext cx="914400" cy="914400"/>
          </a:xfrm>
          <a:prstGeom prst="rect">
            <a:avLst/>
          </a:prstGeom>
        </p:spPr>
      </p:pic>
      <p:pic>
        <p:nvPicPr>
          <p:cNvPr id="9" name="Graphique 8" descr="Seringue avec un remplissage uni">
            <a:extLst>
              <a:ext uri="{FF2B5EF4-FFF2-40B4-BE49-F238E27FC236}">
                <a16:creationId xmlns:a16="http://schemas.microsoft.com/office/drawing/2014/main" id="{A54076B8-7A75-BAFA-4AAB-0861C81BF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3282" y="3781985"/>
            <a:ext cx="914400" cy="914400"/>
          </a:xfrm>
          <a:prstGeom prst="rect">
            <a:avLst/>
          </a:prstGeom>
        </p:spPr>
      </p:pic>
      <p:pic>
        <p:nvPicPr>
          <p:cNvPr id="10" name="Graphique 9" descr="Immunité avec un remplissage uni">
            <a:extLst>
              <a:ext uri="{FF2B5EF4-FFF2-40B4-BE49-F238E27FC236}">
                <a16:creationId xmlns:a16="http://schemas.microsoft.com/office/drawing/2014/main" id="{1E60BA02-9CEF-A802-2D9A-C5B2445B2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08090" y="2492547"/>
            <a:ext cx="914400" cy="914400"/>
          </a:xfrm>
          <a:prstGeom prst="rect">
            <a:avLst/>
          </a:prstGeom>
        </p:spPr>
      </p:pic>
      <p:pic>
        <p:nvPicPr>
          <p:cNvPr id="11" name="Graphique 10" descr="Immunité avec un remplissage uni">
            <a:extLst>
              <a:ext uri="{FF2B5EF4-FFF2-40B4-BE49-F238E27FC236}">
                <a16:creationId xmlns:a16="http://schemas.microsoft.com/office/drawing/2014/main" id="{6C6CF7A1-1FC8-1902-ABAA-6A808D88C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8090" y="4914911"/>
            <a:ext cx="914400" cy="914400"/>
          </a:xfrm>
          <a:prstGeom prst="rect">
            <a:avLst/>
          </a:prstGeom>
        </p:spPr>
      </p:pic>
      <p:pic>
        <p:nvPicPr>
          <p:cNvPr id="12" name="Graphique 11" descr="Microbe avec un remplissage uni">
            <a:extLst>
              <a:ext uri="{FF2B5EF4-FFF2-40B4-BE49-F238E27FC236}">
                <a16:creationId xmlns:a16="http://schemas.microsoft.com/office/drawing/2014/main" id="{BE40BB7C-85CE-A2EE-4842-4DE90EE178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6341" y="2492547"/>
            <a:ext cx="914400" cy="914400"/>
          </a:xfrm>
          <a:prstGeom prst="rect">
            <a:avLst/>
          </a:prstGeom>
        </p:spPr>
      </p:pic>
      <p:pic>
        <p:nvPicPr>
          <p:cNvPr id="13" name="Graphique 12" descr="Microbe avec un remplissage uni">
            <a:extLst>
              <a:ext uri="{FF2B5EF4-FFF2-40B4-BE49-F238E27FC236}">
                <a16:creationId xmlns:a16="http://schemas.microsoft.com/office/drawing/2014/main" id="{6631043E-95CE-1C0F-197F-3E2FC269F4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45365" y="4914911"/>
            <a:ext cx="914400" cy="91440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89C9495-11BB-38C9-83C7-1FD2224FBF99}"/>
              </a:ext>
            </a:extLst>
          </p:cNvPr>
          <p:cNvCxnSpPr>
            <a:cxnSpLocks/>
          </p:cNvCxnSpPr>
          <p:nvPr/>
        </p:nvCxnSpPr>
        <p:spPr>
          <a:xfrm flipV="1">
            <a:off x="5536674" y="3075476"/>
            <a:ext cx="1296731" cy="791933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8EFC087-8FCC-A62B-B65B-B07766259A8A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587167" y="4160929"/>
            <a:ext cx="1326172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2119B04-CF1D-5847-65E4-79E48891017F}"/>
              </a:ext>
            </a:extLst>
          </p:cNvPr>
          <p:cNvCxnSpPr>
            <a:cxnSpLocks/>
          </p:cNvCxnSpPr>
          <p:nvPr/>
        </p:nvCxnSpPr>
        <p:spPr>
          <a:xfrm>
            <a:off x="5505478" y="4454450"/>
            <a:ext cx="1299567" cy="917661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75038E5-F2FC-9674-B7E6-4D7B2DC4348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724110" y="2949747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38C1152-B93A-5DED-C859-84BAA9E02EAE}"/>
              </a:ext>
            </a:extLst>
          </p:cNvPr>
          <p:cNvCxnSpPr>
            <a:cxnSpLocks/>
          </p:cNvCxnSpPr>
          <p:nvPr/>
        </p:nvCxnSpPr>
        <p:spPr>
          <a:xfrm>
            <a:off x="7767470" y="4150695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86CADE4-E550-633D-9939-29AB264B5715}"/>
              </a:ext>
            </a:extLst>
          </p:cNvPr>
          <p:cNvCxnSpPr>
            <a:cxnSpLocks/>
          </p:cNvCxnSpPr>
          <p:nvPr/>
        </p:nvCxnSpPr>
        <p:spPr>
          <a:xfrm>
            <a:off x="7724110" y="5432759"/>
            <a:ext cx="1522231" cy="0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E9B478F-F166-A7E8-2AD1-3BC18E322176}"/>
              </a:ext>
            </a:extLst>
          </p:cNvPr>
          <p:cNvSpPr txBox="1"/>
          <p:nvPr/>
        </p:nvSpPr>
        <p:spPr>
          <a:xfrm>
            <a:off x="4284595" y="1844824"/>
            <a:ext cx="1811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Vaccine code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with used labels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(995)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B60F28C-B174-2060-267D-DCB17FD7D683}"/>
              </a:ext>
            </a:extLst>
          </p:cNvPr>
          <p:cNvSpPr txBox="1"/>
          <p:nvPr/>
        </p:nvSpPr>
        <p:spPr>
          <a:xfrm>
            <a:off x="6791272" y="1844824"/>
            <a:ext cx="116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Valence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(338)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ABEBE3-3722-1773-2A8A-B4807554F4FD}"/>
              </a:ext>
            </a:extLst>
          </p:cNvPr>
          <p:cNvSpPr txBox="1"/>
          <p:nvPr/>
        </p:nvSpPr>
        <p:spPr>
          <a:xfrm>
            <a:off x="8998556" y="1844824"/>
            <a:ext cx="152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Target disease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(60)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6C61EDF-AA32-C79B-8108-117515EF8151}"/>
              </a:ext>
            </a:extLst>
          </p:cNvPr>
          <p:cNvSpPr txBox="1"/>
          <p:nvPr/>
        </p:nvSpPr>
        <p:spPr>
          <a:xfrm>
            <a:off x="5422431" y="3088601"/>
            <a:ext cx="110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Contains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B72B43-844E-C6C4-1EA3-4814DB614FCE}"/>
              </a:ext>
            </a:extLst>
          </p:cNvPr>
          <p:cNvSpPr txBox="1"/>
          <p:nvPr/>
        </p:nvSpPr>
        <p:spPr>
          <a:xfrm>
            <a:off x="7987766" y="2555171"/>
            <a:ext cx="110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Prevents</a:t>
            </a:r>
          </a:p>
        </p:txBody>
      </p:sp>
      <p:pic>
        <p:nvPicPr>
          <p:cNvPr id="25" name="Graphique 24" descr="Label avec un remplissage uni">
            <a:extLst>
              <a:ext uri="{FF2B5EF4-FFF2-40B4-BE49-F238E27FC236}">
                <a16:creationId xmlns:a16="http://schemas.microsoft.com/office/drawing/2014/main" id="{C9EEA64E-3B3D-91B9-5035-87C867243E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2584734"/>
            <a:ext cx="914400" cy="914400"/>
          </a:xfrm>
          <a:prstGeom prst="rect">
            <a:avLst/>
          </a:prstGeom>
        </p:spPr>
      </p:pic>
      <p:pic>
        <p:nvPicPr>
          <p:cNvPr id="26" name="Graphique 25" descr="Label avec un remplissage uni">
            <a:extLst>
              <a:ext uri="{FF2B5EF4-FFF2-40B4-BE49-F238E27FC236}">
                <a16:creationId xmlns:a16="http://schemas.microsoft.com/office/drawing/2014/main" id="{B4F729E7-75EB-930B-EE34-B1360758C3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3298146"/>
            <a:ext cx="914400" cy="914400"/>
          </a:xfrm>
          <a:prstGeom prst="rect">
            <a:avLst/>
          </a:prstGeom>
        </p:spPr>
      </p:pic>
      <p:pic>
        <p:nvPicPr>
          <p:cNvPr id="27" name="Graphique 26" descr="Label avec un remplissage uni">
            <a:extLst>
              <a:ext uri="{FF2B5EF4-FFF2-40B4-BE49-F238E27FC236}">
                <a16:creationId xmlns:a16="http://schemas.microsoft.com/office/drawing/2014/main" id="{B1606568-9EB9-FA5A-3CC4-E6F5753233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3993009"/>
            <a:ext cx="914400" cy="914400"/>
          </a:xfrm>
          <a:prstGeom prst="rect">
            <a:avLst/>
          </a:prstGeom>
        </p:spPr>
      </p:pic>
      <p:pic>
        <p:nvPicPr>
          <p:cNvPr id="28" name="Graphique 27" descr="Label avec un remplissage uni">
            <a:extLst>
              <a:ext uri="{FF2B5EF4-FFF2-40B4-BE49-F238E27FC236}">
                <a16:creationId xmlns:a16="http://schemas.microsoft.com/office/drawing/2014/main" id="{5533AFE6-2C40-EEAA-BDED-F99D90B9ED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63624" y="4754332"/>
            <a:ext cx="914400" cy="91440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9317E9A-2FF2-8854-E8B8-F260C674D503}"/>
              </a:ext>
            </a:extLst>
          </p:cNvPr>
          <p:cNvSpPr txBox="1"/>
          <p:nvPr/>
        </p:nvSpPr>
        <p:spPr>
          <a:xfrm>
            <a:off x="1600669" y="1844824"/>
            <a:ext cx="2097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External codes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(4846 in 18 codifications)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1A727AE-F516-24DE-4227-1B54813B3D68}"/>
              </a:ext>
            </a:extLst>
          </p:cNvPr>
          <p:cNvCxnSpPr>
            <a:cxnSpLocks/>
          </p:cNvCxnSpPr>
          <p:nvPr/>
        </p:nvCxnSpPr>
        <p:spPr>
          <a:xfrm flipH="1" flipV="1">
            <a:off x="3051042" y="3184634"/>
            <a:ext cx="1528142" cy="833199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C361CFC-0EC4-BC3C-A84A-71A80EBABE07}"/>
              </a:ext>
            </a:extLst>
          </p:cNvPr>
          <p:cNvCxnSpPr>
            <a:cxnSpLocks/>
          </p:cNvCxnSpPr>
          <p:nvPr/>
        </p:nvCxnSpPr>
        <p:spPr>
          <a:xfrm flipH="1" flipV="1">
            <a:off x="3082463" y="3854015"/>
            <a:ext cx="1422036" cy="25029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E2B635EC-30D9-262E-266E-630AD6E3DF1F}"/>
              </a:ext>
            </a:extLst>
          </p:cNvPr>
          <p:cNvCxnSpPr>
            <a:cxnSpLocks/>
            <a:stCxn id="9" idx="1"/>
            <a:endCxn id="27" idx="3"/>
          </p:cNvCxnSpPr>
          <p:nvPr/>
        </p:nvCxnSpPr>
        <p:spPr>
          <a:xfrm flipH="1">
            <a:off x="3178024" y="4239185"/>
            <a:ext cx="1315258" cy="211024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86B26F1-971E-AD59-D424-6916843F79DA}"/>
              </a:ext>
            </a:extLst>
          </p:cNvPr>
          <p:cNvCxnSpPr>
            <a:cxnSpLocks/>
          </p:cNvCxnSpPr>
          <p:nvPr/>
        </p:nvCxnSpPr>
        <p:spPr>
          <a:xfrm flipH="1">
            <a:off x="3218828" y="4349704"/>
            <a:ext cx="1278106" cy="701562"/>
          </a:xfrm>
          <a:prstGeom prst="straightConnector1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BFAE6E18-4DFF-A451-8E3F-0AE0C70A8734}"/>
              </a:ext>
            </a:extLst>
          </p:cNvPr>
          <p:cNvSpPr txBox="1"/>
          <p:nvPr/>
        </p:nvSpPr>
        <p:spPr>
          <a:xfrm>
            <a:off x="3352233" y="5046579"/>
            <a:ext cx="166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Exact Match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0C45B4E-0297-FCA7-2272-C52FC45802E8}"/>
              </a:ext>
            </a:extLst>
          </p:cNvPr>
          <p:cNvSpPr txBox="1"/>
          <p:nvPr/>
        </p:nvSpPr>
        <p:spPr>
          <a:xfrm>
            <a:off x="1550334" y="6061582"/>
            <a:ext cx="680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Counted on March 19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, 2024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6" name="Espace réservé du pied de page 3">
            <a:extLst>
              <a:ext uri="{FF2B5EF4-FFF2-40B4-BE49-F238E27FC236}">
                <a16:creationId xmlns:a16="http://schemas.microsoft.com/office/drawing/2014/main" id="{32296510-ADBE-9F3A-9874-7964758924E2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37" name="Espace réservé de la date 2">
            <a:extLst>
              <a:ext uri="{FF2B5EF4-FFF2-40B4-BE49-F238E27FC236}">
                <a16:creationId xmlns:a16="http://schemas.microsoft.com/office/drawing/2014/main" id="{468415B2-D2D0-E1A1-6734-5782456F094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6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3745F-6E9E-7AA1-706E-B4C2D4BB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valences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2EE517-DD72-B784-4B72-9C21AB0A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8">
            <a:extLst>
              <a:ext uri="{FF2B5EF4-FFF2-40B4-BE49-F238E27FC236}">
                <a16:creationId xmlns:a16="http://schemas.microsoft.com/office/drawing/2014/main" id="{1375B1F6-67DB-5D5D-CBB9-0C3615ABBF7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38200" y="2132856"/>
          <a:ext cx="10010328" cy="338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23A1365-0469-9F8C-B6D0-30FFCD48D739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09255F7F-6AEB-A8A4-838F-04171647FE54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6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96C64-5D02-86C3-0CCA-0BCE3117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7A443-2287-A616-A6C1-79371012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/>
              <a:t>Roundtable updates</a:t>
            </a:r>
          </a:p>
          <a:p>
            <a:r>
              <a:rPr lang="en-US" dirty="0"/>
              <a:t>CVX Metrics</a:t>
            </a:r>
          </a:p>
          <a:p>
            <a:r>
              <a:rPr lang="en-US" dirty="0"/>
              <a:t>Next steps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5AD59-D04E-F620-D71F-72A08D44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7C113A-1ECC-AEB1-AA03-BF9D843E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B19F51-AAA9-CF6D-D78C-DBD1EE7131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01130"/>
            <a:ext cx="10744200" cy="26919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Completeness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REPEVAX is a quadrivalent vaccine for Diphtheria, Pertussis, Poliomyelitis and Tetanus, with adult doses. There is no CVX code for such a combination (only CVX-130 for pediatric doses)</a:t>
            </a:r>
          </a:p>
          <a:p>
            <a:r>
              <a:rPr lang="en-US" dirty="0">
                <a:solidFill>
                  <a:schemeClr val="tx2"/>
                </a:solidFill>
              </a:rPr>
              <a:t>Precision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The best CVX code for FLUENZ TETRA is CVX-111. It makes it undiscernible from 3 other vaccines.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CE05BEF-492A-930E-D8C5-8DD5D985B99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409442"/>
          <a:ext cx="10513168" cy="1744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1400">
                  <a:extLst>
                    <a:ext uri="{9D8B030D-6E8A-4147-A177-3AD203B41FA5}">
                      <a16:colId xmlns:a16="http://schemas.microsoft.com/office/drawing/2014/main" val="2977243631"/>
                    </a:ext>
                  </a:extLst>
                </a:gridCol>
                <a:gridCol w="1273463">
                  <a:extLst>
                    <a:ext uri="{9D8B030D-6E8A-4147-A177-3AD203B41FA5}">
                      <a16:colId xmlns:a16="http://schemas.microsoft.com/office/drawing/2014/main" val="169193774"/>
                    </a:ext>
                  </a:extLst>
                </a:gridCol>
                <a:gridCol w="5966748">
                  <a:extLst>
                    <a:ext uri="{9D8B030D-6E8A-4147-A177-3AD203B41FA5}">
                      <a16:colId xmlns:a16="http://schemas.microsoft.com/office/drawing/2014/main" val="1345378407"/>
                    </a:ext>
                  </a:extLst>
                </a:gridCol>
                <a:gridCol w="1131557">
                  <a:extLst>
                    <a:ext uri="{9D8B030D-6E8A-4147-A177-3AD203B41FA5}">
                      <a16:colId xmlns:a16="http://schemas.microsoft.com/office/drawing/2014/main" val="1526610106"/>
                    </a:ext>
                  </a:extLst>
                </a:gridCol>
              </a:tblGrid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Valence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#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2151"/>
                  </a:ext>
                </a:extLst>
              </a:tr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FLUENZ TETRA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Inf-4L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Quadrivalent live attenuated influenza 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00000"/>
                  </a:ext>
                </a:extLst>
              </a:tr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CVX-111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Influenza vaccine, live attenuated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09596"/>
                  </a:ext>
                </a:extLst>
              </a:tr>
              <a:tr h="436118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CVX-88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Influenza vaccine, unspecified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551769"/>
                  </a:ext>
                </a:extLst>
              </a:tr>
            </a:tbl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E07EFD4A-C602-8137-0081-CC6CA49C1A22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8CA20E75-85C3-1073-26E7-6824A2C2230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0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CFF4F-90EB-3B78-2DB4-EFC68A3B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rule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FD7466-959D-AA92-CFFE-6AA3D47C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4D628C-66B4-2C28-8240-DBA8FB851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288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the NUVA code matches exactly an external code, then the mapping exists and is univocal (NUVA VAC0551 = CVX130)</a:t>
            </a:r>
          </a:p>
          <a:p>
            <a:pPr marL="0" indent="0">
              <a:buNone/>
            </a:pPr>
            <a:r>
              <a:rPr lang="en-US" dirty="0"/>
              <a:t>Otherwise, the NUVA code is considered as mappable if:</a:t>
            </a:r>
          </a:p>
          <a:p>
            <a:r>
              <a:rPr lang="en-US" dirty="0"/>
              <a:t>It contains all valences of the candidate code (or more precise versions of the same valences)</a:t>
            </a:r>
          </a:p>
          <a:p>
            <a:r>
              <a:rPr lang="en-US" dirty="0"/>
              <a:t>It does not contain any valence that is not in the candidate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11DB5429-827B-00B5-ACA8-09F0E4008E01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D4687A0-8E75-6B86-F32A-D794B601D3F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8BB5F78-5497-5C5E-0570-BF3330035DD3}"/>
              </a:ext>
            </a:extLst>
          </p:cNvPr>
          <p:cNvGraphicFramePr>
            <a:graphicFrameLocks noGrp="1"/>
          </p:cNvGraphicFramePr>
          <p:nvPr/>
        </p:nvGraphicFramePr>
        <p:xfrm>
          <a:off x="1487488" y="4581128"/>
          <a:ext cx="8128000" cy="118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59329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77695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0484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62746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Vaccine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Precise valences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Parent  valences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51921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AMBIRIX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>
                          <a:latin typeface="+mj-lt"/>
                        </a:rPr>
                        <a:t>HepA</a:t>
                      </a:r>
                      <a:r>
                        <a:rPr lang="en-US" sz="2000" noProof="0" dirty="0">
                          <a:latin typeface="+mj-lt"/>
                        </a:rPr>
                        <a:t>-</a:t>
                      </a:r>
                      <a:r>
                        <a:rPr lang="en-US" sz="2000" noProof="0" dirty="0" err="1">
                          <a:latin typeface="+mj-lt"/>
                        </a:rPr>
                        <a:t>bv</a:t>
                      </a:r>
                      <a:r>
                        <a:rPr lang="en-US" sz="2000" noProof="0" dirty="0">
                          <a:latin typeface="+mj-lt"/>
                        </a:rPr>
                        <a:t>-PED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>
                          <a:latin typeface="+mj-lt"/>
                        </a:rPr>
                        <a:t>HepA</a:t>
                      </a:r>
                      <a:r>
                        <a:rPr lang="en-US" sz="2000" noProof="0" dirty="0">
                          <a:latin typeface="+mj-lt"/>
                        </a:rPr>
                        <a:t>-I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450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rGBsAg-20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 err="1">
                          <a:latin typeface="+mj-lt"/>
                        </a:rPr>
                        <a:t>HepB</a:t>
                      </a:r>
                      <a:endParaRPr lang="en-US" sz="2000" noProof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034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2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8AFB-9ED0-4C2B-633E-BFD9DFB7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for evaluation of a code system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208C4-07EB-816F-0B7A-DE8B9F35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FEB90CE8-060B-A606-82B0-10157602D83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66134" y="1328003"/>
          <a:ext cx="10744200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CD8DBED-ADE2-CB93-BFAE-C79DC6AE12B5}"/>
              </a:ext>
            </a:extLst>
          </p:cNvPr>
          <p:cNvSpPr txBox="1"/>
          <p:nvPr/>
        </p:nvSpPr>
        <p:spPr>
          <a:xfrm>
            <a:off x="528443" y="5402828"/>
            <a:ext cx="1041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Toolset provided as a Python script nuva_utils.py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(see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https://ivci.org/doku/doku.php?id=ivci:nuva-utils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for details) 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8D711793-987D-188C-7ADC-A770F22BCE93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B8A8DA2-151D-0BA2-2435-F3CB07039F3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4761B-AC54-EC9D-6EC5-6CC2B4B0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NUVA Utils functions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C532F7-D893-6EF3-7A91-0EAD4218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6BEE4895-7288-58CE-DF69-EED120B5FF9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63618" y="1724660"/>
          <a:ext cx="9908597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156">
                  <a:extLst>
                    <a:ext uri="{9D8B030D-6E8A-4147-A177-3AD203B41FA5}">
                      <a16:colId xmlns:a16="http://schemas.microsoft.com/office/drawing/2014/main" val="3667703869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813821885"/>
                    </a:ext>
                  </a:extLst>
                </a:gridCol>
                <a:gridCol w="1520317">
                  <a:extLst>
                    <a:ext uri="{9D8B030D-6E8A-4147-A177-3AD203B41FA5}">
                      <a16:colId xmlns:a16="http://schemas.microsoft.com/office/drawing/2014/main" val="2490885379"/>
                    </a:ext>
                  </a:extLst>
                </a:gridCol>
                <a:gridCol w="2424373">
                  <a:extLst>
                    <a:ext uri="{9D8B030D-6E8A-4147-A177-3AD203B41FA5}">
                      <a16:colId xmlns:a16="http://schemas.microsoft.com/office/drawing/2014/main" val="157882980"/>
                    </a:ext>
                  </a:extLst>
                </a:gridCol>
                <a:gridCol w="2544178">
                  <a:extLst>
                    <a:ext uri="{9D8B030D-6E8A-4147-A177-3AD203B41FA5}">
                      <a16:colId xmlns:a16="http://schemas.microsoft.com/office/drawing/2014/main" val="2341856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Function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In params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Out params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In files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Out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38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get_nuva_version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get_nuva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nuva_ivci.rdf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55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split_nuva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nuva_ivci.rdf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nuva_core.ttl</a:t>
                      </a:r>
                      <a:br>
                        <a:rPr lang="fr-FR" dirty="0">
                          <a:latin typeface="+mj-lt"/>
                        </a:rPr>
                      </a:br>
                      <a:r>
                        <a:rPr lang="fr-FR" dirty="0" err="1">
                          <a:latin typeface="+mj-lt"/>
                        </a:rPr>
                        <a:t>nuva_refcode_</a:t>
                      </a:r>
                      <a:r>
                        <a:rPr lang="fr-FR" i="0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  <a:p>
                      <a:r>
                        <a:rPr lang="fr-FR" dirty="0" err="1">
                          <a:latin typeface="+mj-lt"/>
                        </a:rPr>
                        <a:t>nuva_lang_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fr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3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refturtle_to_map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nuva_refcode_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nuva_refcode_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2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map_to_turtle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nuva_code_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nuva_code_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42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eval_code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completeness</a:t>
                      </a:r>
                      <a:br>
                        <a:rPr lang="fr-FR" dirty="0">
                          <a:latin typeface="+mj-lt"/>
                        </a:rPr>
                      </a:br>
                      <a:r>
                        <a:rPr lang="fr-FR" dirty="0" err="1">
                          <a:latin typeface="+mj-lt"/>
                        </a:rPr>
                        <a:t>precision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latin typeface="+mj-lt"/>
                        </a:rPr>
                        <a:t>nuva_core.ttl</a:t>
                      </a:r>
                      <a:endParaRPr lang="fr-FR" dirty="0">
                        <a:latin typeface="+mj-lt"/>
                      </a:endParaRPr>
                    </a:p>
                    <a:p>
                      <a:r>
                        <a:rPr lang="fr-FR" dirty="0" err="1">
                          <a:latin typeface="+mj-lt"/>
                        </a:rPr>
                        <a:t>nuva_code_</a:t>
                      </a:r>
                      <a:r>
                        <a:rPr lang="fr-FR" dirty="0" err="1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 err="1">
                          <a:latin typeface="+mj-lt"/>
                        </a:rPr>
                        <a:t>.ttl</a:t>
                      </a:r>
                      <a:endParaRPr lang="fr-F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nuva_reverse_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  <a:br>
                        <a:rPr lang="fr-FR" dirty="0">
                          <a:latin typeface="+mj-lt"/>
                        </a:rPr>
                      </a:br>
                      <a:r>
                        <a:rPr lang="fr-FR" dirty="0">
                          <a:latin typeface="+mj-lt"/>
                        </a:rPr>
                        <a:t>nuva_best_</a:t>
                      </a:r>
                      <a:r>
                        <a:rPr lang="fr-FR" dirty="0">
                          <a:solidFill>
                            <a:srgbClr val="FF0000"/>
                          </a:solidFill>
                          <a:latin typeface="+mj-lt"/>
                        </a:rPr>
                        <a:t>CVX</a:t>
                      </a:r>
                      <a:r>
                        <a:rPr lang="fr-FR" dirty="0">
                          <a:latin typeface="+mj-lt"/>
                        </a:rPr>
                        <a:t>.csv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34636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B763962-D252-B862-3956-870B723888D5}"/>
              </a:ext>
            </a:extLst>
          </p:cNvPr>
          <p:cNvSpPr txBox="1"/>
          <p:nvPr/>
        </p:nvSpPr>
        <p:spPr>
          <a:xfrm>
            <a:off x="624782" y="5373216"/>
            <a:ext cx="566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CVX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can be replaced by any other code system.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783CD35-FE48-4B00-07D5-CE8481A2E5B7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5C673EA9-3EA2-4029-47D1-8C60C0BCCFF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3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B44A7-1F66-ECB5-43A3-B3F25D13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files contents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813403-4259-4576-CE0A-B4D882C2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0AF0171-1BB1-792A-5AD8-00CA4183AC5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838200" y="1700213"/>
          <a:ext cx="107442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448">
                  <a:extLst>
                    <a:ext uri="{9D8B030D-6E8A-4147-A177-3AD203B41FA5}">
                      <a16:colId xmlns:a16="http://schemas.microsoft.com/office/drawing/2014/main" val="243794766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54274100"/>
                    </a:ext>
                  </a:extLst>
                </a:gridCol>
                <a:gridCol w="7070576">
                  <a:extLst>
                    <a:ext uri="{9D8B030D-6E8A-4147-A177-3AD203B41FA5}">
                      <a16:colId xmlns:a16="http://schemas.microsoft.com/office/drawing/2014/main" val="4062849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Columns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421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+mj-lt"/>
                        </a:rPr>
                        <a:t>nuva_refcode_CVX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 err="1">
                          <a:latin typeface="+mj-lt"/>
                        </a:rPr>
                        <a:t>nuva_code_CVX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NUVA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Single equivalent 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 for NUVA code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36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+mj-lt"/>
                        </a:rPr>
                        <a:t>nuva_reverse_CVX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Count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NUVA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CVX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 for equivalent 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Number of NUVA codes that can be represented by CVX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List of NUVA codes that can be represented by CVX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1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>
                          <a:latin typeface="+mj-lt"/>
                        </a:rPr>
                        <a:t>nuva_best_CVX</a:t>
                      </a:r>
                      <a:endParaRPr lang="en-US" noProof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NUVA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Best CVX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+mj-lt"/>
                        </a:rPr>
                        <a:t>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Label for the NUVA code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Most precise CVX code (or None if not mappable)</a:t>
                      </a:r>
                      <a:br>
                        <a:rPr lang="en-US" noProof="0" dirty="0">
                          <a:latin typeface="+mj-lt"/>
                        </a:rPr>
                      </a:br>
                      <a:r>
                        <a:rPr lang="en-US" noProof="0" dirty="0">
                          <a:latin typeface="+mj-lt"/>
                        </a:rPr>
                        <a:t>Number of undistinguishable NUVA concepts within the best CVX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3375"/>
                  </a:ext>
                </a:extLst>
              </a:tr>
            </a:tbl>
          </a:graphicData>
        </a:graphic>
      </p:graphicFrame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E2F3749-72D3-E2DC-E69F-9428F86BFE71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ADE83380-D2C4-81E6-4CDF-BAA22F59A43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06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Mapping CVX codes to NUVA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86EF1C-75A4-086A-E78C-F701E57A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528" y="1426290"/>
            <a:ext cx="8291804" cy="49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C8BFB-D731-CD81-48E7-E3C09AFD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Unmapped CVX codes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74801E-8198-D5B2-55E9-92173FC2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10/26/2022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F7898B-C97E-CA73-8D0D-89539181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LOINC Conference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CB633B-1C67-ED32-7BF4-BC22FE17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1250E74-AA39-3E69-2692-112F74C9F26A}"/>
              </a:ext>
            </a:extLst>
          </p:cNvPr>
          <p:cNvGraphicFramePr>
            <a:graphicFrameLocks noGrp="1"/>
          </p:cNvGraphicFramePr>
          <p:nvPr/>
        </p:nvGraphicFramePr>
        <p:xfrm>
          <a:off x="2351584" y="1700808"/>
          <a:ext cx="7344816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02858407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199720009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38031548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CVX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810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Adjuvant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801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9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Bacteriophage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92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Metadata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99, 314, 998, 999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3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Immunoglobins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156, 157, 159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045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Skin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noProof="0" dirty="0">
                          <a:latin typeface="+mj-lt"/>
                        </a:rPr>
                        <a:t>95, 96, 97, 98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29038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633AB90E-89E5-6018-45B5-F50B06EC8307}"/>
              </a:ext>
            </a:extLst>
          </p:cNvPr>
          <p:cNvSpPr txBox="1"/>
          <p:nvPr/>
        </p:nvSpPr>
        <p:spPr>
          <a:xfrm>
            <a:off x="623392" y="4656323"/>
            <a:ext cx="972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It may be normal to have unmapped codes, depending upon the purpose of the code system (e.g. NDC for all drugs, not only vaccines)</a:t>
            </a:r>
          </a:p>
        </p:txBody>
      </p:sp>
    </p:spTree>
    <p:extLst>
      <p:ext uri="{BB962C8B-B14F-4D97-AF65-F5344CB8AC3E}">
        <p14:creationId xmlns:p14="http://schemas.microsoft.com/office/powerpoint/2010/main" val="556447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Metrics for CVX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AC841022-2762-8FD8-3850-BC1A7BABD36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95400" y="1905444"/>
          <a:ext cx="3595712" cy="168851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338470">
                  <a:extLst>
                    <a:ext uri="{9D8B030D-6E8A-4147-A177-3AD203B41FA5}">
                      <a16:colId xmlns:a16="http://schemas.microsoft.com/office/drawing/2014/main" val="2381751730"/>
                    </a:ext>
                  </a:extLst>
                </a:gridCol>
                <a:gridCol w="1257242">
                  <a:extLst>
                    <a:ext uri="{9D8B030D-6E8A-4147-A177-3AD203B41FA5}">
                      <a16:colId xmlns:a16="http://schemas.microsoft.com/office/drawing/2014/main" val="3318874202"/>
                    </a:ext>
                  </a:extLst>
                </a:gridCol>
              </a:tblGrid>
              <a:tr h="844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Completeness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90%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6818845"/>
                  </a:ext>
                </a:extLst>
              </a:tr>
              <a:tr h="844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Precision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19%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16313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01F17CF-EF5A-8DBA-F899-70DCC6F25C41}"/>
              </a:ext>
            </a:extLst>
          </p:cNvPr>
          <p:cNvSpPr txBox="1"/>
          <p:nvPr/>
        </p:nvSpPr>
        <p:spPr>
          <a:xfrm>
            <a:off x="5101680" y="544602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Number of undistinguishable concepts per NUVA code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See generated nuva_best_CVX.csv for details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C63EFB-65B5-8439-759A-EB2436DE7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76" y="1216841"/>
            <a:ext cx="6456224" cy="3901778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72AEE08-8E48-E968-2623-BDFB9D6EADDE}"/>
              </a:ext>
            </a:extLst>
          </p:cNvPr>
          <p:cNvGraphicFramePr>
            <a:graphicFrameLocks noGrp="1"/>
          </p:cNvGraphicFramePr>
          <p:nvPr/>
        </p:nvGraphicFramePr>
        <p:xfrm>
          <a:off x="1219008" y="3734408"/>
          <a:ext cx="2548496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7465">
                  <a:extLst>
                    <a:ext uri="{9D8B030D-6E8A-4147-A177-3AD203B41FA5}">
                      <a16:colId xmlns:a16="http://schemas.microsoft.com/office/drawing/2014/main" val="2401299568"/>
                    </a:ext>
                  </a:extLst>
                </a:gridCol>
                <a:gridCol w="730568">
                  <a:extLst>
                    <a:ext uri="{9D8B030D-6E8A-4147-A177-3AD203B41FA5}">
                      <a16:colId xmlns:a16="http://schemas.microsoft.com/office/drawing/2014/main" val="2181930851"/>
                    </a:ext>
                  </a:extLst>
                </a:gridCol>
                <a:gridCol w="910463">
                  <a:extLst>
                    <a:ext uri="{9D8B030D-6E8A-4147-A177-3AD203B41FA5}">
                      <a16:colId xmlns:a16="http://schemas.microsoft.com/office/drawing/2014/main" val="821511542"/>
                    </a:ext>
                  </a:extLst>
                </a:gridCol>
              </a:tblGrid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Slice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#CVX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#NUVA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026482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22993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14509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7807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89099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645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5F1CB-7902-62AE-81C5-87005936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for other code systems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7C60A28-A18C-9DB7-ABCD-22C5D460697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92896"/>
          <a:ext cx="8640961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63490">
                  <a:extLst>
                    <a:ext uri="{9D8B030D-6E8A-4147-A177-3AD203B41FA5}">
                      <a16:colId xmlns:a16="http://schemas.microsoft.com/office/drawing/2014/main" val="1354426216"/>
                    </a:ext>
                  </a:extLst>
                </a:gridCol>
                <a:gridCol w="2374419">
                  <a:extLst>
                    <a:ext uri="{9D8B030D-6E8A-4147-A177-3AD203B41FA5}">
                      <a16:colId xmlns:a16="http://schemas.microsoft.com/office/drawing/2014/main" val="4215511198"/>
                    </a:ext>
                  </a:extLst>
                </a:gridCol>
                <a:gridCol w="1903052">
                  <a:extLst>
                    <a:ext uri="{9D8B030D-6E8A-4147-A177-3AD203B41FA5}">
                      <a16:colId xmlns:a16="http://schemas.microsoft.com/office/drawing/2014/main" val="2254957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Code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Precision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3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CVX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065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ATC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1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CIS (French pharma code)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88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SNOMED-CT GPS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37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noProof="0" dirty="0">
                          <a:latin typeface="+mj-lt"/>
                        </a:rPr>
                        <a:t>Canadian Vaccine Catalog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>
                          <a:latin typeface="+mj-lt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577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C527C93D-9CF7-46F9-105E-EB17BADE12E3}"/>
              </a:ext>
            </a:extLst>
          </p:cNvPr>
          <p:cNvSpPr txBox="1"/>
          <p:nvPr/>
        </p:nvSpPr>
        <p:spPr>
          <a:xfrm>
            <a:off x="767408" y="1810662"/>
            <a:ext cx="717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Based upon existing alignments with NUVA.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D867B206-DFD7-146A-1B35-E9033E4CA74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F7B230B8-6B9C-9ABA-4E72-87F68185093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20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FFE42C-15E3-2844-EF44-0D8A47CD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metric to be implemented : redundancy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79E7D6-324C-453C-1BF2-F378B322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10/26/2022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47059D-363A-0DD6-2EAE-E86B479F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LOINC Conference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A7648F-5CAD-08ED-9B21-A2B488B9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018121-DB1E-5107-D681-21CC24902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code systems, according to their purpose, differentiate vaccines along criteria that are not relevant for long-term vaccination history:</a:t>
            </a:r>
          </a:p>
          <a:p>
            <a:r>
              <a:rPr lang="en-US" dirty="0"/>
              <a:t>Packaging (logistics)</a:t>
            </a:r>
          </a:p>
          <a:p>
            <a:r>
              <a:rPr lang="en-US" dirty="0"/>
              <a:t>Administration route (adverse effects following immunization)</a:t>
            </a:r>
          </a:p>
          <a:p>
            <a:r>
              <a:rPr lang="en-US" dirty="0"/>
              <a:t>Adjuvants</a:t>
            </a:r>
          </a:p>
          <a:p>
            <a:r>
              <a:rPr lang="en-US" dirty="0"/>
              <a:t>etc.</a:t>
            </a:r>
          </a:p>
          <a:p>
            <a:pPr marL="0" indent="0">
              <a:buNone/>
            </a:pPr>
            <a:r>
              <a:rPr lang="en-US" dirty="0"/>
              <a:t>In that case several codes match with a same NUVA code.</a:t>
            </a:r>
          </a:p>
          <a:p>
            <a:pPr marL="0" indent="0">
              <a:buNone/>
            </a:pPr>
            <a:r>
              <a:rPr lang="en-US" dirty="0"/>
              <a:t>Redundancy is the share of codes in the code system that are not unique for a given NUVA code.</a:t>
            </a:r>
          </a:p>
        </p:txBody>
      </p:sp>
    </p:spTree>
    <p:extLst>
      <p:ext uri="{BB962C8B-B14F-4D97-AF65-F5344CB8AC3E}">
        <p14:creationId xmlns:p14="http://schemas.microsoft.com/office/powerpoint/2010/main" val="386069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795B-2765-F241-1885-84032D72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E5B7-90A5-96FC-DFC9-582FB2EF69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Purpose of call</a:t>
            </a:r>
          </a:p>
          <a:p>
            <a:pPr lvl="1"/>
            <a:r>
              <a:rPr lang="en-US" dirty="0"/>
              <a:t>Hear updates</a:t>
            </a:r>
          </a:p>
          <a:p>
            <a:pPr lvl="1"/>
            <a:r>
              <a:rPr lang="en-US" dirty="0"/>
              <a:t>Collect and analyze</a:t>
            </a:r>
          </a:p>
          <a:p>
            <a:pPr lvl="2"/>
            <a:r>
              <a:rPr lang="en-US" dirty="0"/>
              <a:t>Code set metrics</a:t>
            </a:r>
          </a:p>
          <a:p>
            <a:pPr lvl="2"/>
            <a:r>
              <a:rPr lang="en-US" dirty="0"/>
              <a:t>Central wiki page </a:t>
            </a:r>
          </a:p>
          <a:p>
            <a:pPr lvl="2"/>
            <a:r>
              <a:rPr lang="en-US" dirty="0"/>
              <a:t>Mappings?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2731F-2012-8075-BD60-1C0B09E35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Scope</a:t>
            </a:r>
          </a:p>
          <a:p>
            <a:pPr lvl="1"/>
            <a:r>
              <a:rPr lang="en-US" dirty="0"/>
              <a:t>Vaccine code sets</a:t>
            </a:r>
          </a:p>
          <a:p>
            <a:pPr lvl="1"/>
            <a:r>
              <a:rPr lang="en-US" dirty="0"/>
              <a:t>National and universal</a:t>
            </a:r>
          </a:p>
          <a:p>
            <a:pPr lvl="1"/>
            <a:r>
              <a:rPr lang="en-US" dirty="0"/>
              <a:t>Technical/detail level</a:t>
            </a:r>
          </a:p>
          <a:p>
            <a:r>
              <a:rPr lang="en-US" dirty="0"/>
              <a:t>Out of Scope</a:t>
            </a:r>
          </a:p>
          <a:p>
            <a:pPr lvl="1"/>
            <a:r>
              <a:rPr lang="en-US" dirty="0"/>
              <a:t>Policy discussion</a:t>
            </a:r>
          </a:p>
          <a:p>
            <a:pPr lvl="1"/>
            <a:r>
              <a:rPr lang="en-US" dirty="0"/>
              <a:t>Which code sets to use</a:t>
            </a:r>
          </a:p>
          <a:p>
            <a:pPr lvl="1"/>
            <a:r>
              <a:rPr lang="en-US" dirty="0"/>
              <a:t>Software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31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376C1-D60A-8F5F-5E0C-D031B1D7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for CVX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093338-84CA-3263-A34B-8F2DB13E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521691-BAA4-7448-8DA7-81ABEBB203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5766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43 codes out of 236 are redundant, giving a redundancy index of 18%</a:t>
            </a:r>
          </a:p>
          <a:p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25935A-F3F5-F363-7678-1AB8F80C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284226"/>
            <a:ext cx="9790773" cy="38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21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CCA659-3894-B7E4-FE57-D23686B6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5DD8B4-D528-CA7E-1482-91AFFCD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012AD8-BB36-693A-E4D5-A7E412781E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1854"/>
            <a:ext cx="10744200" cy="3337346"/>
          </a:xfrm>
        </p:spPr>
        <p:txBody>
          <a:bodyPr>
            <a:normAutofit/>
          </a:bodyPr>
          <a:lstStyle/>
          <a:p>
            <a:r>
              <a:rPr lang="en-US" dirty="0"/>
              <a:t>Download and run the script</a:t>
            </a:r>
          </a:p>
          <a:p>
            <a:r>
              <a:rPr lang="en-US" dirty="0"/>
              <a:t>Extract and update mappings for your preferred code systems</a:t>
            </a:r>
            <a:br>
              <a:rPr lang="en-US" dirty="0"/>
            </a:br>
            <a:r>
              <a:rPr lang="en-US" dirty="0"/>
              <a:t>(NUVA codes can be searched at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https://nuva.mesvaccins.net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Get the metrics, tune codes and mappings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Once satisfied, please share your mappings with us for inclusion into the NUVA reference.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99B679B-F556-33BF-68EE-4E9CE86621F4}"/>
              </a:ext>
            </a:extLst>
          </p:cNvPr>
          <p:cNvSpPr txBox="1">
            <a:spLocks/>
          </p:cNvSpPr>
          <p:nvPr/>
        </p:nvSpPr>
        <p:spPr>
          <a:xfrm>
            <a:off x="838200" y="4905449"/>
            <a:ext cx="10744200" cy="1043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0A38A6C4-3072-2512-FEB4-C6D0B9DAA60E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5782F862-4009-B711-CF70-C37FF424DB0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13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5DC38-B8BF-9960-1D34-495FB3A5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Walkthrough</a:t>
            </a:r>
            <a:r>
              <a:rPr lang="fr-FR" dirty="0"/>
              <a:t> on Canadian Vaccine </a:t>
            </a:r>
            <a:r>
              <a:rPr lang="fr-FR" dirty="0" err="1"/>
              <a:t>Catalog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66AF19-9E0F-97A5-AD4E-87C587D7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2F3F9DE-AD44-FAF8-44E9-566F30616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7778080" cy="374498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1800" dirty="0" err="1">
                <a:solidFill>
                  <a:srgbClr val="6F008A"/>
                </a:solidFill>
                <a:latin typeface="Consolas" panose="020B0609020204030204" pitchFamily="49" charset="0"/>
              </a:rPr>
              <a:t>os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.chdir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str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Path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.home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())+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"/Documents/NUVA"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Consolas" panose="020B0609020204030204" pitchFamily="49" charset="0"/>
              </a:rPr>
              <a:t>get_nuva(get_nuva_version())</a:t>
            </a:r>
          </a:p>
          <a:p>
            <a:pPr marL="0" indent="0">
              <a:buNone/>
            </a:pP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split_nuva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refturtle_to_map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"CVC"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err="1">
                <a:solidFill>
                  <a:srgbClr val="6F008A"/>
                </a:solidFill>
                <a:latin typeface="Consolas" panose="020B0609020204030204" pitchFamily="49" charset="0"/>
              </a:rPr>
              <a:t>shutil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.copyfile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fr-FR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nuva_refcode_CVC.csv"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fr-FR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"nuva_code_CVC.csv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map_to_turtle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"CVC"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eval_code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"CVC"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fr-FR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Completeness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 {:.1%} "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.format(</a:t>
            </a: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res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800" dirty="0" err="1">
                <a:solidFill>
                  <a:srgbClr val="A31515"/>
                </a:solidFill>
                <a:latin typeface="Consolas" panose="020B0609020204030204" pitchFamily="49" charset="0"/>
              </a:rPr>
              <a:t>Completeness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]))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print 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"Precision {:.1%} 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.format(res[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'Precision'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]))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F9749BDE-2F09-FA3E-B62E-91F4D7F1BB06}"/>
              </a:ext>
            </a:extLst>
          </p:cNvPr>
          <p:cNvSpPr txBox="1">
            <a:spLocks/>
          </p:cNvSpPr>
          <p:nvPr/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5CBE55-8867-DA2C-9234-9D85B902D8C6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dirty="0"/>
              <a:t>IVCI workgroup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6C1E7091-29E0-15FD-34D9-4556480480B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Symbol" charset="0"/>
              <a:buNone/>
            </a:pPr>
            <a:r>
              <a:rPr lang="en-US" dirty="0"/>
              <a:t>April 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908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1B8AA-D6AF-9B2A-988F-730CF6CE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1 – Retrieve reference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EDD40B-8E60-FBCB-BE26-42E1E51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GB" smtClean="0"/>
              <a:pPr lvl="1">
                <a:buFont typeface="Symbol" charset="0"/>
                <a:buNone/>
              </a:pPr>
              <a:t>33</a:t>
            </a:fld>
            <a:endParaRPr lang="en-GB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B0E0D556-2544-2971-C756-3AB2F02DB9F1}"/>
              </a:ext>
            </a:extLst>
          </p:cNvPr>
          <p:cNvSpPr txBox="1">
            <a:spLocks/>
          </p:cNvSpPr>
          <p:nvPr/>
        </p:nvSpPr>
        <p:spPr>
          <a:xfrm>
            <a:off x="838200" y="1700237"/>
            <a:ext cx="7778080" cy="1080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en-GB" sz="1800" dirty="0" err="1">
                <a:solidFill>
                  <a:srgbClr val="6F008A"/>
                </a:solidFill>
                <a:latin typeface="Consolas" panose="020B0609020204030204" pitchFamily="49" charset="0"/>
              </a:rPr>
              <a:t>os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.chdir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2B91AF"/>
                </a:solidFill>
                <a:latin typeface="Consolas" panose="020B0609020204030204" pitchFamily="49" charset="0"/>
              </a:rPr>
              <a:t>str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800" dirty="0" err="1">
                <a:solidFill>
                  <a:srgbClr val="2B91AF"/>
                </a:solidFill>
                <a:latin typeface="Consolas" panose="020B0609020204030204" pitchFamily="49" charset="0"/>
              </a:rPr>
              <a:t>Path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.home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())+</a:t>
            </a:r>
            <a:r>
              <a:rPr lang="en-GB" sz="1800" dirty="0">
                <a:solidFill>
                  <a:srgbClr val="A31515"/>
                </a:solidFill>
                <a:latin typeface="Consolas" panose="020B0609020204030204" pitchFamily="49" charset="0"/>
              </a:rPr>
              <a:t>"/Documents/NUVA"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get_nuva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get_nuva_version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split_nuva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en-GB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2F6197A-23B7-3B5A-926F-B8B25285C976}"/>
              </a:ext>
            </a:extLst>
          </p:cNvPr>
          <p:cNvSpPr txBox="1"/>
          <p:nvPr/>
        </p:nvSpPr>
        <p:spPr>
          <a:xfrm>
            <a:off x="838200" y="2865873"/>
            <a:ext cx="9961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rgbClr val="0F4E80"/>
                </a:solidFill>
              </a:rPr>
              <a:t>Created files</a:t>
            </a:r>
          </a:p>
          <a:p>
            <a:pPr>
              <a:buNone/>
            </a:pPr>
            <a:r>
              <a:rPr lang="en-GB" sz="2000" dirty="0" err="1"/>
              <a:t>nuva_ans.rdf</a:t>
            </a:r>
            <a:r>
              <a:rPr lang="en-GB" sz="2000" dirty="0"/>
              <a:t>, </a:t>
            </a:r>
            <a:r>
              <a:rPr lang="en-GB" sz="2000" dirty="0" err="1"/>
              <a:t>nuva_ivci.rdf</a:t>
            </a:r>
            <a:r>
              <a:rPr lang="en-GB" sz="2000" dirty="0"/>
              <a:t>, </a:t>
            </a:r>
            <a:r>
              <a:rPr lang="en-GB" sz="2000" dirty="0" err="1"/>
              <a:t>nuva_core.ttl</a:t>
            </a:r>
            <a:r>
              <a:rPr lang="en-GB" sz="2000" dirty="0"/>
              <a:t>, </a:t>
            </a:r>
            <a:r>
              <a:rPr lang="en-GB" sz="2000" dirty="0" err="1"/>
              <a:t>nuva_lang_es.ttl</a:t>
            </a:r>
            <a:r>
              <a:rPr lang="en-GB" sz="2000" dirty="0"/>
              <a:t>, </a:t>
            </a:r>
            <a:r>
              <a:rPr lang="en-GB" sz="2000" dirty="0" err="1"/>
              <a:t>nuva_refcode_CVC.ttl</a:t>
            </a:r>
            <a:endParaRPr lang="en-GB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68BF592-9239-9C1C-BC3B-4ED7670EC307}"/>
              </a:ext>
            </a:extLst>
          </p:cNvPr>
          <p:cNvSpPr txBox="1"/>
          <p:nvPr/>
        </p:nvSpPr>
        <p:spPr>
          <a:xfrm>
            <a:off x="841308" y="3691100"/>
            <a:ext cx="9356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rgbClr val="0F4E80"/>
                </a:solidFill>
              </a:rPr>
              <a:t>RDF file for CVC :  </a:t>
            </a:r>
            <a:r>
              <a:rPr lang="en-GB" sz="2000" dirty="0" err="1">
                <a:solidFill>
                  <a:srgbClr val="0F4E80"/>
                </a:solidFill>
              </a:rPr>
              <a:t>nuva_refcode_CVC.ttl</a:t>
            </a:r>
            <a:endParaRPr lang="en-GB" sz="2000" dirty="0">
              <a:solidFill>
                <a:srgbClr val="0F4E8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44665E-A816-F1BF-EDF8-2EE2CD725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94" y="4178328"/>
            <a:ext cx="9545382" cy="1848108"/>
          </a:xfrm>
          <a:prstGeom prst="rect">
            <a:avLst/>
          </a:prstGeom>
        </p:spPr>
      </p:pic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043CBFB1-64E7-1121-BC47-4AE4D87BFC03}"/>
              </a:ext>
            </a:extLst>
          </p:cNvPr>
          <p:cNvSpPr txBox="1">
            <a:spLocks/>
          </p:cNvSpPr>
          <p:nvPr/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CD8CC6-2CFB-BF43-21F5-8717A213CEF9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dirty="0"/>
              <a:t>IVCI workgroup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E98346C0-F4B0-9102-4192-0E4478BA422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Symbol" charset="0"/>
              <a:buNone/>
            </a:pPr>
            <a:r>
              <a:rPr lang="en-US" dirty="0"/>
              <a:t>April 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867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9E73E-D38A-BB4C-4D2C-3F363FCE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 – Export alignment to CSV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58CD3C-646D-F0A8-4A0B-6FD8954C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0023FF2F-D3BD-B29D-6424-E83F496962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7778080" cy="36512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refturtle_to_map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1800" dirty="0">
                <a:solidFill>
                  <a:srgbClr val="A31515"/>
                </a:solidFill>
                <a:latin typeface="Consolas" panose="020B0609020204030204" pitchFamily="49" charset="0"/>
              </a:rPr>
              <a:t>"CVC"</a:t>
            </a:r>
            <a:r>
              <a:rPr lang="fr-FR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570C95-2197-23FD-1711-2C19C361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74973"/>
            <a:ext cx="8390677" cy="391660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58EED35-17C2-C298-A9DD-3D7F9455DE0F}"/>
              </a:ext>
            </a:extLst>
          </p:cNvPr>
          <p:cNvSpPr txBox="1"/>
          <p:nvPr/>
        </p:nvSpPr>
        <p:spPr>
          <a:xfrm>
            <a:off x="838200" y="215077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F4E80"/>
                </a:solidFill>
              </a:rPr>
              <a:t>File nuva_refcode_CVC.csv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1149CE59-067C-7909-AC5A-47FCC4E91833}"/>
              </a:ext>
            </a:extLst>
          </p:cNvPr>
          <p:cNvSpPr txBox="1">
            <a:spLocks/>
          </p:cNvSpPr>
          <p:nvPr/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0567DB-AD5B-F52D-A7AF-5535D85123C8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dirty="0"/>
              <a:t>IVCI workgroup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08742767-2BE1-AC5B-074B-F0C52BC0D67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Symbol" charset="0"/>
              <a:buNone/>
            </a:pPr>
            <a:r>
              <a:rPr lang="en-US" dirty="0"/>
              <a:t>April 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269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FDFC0-A717-D16C-0118-B082AD04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3 – Edit CSV and import back to Turtle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96666E-6252-C27D-88F9-C802F33C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GB" smtClean="0"/>
              <a:pPr lvl="1">
                <a:buFont typeface="Symbol" charset="0"/>
                <a:buNone/>
              </a:pPr>
              <a:t>35</a:t>
            </a:fld>
            <a:endParaRPr lang="en-GB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04F8286A-7F3A-08EF-F306-2BF3FA80DB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7778080" cy="50462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map_to_turtle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Consolas" panose="020B0609020204030204" pitchFamily="49" charset="0"/>
              </a:rPr>
              <a:t>"CVC"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54D6B3-4206-DFEA-0806-780F3317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4904"/>
            <a:ext cx="8390677" cy="391660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2782FE2-2DC3-3DD0-5806-439546174155}"/>
              </a:ext>
            </a:extLst>
          </p:cNvPr>
          <p:cNvSpPr txBox="1"/>
          <p:nvPr/>
        </p:nvSpPr>
        <p:spPr>
          <a:xfrm>
            <a:off x="838200" y="2204864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F4E80"/>
                </a:solidFill>
              </a:rPr>
              <a:t>In file nuva_code_CVC.csv ; Out file </a:t>
            </a:r>
            <a:r>
              <a:rPr lang="en-GB" sz="1800" dirty="0" err="1">
                <a:solidFill>
                  <a:srgbClr val="0F4E80"/>
                </a:solidFill>
              </a:rPr>
              <a:t>nuva_code_CVC.ttl</a:t>
            </a:r>
            <a:endParaRPr lang="en-GB" sz="1800" dirty="0">
              <a:solidFill>
                <a:srgbClr val="0F4E8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3E8B62-6106-07EC-6C33-B82362C2498F}"/>
              </a:ext>
            </a:extLst>
          </p:cNvPr>
          <p:cNvSpPr txBox="1"/>
          <p:nvPr/>
        </p:nvSpPr>
        <p:spPr>
          <a:xfrm>
            <a:off x="6802264" y="3980758"/>
            <a:ext cx="244827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600" dirty="0"/>
              <a:t>Labels are not required nor processed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3966851D-13D9-53DB-42AC-93AE0E957338}"/>
              </a:ext>
            </a:extLst>
          </p:cNvPr>
          <p:cNvSpPr txBox="1">
            <a:spLocks/>
          </p:cNvSpPr>
          <p:nvPr/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A4FC8B-8F6B-31F3-EDF7-3F406E5B0CB4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dirty="0"/>
              <a:t>IVCI workgroup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272E13AE-6395-6DAE-03CD-013138EBB9B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Symbol" charset="0"/>
              <a:buNone/>
            </a:pPr>
            <a:r>
              <a:rPr lang="en-US" dirty="0"/>
              <a:t>April 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059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D0DB2-17AD-D3C9-1A7F-2520587D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4 – Compute best codes and metrics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1798A27-7024-B67F-100C-4B2D9A93E4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7778080" cy="108069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res = </a:t>
            </a:r>
            <a:r>
              <a:rPr lang="en-GB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eval_code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GB" sz="1800" dirty="0">
                <a:solidFill>
                  <a:srgbClr val="A31515"/>
                </a:solidFill>
                <a:latin typeface="Consolas" panose="020B0609020204030204" pitchFamily="49" charset="0"/>
              </a:rPr>
              <a:t>"CVC"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print (</a:t>
            </a:r>
            <a:r>
              <a:rPr lang="en-GB" sz="1800" dirty="0">
                <a:solidFill>
                  <a:srgbClr val="A31515"/>
                </a:solidFill>
                <a:latin typeface="Consolas" panose="020B0609020204030204" pitchFamily="49" charset="0"/>
              </a:rPr>
              <a:t>"Completeness {:.1%} "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.format(res[</a:t>
            </a:r>
            <a:r>
              <a:rPr lang="en-GB" sz="1800" dirty="0">
                <a:solidFill>
                  <a:srgbClr val="A31515"/>
                </a:solidFill>
                <a:latin typeface="Consolas" panose="020B0609020204030204" pitchFamily="49" charset="0"/>
              </a:rPr>
              <a:t>'Completeness'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]))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print (</a:t>
            </a:r>
            <a:r>
              <a:rPr lang="en-GB" sz="1800" dirty="0">
                <a:solidFill>
                  <a:srgbClr val="A31515"/>
                </a:solidFill>
                <a:latin typeface="Consolas" panose="020B0609020204030204" pitchFamily="49" charset="0"/>
              </a:rPr>
              <a:t>"Precision {:.1%} "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.format(res[</a:t>
            </a:r>
            <a:r>
              <a:rPr lang="en-GB" sz="1800" dirty="0">
                <a:solidFill>
                  <a:srgbClr val="A31515"/>
                </a:solidFill>
                <a:latin typeface="Consolas" panose="020B0609020204030204" pitchFamily="49" charset="0"/>
              </a:rPr>
              <a:t>'Precision'</a:t>
            </a:r>
            <a:r>
              <a:rPr lang="en-GB" sz="1800" dirty="0">
                <a:solidFill>
                  <a:srgbClr val="000000"/>
                </a:solidFill>
                <a:latin typeface="Consolas" panose="020B0609020204030204" pitchFamily="49" charset="0"/>
              </a:rPr>
              <a:t>]))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1E97C6F-EFAE-EFA8-E310-E35DCC2C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197104"/>
            <a:ext cx="11593288" cy="1168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DD11FE9-B9DB-706D-3FB7-DB43A65B9290}"/>
              </a:ext>
            </a:extLst>
          </p:cNvPr>
          <p:cNvSpPr txBox="1"/>
          <p:nvPr/>
        </p:nvSpPr>
        <p:spPr>
          <a:xfrm>
            <a:off x="119336" y="2856076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F4E80"/>
                </a:solidFill>
              </a:rPr>
              <a:t>nuva_reverse_CVC.csv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44ED09-DA99-7169-B06A-5C69A72B018C}"/>
              </a:ext>
            </a:extLst>
          </p:cNvPr>
          <p:cNvSpPr txBox="1"/>
          <p:nvPr/>
        </p:nvSpPr>
        <p:spPr>
          <a:xfrm>
            <a:off x="119336" y="444100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F4E80"/>
                </a:solidFill>
              </a:rPr>
              <a:t>nuva_best_CVC.csv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7CB4115-2F29-913B-7871-2C7B09FB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24299"/>
            <a:ext cx="6454824" cy="1454609"/>
          </a:xfrm>
          <a:prstGeom prst="rect">
            <a:avLst/>
          </a:prstGeom>
        </p:spPr>
      </p:pic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7C0CA47B-94A4-D768-7E4D-F3DA94F9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33576D35-F56F-8C59-90AF-4F006F1E951F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dirty="0"/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176BE026-E8CB-E8D1-2F5F-2800A617D6E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Symbol" charset="0"/>
              <a:buNone/>
            </a:pPr>
            <a:r>
              <a:rPr lang="en-US" dirty="0"/>
              <a:t>April 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619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Metrics for CVC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6400" y="6376243"/>
            <a:ext cx="1016000" cy="365125"/>
          </a:xfrm>
        </p:spPr>
        <p:txBody>
          <a:bodyPr/>
          <a:lstStyle/>
          <a:p>
            <a:pPr lvl="1">
              <a:buFont typeface="Symbol" charset="0"/>
              <a:buNone/>
            </a:pPr>
            <a:fld id="{042AED99-7FB4-404E-8A97-64753DCE42EC}" type="slidenum">
              <a:rPr lang="en-US" smtClean="0"/>
              <a:pPr lvl="1">
                <a:buFont typeface="Symbol" charset="0"/>
                <a:buNone/>
              </a:pPr>
              <a:t>37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76243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Font typeface="Symbol" charset="0"/>
              <a:buNone/>
            </a:pPr>
            <a:r>
              <a:rPr lang="en-US" dirty="0"/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76242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buFont typeface="Symbol" charset="0"/>
              <a:buNone/>
            </a:pPr>
            <a:r>
              <a:rPr lang="en-US" dirty="0"/>
              <a:t>April  2024</a:t>
            </a:r>
            <a:endParaRPr lang="en-GB" dirty="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AC841022-2762-8FD8-3850-BC1A7BABD364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95400" y="1905444"/>
          <a:ext cx="3595712" cy="168851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338470">
                  <a:extLst>
                    <a:ext uri="{9D8B030D-6E8A-4147-A177-3AD203B41FA5}">
                      <a16:colId xmlns:a16="http://schemas.microsoft.com/office/drawing/2014/main" val="2381751730"/>
                    </a:ext>
                  </a:extLst>
                </a:gridCol>
                <a:gridCol w="1257242">
                  <a:extLst>
                    <a:ext uri="{9D8B030D-6E8A-4147-A177-3AD203B41FA5}">
                      <a16:colId xmlns:a16="http://schemas.microsoft.com/office/drawing/2014/main" val="3318874202"/>
                    </a:ext>
                  </a:extLst>
                </a:gridCol>
              </a:tblGrid>
              <a:tr h="844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Completeness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83%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6818845"/>
                  </a:ext>
                </a:extLst>
              </a:tr>
              <a:tr h="8442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Precision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noProof="0" dirty="0">
                          <a:effectLst/>
                          <a:latin typeface="+mj-lt"/>
                        </a:rPr>
                        <a:t>22%</a:t>
                      </a:r>
                      <a:endParaRPr lang="en-US" sz="2800" b="0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16313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C01F17CF-EF5A-8DBA-F899-70DCC6F25C41}"/>
              </a:ext>
            </a:extLst>
          </p:cNvPr>
          <p:cNvSpPr txBox="1"/>
          <p:nvPr/>
        </p:nvSpPr>
        <p:spPr>
          <a:xfrm>
            <a:off x="5101680" y="544602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/>
              <a:t>Number of undistinguishable concepts per NUVA code</a:t>
            </a:r>
            <a:br>
              <a:rPr lang="en-US" sz="2000" dirty="0"/>
            </a:br>
            <a:r>
              <a:rPr lang="en-US" sz="2000" dirty="0"/>
              <a:t>See generated nuva_best_CVC.csv for details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72AEE08-8E48-E968-2623-BDFB9D6EADDE}"/>
              </a:ext>
            </a:extLst>
          </p:cNvPr>
          <p:cNvGraphicFramePr>
            <a:graphicFrameLocks noGrp="1"/>
          </p:cNvGraphicFramePr>
          <p:nvPr/>
        </p:nvGraphicFramePr>
        <p:xfrm>
          <a:off x="1219008" y="3734408"/>
          <a:ext cx="2548496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7465">
                  <a:extLst>
                    <a:ext uri="{9D8B030D-6E8A-4147-A177-3AD203B41FA5}">
                      <a16:colId xmlns:a16="http://schemas.microsoft.com/office/drawing/2014/main" val="2401299568"/>
                    </a:ext>
                  </a:extLst>
                </a:gridCol>
                <a:gridCol w="730568">
                  <a:extLst>
                    <a:ext uri="{9D8B030D-6E8A-4147-A177-3AD203B41FA5}">
                      <a16:colId xmlns:a16="http://schemas.microsoft.com/office/drawing/2014/main" val="2181930851"/>
                    </a:ext>
                  </a:extLst>
                </a:gridCol>
                <a:gridCol w="910463">
                  <a:extLst>
                    <a:ext uri="{9D8B030D-6E8A-4147-A177-3AD203B41FA5}">
                      <a16:colId xmlns:a16="http://schemas.microsoft.com/office/drawing/2014/main" val="821511542"/>
                    </a:ext>
                  </a:extLst>
                </a:gridCol>
              </a:tblGrid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Slice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#CVC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#NUVA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026482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122993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314509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7807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11-100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389099"/>
                  </a:ext>
                </a:extLst>
              </a:tr>
              <a:tr h="296461"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+mj-lt"/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409270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CC47A07-5EFD-1F9C-8B90-96D9A9C15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893" y="1196752"/>
            <a:ext cx="645622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0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97451-755D-1EDB-9FE5-06418D47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Any questions ?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B9A29-4FB2-80A1-970C-31B91FB2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charset="0"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032E9637-B3C4-C2C5-B1D4-53D56B2B86F0}"/>
              </a:ext>
            </a:extLst>
          </p:cNvPr>
          <p:cNvSpPr txBox="1">
            <a:spLocks/>
          </p:cNvSpPr>
          <p:nvPr/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IVCI workgroup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C1F70F1-CB43-377A-BA9C-D29A62E5E9C2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fr-FR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kumimoji="0" sz="1200" kern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Symbol" charset="0"/>
              <a:buChar char="-"/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3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March 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E85C3201-CF52-911F-9669-0C1D375A5A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00237"/>
            <a:ext cx="10744200" cy="4537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François KAAG</a:t>
            </a:r>
          </a:p>
          <a:p>
            <a:pPr marL="0" indent="0">
              <a:buNone/>
            </a:pPr>
            <a:r>
              <a:rPr lang="fr-FR" dirty="0"/>
              <a:t>+33 766 44 43 46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fkaag@syadem.fr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Louise BOURGES</a:t>
            </a:r>
          </a:p>
          <a:p>
            <a:pPr marL="0" indent="0">
              <a:buNone/>
            </a:pPr>
            <a:r>
              <a:rPr lang="fr-FR" dirty="0"/>
              <a:t>+33 671 33 20 36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lbourges@mesvaccins.net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Jean-Louis KOECK</a:t>
            </a:r>
          </a:p>
          <a:p>
            <a:pPr marL="0" indent="0">
              <a:buNone/>
            </a:pPr>
            <a:r>
              <a:rPr lang="fr-FR" dirty="0"/>
              <a:t>+33 647 88 63 33</a:t>
            </a:r>
          </a:p>
          <a:p>
            <a:pPr marL="0" indent="0">
              <a:buNone/>
            </a:pPr>
            <a:r>
              <a:rPr lang="fr-FR" dirty="0">
                <a:hlinkClick r:id="rId5"/>
              </a:rPr>
              <a:t>jlkoeck@syadem.fr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26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72270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4B8D0E-0A3D-BA9E-F581-E6C0738A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VCI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46BCF-67A9-2707-4CAE-DA2641F7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46413" cy="4351338"/>
          </a:xfrm>
        </p:spPr>
        <p:txBody>
          <a:bodyPr/>
          <a:lstStyle/>
          <a:p>
            <a:r>
              <a:rPr lang="en-US" dirty="0"/>
              <a:t>1400s - </a:t>
            </a:r>
            <a:r>
              <a:rPr lang="en-US" dirty="0" err="1"/>
              <a:t>Gutenburg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How The Printing Press Was First Invented">
            <a:extLst>
              <a:ext uri="{FF2B5EF4-FFF2-40B4-BE49-F238E27FC236}">
                <a16:creationId xmlns:a16="http://schemas.microsoft.com/office/drawing/2014/main" id="{D9BE3552-0DEC-6424-59CE-A31FE7A860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317" y="2410249"/>
            <a:ext cx="6246414" cy="3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0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7A883-A14E-F6CC-7F4E-5ADE42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929A3-AB6C-EE6B-6451-23361AED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June 12</a:t>
            </a:r>
          </a:p>
          <a:p>
            <a:r>
              <a:rPr lang="en-US" dirty="0"/>
              <a:t>Upcoming topics</a:t>
            </a:r>
          </a:p>
          <a:p>
            <a:pPr lvl="1"/>
            <a:r>
              <a:rPr lang="en-US" dirty="0"/>
              <a:t>Branding – Need a non-technical shorthand</a:t>
            </a:r>
          </a:p>
          <a:p>
            <a:pPr lvl="1"/>
            <a:r>
              <a:rPr lang="en-US" dirty="0"/>
              <a:t>Engaging new partners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4B8D0E-0A3D-BA9E-F581-E6C0738A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VCI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746BCF-67A9-2707-4CAE-DA2641F7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46413" cy="4351338"/>
          </a:xfrm>
        </p:spPr>
        <p:txBody>
          <a:bodyPr/>
          <a:lstStyle/>
          <a:p>
            <a:r>
              <a:rPr lang="en-US" dirty="0"/>
              <a:t>1400s - </a:t>
            </a:r>
            <a:r>
              <a:rPr lang="en-US" dirty="0" err="1"/>
              <a:t>Gutenburg</a:t>
            </a:r>
            <a:endParaRPr lang="en-US" dirty="0"/>
          </a:p>
          <a:p>
            <a:r>
              <a:rPr lang="en-US" dirty="0"/>
              <a:t>1600s - Modern Dictionaries</a:t>
            </a:r>
          </a:p>
          <a:p>
            <a:pPr lvl="1"/>
            <a:r>
              <a:rPr lang="en-US" dirty="0"/>
              <a:t>1606 – </a:t>
            </a:r>
            <a:r>
              <a:rPr lang="en-US" dirty="0" err="1"/>
              <a:t>Thresor</a:t>
            </a:r>
            <a:r>
              <a:rPr lang="en-US" dirty="0"/>
              <a:t>, Jean </a:t>
            </a:r>
            <a:r>
              <a:rPr lang="en-US" dirty="0" err="1"/>
              <a:t>Nicot</a:t>
            </a:r>
            <a:endParaRPr lang="en-US" dirty="0"/>
          </a:p>
          <a:p>
            <a:pPr lvl="1"/>
            <a:r>
              <a:rPr lang="en-US" dirty="0"/>
              <a:t>1611 – Tesoro, Sebastian</a:t>
            </a:r>
          </a:p>
          <a:p>
            <a:pPr lvl="1"/>
            <a:r>
              <a:rPr lang="en-US" dirty="0"/>
              <a:t>1755 – Dictionary of English</a:t>
            </a:r>
          </a:p>
          <a:p>
            <a:pPr lvl="1"/>
            <a:r>
              <a:rPr lang="en-US" dirty="0"/>
              <a:t>1806 – Webster Dictionary</a:t>
            </a:r>
          </a:p>
          <a:p>
            <a:pPr lvl="1"/>
            <a:r>
              <a:rPr lang="en-US" dirty="0"/>
              <a:t>1928 – Oxford English Dictionary </a:t>
            </a:r>
          </a:p>
          <a:p>
            <a:pPr lvl="1"/>
            <a:r>
              <a:rPr lang="en-US" dirty="0"/>
              <a:t>1961 – </a:t>
            </a:r>
            <a:r>
              <a:rPr lang="en-US" dirty="0" err="1"/>
              <a:t>Duetsches</a:t>
            </a:r>
            <a:r>
              <a:rPr lang="en-US" dirty="0"/>
              <a:t> </a:t>
            </a:r>
            <a:r>
              <a:rPr lang="en-US" dirty="0" err="1"/>
              <a:t>Wörterbuch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2" descr="Trésor de la langue française - Jean Nicot - LEXILOGOS">
            <a:extLst>
              <a:ext uri="{FF2B5EF4-FFF2-40B4-BE49-F238E27FC236}">
                <a16:creationId xmlns:a16="http://schemas.microsoft.com/office/drawing/2014/main" id="{98707833-2D07-AF3A-00F9-37E44586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66" y="365125"/>
            <a:ext cx="3162583" cy="55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1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3460-836D-3853-06EA-CD17FFE1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DFA3-0763-F36F-4012-FA3C17C6E9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will never be one single vaccine code set</a:t>
            </a:r>
          </a:p>
          <a:p>
            <a:r>
              <a:rPr lang="en-US" dirty="0"/>
              <a:t>Vaccine codes need to be understandable</a:t>
            </a:r>
          </a:p>
          <a:p>
            <a:pPr lvl="1"/>
            <a:r>
              <a:rPr lang="en-US" dirty="0"/>
              <a:t>Across your lifetime</a:t>
            </a:r>
          </a:p>
          <a:p>
            <a:pPr lvl="1"/>
            <a:r>
              <a:rPr lang="en-US" dirty="0"/>
              <a:t>Between systems</a:t>
            </a:r>
          </a:p>
          <a:p>
            <a:pPr lvl="1"/>
            <a:r>
              <a:rPr lang="en-US" dirty="0"/>
              <a:t>Across national borders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13D3B-19BD-95F6-9031-993AE7AC77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a group that provides expertise about </a:t>
            </a:r>
          </a:p>
          <a:p>
            <a:pPr lvl="1"/>
            <a:r>
              <a:rPr lang="en-US" dirty="0"/>
              <a:t>all vaccines, </a:t>
            </a:r>
          </a:p>
          <a:p>
            <a:pPr lvl="1"/>
            <a:r>
              <a:rPr lang="en-US" dirty="0"/>
              <a:t>given in all places, </a:t>
            </a:r>
          </a:p>
          <a:p>
            <a:pPr lvl="1"/>
            <a:r>
              <a:rPr lang="en-US" dirty="0"/>
              <a:t>at all times</a:t>
            </a:r>
          </a:p>
          <a:p>
            <a:r>
              <a:rPr lang="en-US" dirty="0"/>
              <a:t>To support a knowing if a person is protected from disease</a:t>
            </a:r>
          </a:p>
          <a:p>
            <a:r>
              <a:rPr lang="en-US" dirty="0"/>
              <a:t>Real analogy is the language-to-language translation, cross border is the problem</a:t>
            </a:r>
          </a:p>
          <a:p>
            <a:r>
              <a:rPr lang="en-US" dirty="0"/>
              <a:t>Might be out-of-scope: maybe we can’t quantify the level of protection a vaccine provides</a:t>
            </a:r>
          </a:p>
        </p:txBody>
      </p:sp>
    </p:spTree>
    <p:extLst>
      <p:ext uri="{BB962C8B-B14F-4D97-AF65-F5344CB8AC3E}">
        <p14:creationId xmlns:p14="http://schemas.microsoft.com/office/powerpoint/2010/main" val="319083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160B-8F81-5739-5D4D-2580CBD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VCI to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E969D-2381-D121-93BD-5721E5AFE2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Vaccination globally</a:t>
            </a:r>
          </a:p>
          <a:p>
            <a:pPr lvl="1"/>
            <a:r>
              <a:rPr lang="en-US" dirty="0"/>
              <a:t>Fractured efforts</a:t>
            </a:r>
          </a:p>
          <a:p>
            <a:pPr lvl="1"/>
            <a:r>
              <a:rPr lang="en-US" dirty="0"/>
              <a:t>How many experts do we have in this area?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18D81-B6FC-6B3A-1306-70A3E4808E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Sports Statistics</a:t>
            </a:r>
          </a:p>
          <a:p>
            <a:pPr lvl="1"/>
            <a:r>
              <a:rPr lang="en-US" dirty="0" err="1"/>
              <a:t>Opta</a:t>
            </a:r>
            <a:endParaRPr lang="en-US" dirty="0"/>
          </a:p>
          <a:p>
            <a:pPr lvl="2"/>
            <a:r>
              <a:rPr lang="en-US" dirty="0"/>
              <a:t>400+ employees</a:t>
            </a:r>
          </a:p>
          <a:p>
            <a:pPr lvl="2"/>
            <a:r>
              <a:rPr lang="en-US" dirty="0"/>
              <a:t>30 sports</a:t>
            </a:r>
          </a:p>
          <a:p>
            <a:pPr lvl="2"/>
            <a:r>
              <a:rPr lang="en-US" dirty="0"/>
              <a:t>70 countries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7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FE5-55F1-6377-BF3D-EA56B3EA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1EC2-DA72-9D6A-9321-41231D9B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Name</a:t>
            </a:r>
          </a:p>
          <a:p>
            <a:r>
              <a:rPr lang="en-US" b="1" dirty="0"/>
              <a:t>Organization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2470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theme/theme1.xml><?xml version="1.0" encoding="utf-8"?>
<a:theme xmlns:a="http://schemas.openxmlformats.org/drawingml/2006/main" name="White &amp; Blue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&amp; 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AIRA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Font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AIRA Main Style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Main Style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3AF7736-6FA2-456B-8671-7F86E75B7F3E}"/>
    </a:ext>
  </a:extLst>
</a:theme>
</file>

<file path=ppt/theme/theme6.xml><?xml version="1.0" encoding="utf-8"?>
<a:theme xmlns:a="http://schemas.openxmlformats.org/drawingml/2006/main" name="SYADEM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5946</TotalTime>
  <Words>1964</Words>
  <Application>Microsoft Office PowerPoint</Application>
  <PresentationFormat>Widescreen</PresentationFormat>
  <Paragraphs>461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Open Sans</vt:lpstr>
      <vt:lpstr>Constantia</vt:lpstr>
      <vt:lpstr>Open Sans Light</vt:lpstr>
      <vt:lpstr>Arial</vt:lpstr>
      <vt:lpstr>Wingdings 2</vt:lpstr>
      <vt:lpstr>Wingdings</vt:lpstr>
      <vt:lpstr>Symbol</vt:lpstr>
      <vt:lpstr>Times New Roman</vt:lpstr>
      <vt:lpstr>Consolas</vt:lpstr>
      <vt:lpstr>Calibri</vt:lpstr>
      <vt:lpstr>Verdana</vt:lpstr>
      <vt:lpstr>White &amp; Blue</vt:lpstr>
      <vt:lpstr>White &amp; Green</vt:lpstr>
      <vt:lpstr>Custom Design</vt:lpstr>
      <vt:lpstr>1_Custom Design</vt:lpstr>
      <vt:lpstr>Rijkshuisstijl Robijnrood</vt:lpstr>
      <vt:lpstr>SYADEM</vt:lpstr>
      <vt:lpstr>International Vaccine Codes</vt:lpstr>
      <vt:lpstr>Agenda</vt:lpstr>
      <vt:lpstr>Welcome</vt:lpstr>
      <vt:lpstr>What is VCI</vt:lpstr>
      <vt:lpstr>What is VCI</vt:lpstr>
      <vt:lpstr>What is VCI</vt:lpstr>
      <vt:lpstr>Comparing VCI to Sports</vt:lpstr>
      <vt:lpstr>Introductions</vt:lpstr>
      <vt:lpstr>Roundtable Updates</vt:lpstr>
      <vt:lpstr>Roundtable Updates</vt:lpstr>
      <vt:lpstr>Roundtable Updates</vt:lpstr>
      <vt:lpstr>NUVA One Page Introduction</vt:lpstr>
      <vt:lpstr>NUVA</vt:lpstr>
      <vt:lpstr>Vaccine Code Set Metrics</vt:lpstr>
      <vt:lpstr>Assessing the completeness and precision  of a code system for administered vaccines</vt:lpstr>
      <vt:lpstr>Objective</vt:lpstr>
      <vt:lpstr>Method</vt:lpstr>
      <vt:lpstr>NUVA concepts</vt:lpstr>
      <vt:lpstr>Hierarchy of valences</vt:lpstr>
      <vt:lpstr>Illustrations</vt:lpstr>
      <vt:lpstr>Mapping rule</vt:lpstr>
      <vt:lpstr>Workflow for evaluation of a code system</vt:lpstr>
      <vt:lpstr>NUVA Utils functions</vt:lpstr>
      <vt:lpstr>CSV files contents</vt:lpstr>
      <vt:lpstr>Mapping CVX codes to NUVA</vt:lpstr>
      <vt:lpstr>Unmapped CVX codes</vt:lpstr>
      <vt:lpstr>Metrics for CVX</vt:lpstr>
      <vt:lpstr>Metrics for other code systems</vt:lpstr>
      <vt:lpstr>Next metric to be implemented : redundancy</vt:lpstr>
      <vt:lpstr>Redundancy for CVX</vt:lpstr>
      <vt:lpstr>What you can do</vt:lpstr>
      <vt:lpstr>Walkthrough on Canadian Vaccine Catalog</vt:lpstr>
      <vt:lpstr>Step 1 – Retrieve reference</vt:lpstr>
      <vt:lpstr>Step 2 – Export alignment to CSV</vt:lpstr>
      <vt:lpstr>Step 3 – Edit CSV and import back to Turtle</vt:lpstr>
      <vt:lpstr>Step 4 – Compute best codes and metrics</vt:lpstr>
      <vt:lpstr>Metrics for CVC</vt:lpstr>
      <vt:lpstr>Any questions ? </vt:lpstr>
      <vt:lpstr>Next Steps</vt:lpstr>
      <vt:lpstr>Future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Coyle</dc:creator>
  <cp:lastModifiedBy>Nathan Bunker</cp:lastModifiedBy>
  <cp:revision>67</cp:revision>
  <dcterms:created xsi:type="dcterms:W3CDTF">2018-02-21T21:22:59Z</dcterms:created>
  <dcterms:modified xsi:type="dcterms:W3CDTF">2024-04-17T16:59:30Z</dcterms:modified>
</cp:coreProperties>
</file>