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9" r:id="rId2"/>
  </p:sldMasterIdLst>
  <p:notesMasterIdLst>
    <p:notesMasterId r:id="rId27"/>
  </p:notesMasterIdLst>
  <p:handoutMasterIdLst>
    <p:handoutMasterId r:id="rId28"/>
  </p:handoutMasterIdLst>
  <p:sldIdLst>
    <p:sldId id="256" r:id="rId3"/>
    <p:sldId id="3461" r:id="rId4"/>
    <p:sldId id="3500" r:id="rId5"/>
    <p:sldId id="3462" r:id="rId6"/>
    <p:sldId id="3481" r:id="rId7"/>
    <p:sldId id="3488" r:id="rId8"/>
    <p:sldId id="263" r:id="rId9"/>
    <p:sldId id="3499" r:id="rId10"/>
    <p:sldId id="3463" r:id="rId11"/>
    <p:sldId id="3465" r:id="rId12"/>
    <p:sldId id="3464" r:id="rId13"/>
    <p:sldId id="3466" r:id="rId14"/>
    <p:sldId id="3469" r:id="rId15"/>
    <p:sldId id="3468" r:id="rId16"/>
    <p:sldId id="3490" r:id="rId17"/>
    <p:sldId id="3496" r:id="rId18"/>
    <p:sldId id="3497" r:id="rId19"/>
    <p:sldId id="3498" r:id="rId20"/>
    <p:sldId id="3495" r:id="rId21"/>
    <p:sldId id="3491" r:id="rId22"/>
    <p:sldId id="3492" r:id="rId23"/>
    <p:sldId id="3493" r:id="rId24"/>
    <p:sldId id="3494" r:id="rId25"/>
    <p:sldId id="358"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2EC916-17D3-A56F-09F2-A83B0C1DE6C9}" name="Nathan Bunker" initials="NB" userId="S::nbunker@immregistries.org::3a818436-2ac6-41ce-ab68-359f70705be3" providerId="AD"/>
  <p188:author id="{BA70ED78-5BE3-0EAD-8BBE-A5D4B0A8FD85}" name="Arias, Alejandra" initials="AA" userId="S::Alejandra.Arias@ct.gov::117c8a20-8a0f-436d-adf4-3303ac9021b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3B452"/>
    <a:srgbClr val="0284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58"/>
  </p:normalViewPr>
  <p:slideViewPr>
    <p:cSldViewPr snapToGrid="0">
      <p:cViewPr varScale="1">
        <p:scale>
          <a:sx n="125" d="100"/>
          <a:sy n="125" d="100"/>
        </p:scale>
        <p:origin x="102" y="1524"/>
      </p:cViewPr>
      <p:guideLst/>
    </p:cSldViewPr>
  </p:slideViewPr>
  <p:notesTextViewPr>
    <p:cViewPr>
      <p:scale>
        <a:sx n="3" d="2"/>
        <a:sy n="3" d="2"/>
      </p:scale>
      <p:origin x="0" y="0"/>
    </p:cViewPr>
  </p:notesTextViewPr>
  <p:notesViewPr>
    <p:cSldViewPr snapToGrid="0">
      <p:cViewPr varScale="1">
        <p:scale>
          <a:sx n="97" d="100"/>
          <a:sy n="97" d="100"/>
        </p:scale>
        <p:origin x="36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Manual vs Automatic</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83E-426A-B345-75F90139016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83E-426A-B345-75F90139016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83E-426A-B345-75F90139016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83E-426A-B345-75F901390169}"/>
              </c:ext>
            </c:extLst>
          </c:dPt>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Manual as precise as Auto</c:v>
                </c:pt>
                <c:pt idx="1">
                  <c:v>Auto was more precise</c:v>
                </c:pt>
                <c:pt idx="2">
                  <c:v>No manual proposal</c:v>
                </c:pt>
                <c:pt idx="3">
                  <c:v>Manual was erroneous</c:v>
                </c:pt>
              </c:strCache>
            </c:strRef>
          </c:cat>
          <c:val>
            <c:numRef>
              <c:f>Feuil1!$B$2:$B$5</c:f>
              <c:numCache>
                <c:formatCode>General</c:formatCode>
                <c:ptCount val="4"/>
                <c:pt idx="0">
                  <c:v>86</c:v>
                </c:pt>
                <c:pt idx="1">
                  <c:v>74</c:v>
                </c:pt>
                <c:pt idx="2">
                  <c:v>40</c:v>
                </c:pt>
                <c:pt idx="3">
                  <c:v>9</c:v>
                </c:pt>
              </c:numCache>
            </c:numRef>
          </c:val>
          <c:extLst>
            <c:ext xmlns:c16="http://schemas.microsoft.com/office/drawing/2014/chart" uri="{C3380CC4-5D6E-409C-BE32-E72D297353CC}">
              <c16:uniqueId val="{00000000-39C3-4318-8AB2-AFFF428399B0}"/>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D4B533-8B82-1B6E-19ED-907AE13E92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55F5547-B931-F292-58B9-3E44CBE663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861105-DD45-4D4E-B469-9CB524AB3422}" type="datetimeFigureOut">
              <a:rPr lang="en-US" smtClean="0"/>
              <a:t>1/14/2026</a:t>
            </a:fld>
            <a:endParaRPr lang="en-US"/>
          </a:p>
        </p:txBody>
      </p:sp>
      <p:sp>
        <p:nvSpPr>
          <p:cNvPr id="4" name="Footer Placeholder 3">
            <a:extLst>
              <a:ext uri="{FF2B5EF4-FFF2-40B4-BE49-F238E27FC236}">
                <a16:creationId xmlns:a16="http://schemas.microsoft.com/office/drawing/2014/main" id="{28DCA3BC-3561-D031-36C8-8B194E9870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954164-BD0E-4E72-B52F-E469751A0E5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A91958-89B1-443E-97F0-48D2D83D8E9E}" type="slidenum">
              <a:rPr lang="en-US" smtClean="0"/>
              <a:t>‹#›</a:t>
            </a:fld>
            <a:endParaRPr lang="en-US"/>
          </a:p>
        </p:txBody>
      </p:sp>
    </p:spTree>
    <p:extLst>
      <p:ext uri="{BB962C8B-B14F-4D97-AF65-F5344CB8AC3E}">
        <p14:creationId xmlns:p14="http://schemas.microsoft.com/office/powerpoint/2010/main" val="3906551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996FA0-6D44-446C-9327-16D66EC567EB}" type="datetimeFigureOut">
              <a:rPr lang="en-US" smtClean="0"/>
              <a:t>1/14/2026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937A25-CC8B-47A3-B56E-87CADF159784}" type="slidenum">
              <a:rPr lang="en-US" smtClean="0"/>
              <a:t>‹#›</a:t>
            </a:fld>
            <a:endParaRPr lang="en-US"/>
          </a:p>
        </p:txBody>
      </p:sp>
    </p:spTree>
    <p:extLst>
      <p:ext uri="{BB962C8B-B14F-4D97-AF65-F5344CB8AC3E}">
        <p14:creationId xmlns:p14="http://schemas.microsoft.com/office/powerpoint/2010/main" val="3525431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sv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sv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924781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D5CDE0-FEAE-4E6C-B038-F3F8B3AEF0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2B22D3D-58D6-4054-AE47-C8D97CF6EDE8}"/>
              </a:ext>
            </a:extLst>
          </p:cNvPr>
          <p:cNvSpPr>
            <a:spLocks noGrp="1"/>
          </p:cNvSpPr>
          <p:nvPr>
            <p:ph type="ctrTitle"/>
          </p:nvPr>
        </p:nvSpPr>
        <p:spPr>
          <a:xfrm>
            <a:off x="2598055" y="1600199"/>
            <a:ext cx="8490857" cy="1909763"/>
          </a:xfrm>
        </p:spPr>
        <p:txBody>
          <a:bodyPr anchor="b">
            <a:normAutofit/>
          </a:bodyPr>
          <a:lstStyle>
            <a:lvl1pPr algn="ctr">
              <a:defRPr sz="4800"/>
            </a:lvl1pPr>
          </a:lstStyle>
          <a:p>
            <a:r>
              <a:rPr lang="en-US" dirty="0"/>
              <a:t>Click to edit Master title style</a:t>
            </a:r>
          </a:p>
        </p:txBody>
      </p:sp>
      <p:sp>
        <p:nvSpPr>
          <p:cNvPr id="3" name="Subtitle 2">
            <a:extLst>
              <a:ext uri="{FF2B5EF4-FFF2-40B4-BE49-F238E27FC236}">
                <a16:creationId xmlns:a16="http://schemas.microsoft.com/office/drawing/2014/main" id="{F2CFC920-CD8A-4196-9AC8-EB14A3D7F8E9}"/>
              </a:ext>
            </a:extLst>
          </p:cNvPr>
          <p:cNvSpPr>
            <a:spLocks noGrp="1"/>
          </p:cNvSpPr>
          <p:nvPr>
            <p:ph type="subTitle" idx="1"/>
          </p:nvPr>
        </p:nvSpPr>
        <p:spPr>
          <a:xfrm>
            <a:off x="2598055" y="3602038"/>
            <a:ext cx="8490857"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FAECFE-7DC7-4788-B1E7-BB9F57FDDB4B}"/>
              </a:ext>
            </a:extLst>
          </p:cNvPr>
          <p:cNvSpPr>
            <a:spLocks noGrp="1"/>
          </p:cNvSpPr>
          <p:nvPr>
            <p:ph type="dt" sz="half" idx="10"/>
          </p:nvPr>
        </p:nvSpPr>
        <p:spPr>
          <a:xfrm>
            <a:off x="1520365" y="6356350"/>
            <a:ext cx="2743200" cy="365125"/>
          </a:xfrm>
        </p:spPr>
        <p:txBody>
          <a:bodyPr/>
          <a:lstStyle>
            <a:lvl1pPr algn="r">
              <a:defRPr/>
            </a:lvl1pPr>
          </a:lstStyle>
          <a:p>
            <a:fld id="{93B9FF3A-1400-4C66-B29C-6B1876BC525B}" type="datetimeFigureOut">
              <a:rPr lang="en-US" smtClean="0"/>
              <a:pPr/>
              <a:t>1/14/2026</a:t>
            </a:fld>
            <a:endParaRPr lang="en-US"/>
          </a:p>
        </p:txBody>
      </p:sp>
      <p:sp>
        <p:nvSpPr>
          <p:cNvPr id="5" name="Footer Placeholder 4">
            <a:extLst>
              <a:ext uri="{FF2B5EF4-FFF2-40B4-BE49-F238E27FC236}">
                <a16:creationId xmlns:a16="http://schemas.microsoft.com/office/drawing/2014/main" id="{2A74BEA7-37F3-4EA3-B076-75B6ED2130BF}"/>
              </a:ext>
            </a:extLst>
          </p:cNvPr>
          <p:cNvSpPr>
            <a:spLocks noGrp="1"/>
          </p:cNvSpPr>
          <p:nvPr>
            <p:ph type="ftr" sz="quarter" idx="11"/>
          </p:nvPr>
        </p:nvSpPr>
        <p:spPr>
          <a:xfrm>
            <a:off x="4357911" y="6356350"/>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628F6EE8-AE30-4B59-A4C6-57A815520FE8}"/>
              </a:ext>
            </a:extLst>
          </p:cNvPr>
          <p:cNvSpPr>
            <a:spLocks noGrp="1"/>
          </p:cNvSpPr>
          <p:nvPr>
            <p:ph type="sldNum" sz="quarter" idx="12"/>
          </p:nvPr>
        </p:nvSpPr>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1612901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F8141-7D36-4A55-A9EA-0CA3CDF82B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28A0D8-F49C-43A6-B07D-89EA2F7BB7A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25964D-38A5-4D41-B101-B7DD3691AAE0}"/>
              </a:ext>
            </a:extLst>
          </p:cNvPr>
          <p:cNvSpPr>
            <a:spLocks noGrp="1"/>
          </p:cNvSpPr>
          <p:nvPr>
            <p:ph type="dt" sz="half" idx="10"/>
          </p:nvPr>
        </p:nvSpPr>
        <p:spPr/>
        <p:txBody>
          <a:bodyPr/>
          <a:lstStyle/>
          <a:p>
            <a:fld id="{93B9FF3A-1400-4C66-B29C-6B1876BC525B}" type="datetimeFigureOut">
              <a:rPr lang="en-US" smtClean="0"/>
              <a:t>1/14/2026</a:t>
            </a:fld>
            <a:endParaRPr lang="en-US"/>
          </a:p>
        </p:txBody>
      </p:sp>
      <p:sp>
        <p:nvSpPr>
          <p:cNvPr id="5" name="Footer Placeholder 4">
            <a:extLst>
              <a:ext uri="{FF2B5EF4-FFF2-40B4-BE49-F238E27FC236}">
                <a16:creationId xmlns:a16="http://schemas.microsoft.com/office/drawing/2014/main" id="{B099D072-3E50-4508-BF78-78614688B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EAE5A8-7D1B-48ED-B025-3502987F89A5}"/>
              </a:ext>
            </a:extLst>
          </p:cNvPr>
          <p:cNvSpPr>
            <a:spLocks noGrp="1"/>
          </p:cNvSpPr>
          <p:nvPr>
            <p:ph type="sldNum" sz="quarter" idx="12"/>
          </p:nvPr>
        </p:nvSpPr>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1912594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3FE1B2B-4D9E-45CC-B7A1-E17D831486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20EC50-3CA3-4846-92FB-E282CDCEE054}"/>
              </a:ext>
            </a:extLst>
          </p:cNvPr>
          <p:cNvSpPr>
            <a:spLocks noGrp="1"/>
          </p:cNvSpPr>
          <p:nvPr>
            <p:ph type="title"/>
          </p:nvPr>
        </p:nvSpPr>
        <p:spPr>
          <a:xfrm>
            <a:off x="831850" y="1709738"/>
            <a:ext cx="8660493" cy="2852737"/>
          </a:xfrm>
        </p:spPr>
        <p:txBody>
          <a:bodyPr anchor="b">
            <a:normAutofit/>
          </a:bodyPr>
          <a:lstStyle>
            <a:lvl1pPr>
              <a:defRPr sz="4800">
                <a:solidFill>
                  <a:schemeClr val="tx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343C7F3-44D1-4FEF-A3A1-D40BB869C937}"/>
              </a:ext>
            </a:extLst>
          </p:cNvPr>
          <p:cNvSpPr>
            <a:spLocks noGrp="1"/>
          </p:cNvSpPr>
          <p:nvPr>
            <p:ph type="body" idx="1"/>
          </p:nvPr>
        </p:nvSpPr>
        <p:spPr>
          <a:xfrm>
            <a:off x="831850" y="4589463"/>
            <a:ext cx="8660493"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0C0C8D79-A9D8-438B-9634-0DC7F9ACEFE2}"/>
              </a:ext>
            </a:extLst>
          </p:cNvPr>
          <p:cNvSpPr>
            <a:spLocks noGrp="1"/>
          </p:cNvSpPr>
          <p:nvPr>
            <p:ph type="dt" sz="half" idx="10"/>
          </p:nvPr>
        </p:nvSpPr>
        <p:spPr/>
        <p:txBody>
          <a:bodyPr/>
          <a:lstStyle/>
          <a:p>
            <a:fld id="{93B9FF3A-1400-4C66-B29C-6B1876BC525B}" type="datetimeFigureOut">
              <a:rPr lang="en-US" smtClean="0"/>
              <a:t>1/14/2026</a:t>
            </a:fld>
            <a:endParaRPr lang="en-US"/>
          </a:p>
        </p:txBody>
      </p:sp>
      <p:sp>
        <p:nvSpPr>
          <p:cNvPr id="5" name="Footer Placeholder 4">
            <a:extLst>
              <a:ext uri="{FF2B5EF4-FFF2-40B4-BE49-F238E27FC236}">
                <a16:creationId xmlns:a16="http://schemas.microsoft.com/office/drawing/2014/main" id="{F2D7CEC7-5D5C-4D58-9746-0D773CA4E3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BD644-1B4D-43B7-8849-DF2DDA7B67DB}"/>
              </a:ext>
            </a:extLst>
          </p:cNvPr>
          <p:cNvSpPr>
            <a:spLocks noGrp="1"/>
          </p:cNvSpPr>
          <p:nvPr>
            <p:ph type="sldNum" sz="quarter" idx="12"/>
          </p:nvPr>
        </p:nvSpPr>
        <p:spPr>
          <a:xfrm>
            <a:off x="9394368" y="6356350"/>
            <a:ext cx="2420257" cy="365125"/>
          </a:xfrm>
        </p:spPr>
        <p:txBody>
          <a:bodyPr/>
          <a:lstStyle/>
          <a:p>
            <a:fld id="{D36B4717-7A1F-49AD-A875-835CE120619F}" type="slidenum">
              <a:rPr lang="en-US" smtClean="0"/>
              <a:t>‹#›</a:t>
            </a:fld>
            <a:endParaRPr lang="en-US" dirty="0"/>
          </a:p>
        </p:txBody>
      </p:sp>
    </p:spTree>
    <p:extLst>
      <p:ext uri="{BB962C8B-B14F-4D97-AF65-F5344CB8AC3E}">
        <p14:creationId xmlns:p14="http://schemas.microsoft.com/office/powerpoint/2010/main" val="1151227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4A4C679-C6E8-4E7C-B5C2-06A5886098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 y="0"/>
            <a:ext cx="12192000" cy="6858000"/>
          </a:xfrm>
          <a:prstGeom prst="rect">
            <a:avLst/>
          </a:prstGeom>
        </p:spPr>
      </p:pic>
      <p:sp>
        <p:nvSpPr>
          <p:cNvPr id="2" name="Title 1">
            <a:extLst>
              <a:ext uri="{FF2B5EF4-FFF2-40B4-BE49-F238E27FC236}">
                <a16:creationId xmlns:a16="http://schemas.microsoft.com/office/drawing/2014/main" id="{F520EC50-3CA3-4846-92FB-E282CDCEE054}"/>
              </a:ext>
            </a:extLst>
          </p:cNvPr>
          <p:cNvSpPr>
            <a:spLocks noGrp="1"/>
          </p:cNvSpPr>
          <p:nvPr>
            <p:ph type="title"/>
          </p:nvPr>
        </p:nvSpPr>
        <p:spPr>
          <a:xfrm>
            <a:off x="831850" y="1709738"/>
            <a:ext cx="8791121" cy="2852737"/>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9343C7F3-44D1-4FEF-A3A1-D40BB869C937}"/>
              </a:ext>
            </a:extLst>
          </p:cNvPr>
          <p:cNvSpPr>
            <a:spLocks noGrp="1"/>
          </p:cNvSpPr>
          <p:nvPr>
            <p:ph type="body" idx="1"/>
          </p:nvPr>
        </p:nvSpPr>
        <p:spPr>
          <a:xfrm>
            <a:off x="831850" y="4589463"/>
            <a:ext cx="879112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C0C8D79-A9D8-438B-9634-0DC7F9ACEFE2}"/>
              </a:ext>
            </a:extLst>
          </p:cNvPr>
          <p:cNvSpPr>
            <a:spLocks noGrp="1"/>
          </p:cNvSpPr>
          <p:nvPr>
            <p:ph type="dt" sz="half" idx="10"/>
          </p:nvPr>
        </p:nvSpPr>
        <p:spPr/>
        <p:txBody>
          <a:bodyPr/>
          <a:lstStyle/>
          <a:p>
            <a:fld id="{93B9FF3A-1400-4C66-B29C-6B1876BC525B}" type="datetimeFigureOut">
              <a:rPr lang="en-US" smtClean="0"/>
              <a:t>1/14/2026</a:t>
            </a:fld>
            <a:endParaRPr lang="en-US"/>
          </a:p>
        </p:txBody>
      </p:sp>
      <p:sp>
        <p:nvSpPr>
          <p:cNvPr id="5" name="Footer Placeholder 4">
            <a:extLst>
              <a:ext uri="{FF2B5EF4-FFF2-40B4-BE49-F238E27FC236}">
                <a16:creationId xmlns:a16="http://schemas.microsoft.com/office/drawing/2014/main" id="{F2D7CEC7-5D5C-4D58-9746-0D773CA4E3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BD644-1B4D-43B7-8849-DF2DDA7B67DB}"/>
              </a:ext>
            </a:extLst>
          </p:cNvPr>
          <p:cNvSpPr>
            <a:spLocks noGrp="1"/>
          </p:cNvSpPr>
          <p:nvPr>
            <p:ph type="sldNum" sz="quarter" idx="12"/>
          </p:nvPr>
        </p:nvSpPr>
        <p:spPr/>
        <p:txBody>
          <a:bodyPr/>
          <a:lstStyle>
            <a:lvl1pPr algn="l">
              <a:defRPr/>
            </a:lvl1pPr>
          </a:lstStyle>
          <a:p>
            <a:fld id="{D36B4717-7A1F-49AD-A875-835CE120619F}" type="slidenum">
              <a:rPr lang="en-US" smtClean="0"/>
              <a:pPr/>
              <a:t>‹#›</a:t>
            </a:fld>
            <a:endParaRPr lang="en-US"/>
          </a:p>
        </p:txBody>
      </p:sp>
    </p:spTree>
    <p:extLst>
      <p:ext uri="{BB962C8B-B14F-4D97-AF65-F5344CB8AC3E}">
        <p14:creationId xmlns:p14="http://schemas.microsoft.com/office/powerpoint/2010/main" val="3749656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13DE8-0862-487D-AC3E-8F51AF3E26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6CE4B0-9081-411D-A3BB-457B90A1F94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510531-B10D-4AD8-A4DB-208E21C8CF1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6BB0E8-CDA7-4936-8FC4-2E76D6B13FCD}"/>
              </a:ext>
            </a:extLst>
          </p:cNvPr>
          <p:cNvSpPr>
            <a:spLocks noGrp="1"/>
          </p:cNvSpPr>
          <p:nvPr>
            <p:ph type="dt" sz="half" idx="10"/>
          </p:nvPr>
        </p:nvSpPr>
        <p:spPr/>
        <p:txBody>
          <a:bodyPr/>
          <a:lstStyle/>
          <a:p>
            <a:fld id="{93B9FF3A-1400-4C66-B29C-6B1876BC525B}" type="datetimeFigureOut">
              <a:rPr lang="en-US" smtClean="0"/>
              <a:t>1/14/2026</a:t>
            </a:fld>
            <a:endParaRPr lang="en-US"/>
          </a:p>
        </p:txBody>
      </p:sp>
      <p:sp>
        <p:nvSpPr>
          <p:cNvPr id="6" name="Footer Placeholder 5">
            <a:extLst>
              <a:ext uri="{FF2B5EF4-FFF2-40B4-BE49-F238E27FC236}">
                <a16:creationId xmlns:a16="http://schemas.microsoft.com/office/drawing/2014/main" id="{FBC78A6B-0A8B-42E7-ACC8-1A87384D07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924577-CF93-447E-8E5D-A8423D0706D9}"/>
              </a:ext>
            </a:extLst>
          </p:cNvPr>
          <p:cNvSpPr>
            <a:spLocks noGrp="1"/>
          </p:cNvSpPr>
          <p:nvPr>
            <p:ph type="sldNum" sz="quarter" idx="12"/>
          </p:nvPr>
        </p:nvSpPr>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619023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75FF6-21D0-4CDE-9E9C-83747C3CE6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C9F385-5D93-4F3B-A6DE-7523871AFE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6289C54-E3AD-484A-918A-BB741F12A1C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FE3016-B39C-4445-90BA-0C63C0758D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F6C45DE-546F-4CEE-BC02-2B0F41C4DE4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B2CCAE-A163-4DD2-B579-6B662BC3AD7F}"/>
              </a:ext>
            </a:extLst>
          </p:cNvPr>
          <p:cNvSpPr>
            <a:spLocks noGrp="1"/>
          </p:cNvSpPr>
          <p:nvPr>
            <p:ph type="dt" sz="half" idx="10"/>
          </p:nvPr>
        </p:nvSpPr>
        <p:spPr/>
        <p:txBody>
          <a:bodyPr/>
          <a:lstStyle/>
          <a:p>
            <a:fld id="{93B9FF3A-1400-4C66-B29C-6B1876BC525B}" type="datetimeFigureOut">
              <a:rPr lang="en-US" smtClean="0"/>
              <a:t>1/14/2026</a:t>
            </a:fld>
            <a:endParaRPr lang="en-US"/>
          </a:p>
        </p:txBody>
      </p:sp>
      <p:sp>
        <p:nvSpPr>
          <p:cNvPr id="8" name="Footer Placeholder 7">
            <a:extLst>
              <a:ext uri="{FF2B5EF4-FFF2-40B4-BE49-F238E27FC236}">
                <a16:creationId xmlns:a16="http://schemas.microsoft.com/office/drawing/2014/main" id="{8E128E69-742E-4226-B8AB-55135A0246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6F36AE-5E79-42C3-8CE8-2CE5CB97AAD4}"/>
              </a:ext>
            </a:extLst>
          </p:cNvPr>
          <p:cNvSpPr>
            <a:spLocks noGrp="1"/>
          </p:cNvSpPr>
          <p:nvPr>
            <p:ph type="sldNum" sz="quarter" idx="12"/>
          </p:nvPr>
        </p:nvSpPr>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3296936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98909-3BEC-4D57-93F3-34FE1181AC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9971BA-6E90-46C5-9350-B44DBE6325E8}"/>
              </a:ext>
            </a:extLst>
          </p:cNvPr>
          <p:cNvSpPr>
            <a:spLocks noGrp="1"/>
          </p:cNvSpPr>
          <p:nvPr>
            <p:ph type="dt" sz="half" idx="10"/>
          </p:nvPr>
        </p:nvSpPr>
        <p:spPr/>
        <p:txBody>
          <a:bodyPr/>
          <a:lstStyle/>
          <a:p>
            <a:fld id="{93B9FF3A-1400-4C66-B29C-6B1876BC525B}" type="datetimeFigureOut">
              <a:rPr lang="en-US" smtClean="0"/>
              <a:t>1/14/2026</a:t>
            </a:fld>
            <a:endParaRPr lang="en-US"/>
          </a:p>
        </p:txBody>
      </p:sp>
      <p:sp>
        <p:nvSpPr>
          <p:cNvPr id="4" name="Footer Placeholder 3">
            <a:extLst>
              <a:ext uri="{FF2B5EF4-FFF2-40B4-BE49-F238E27FC236}">
                <a16:creationId xmlns:a16="http://schemas.microsoft.com/office/drawing/2014/main" id="{6A007294-C7A1-4371-B089-B5E5F62A0B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1763DB-7B19-4231-88A7-D35E03D14DB6}"/>
              </a:ext>
            </a:extLst>
          </p:cNvPr>
          <p:cNvSpPr>
            <a:spLocks noGrp="1"/>
          </p:cNvSpPr>
          <p:nvPr>
            <p:ph type="sldNum" sz="quarter" idx="12"/>
          </p:nvPr>
        </p:nvSpPr>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12873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091876-ACC4-4B92-ABBB-01FF75687648}"/>
              </a:ext>
            </a:extLst>
          </p:cNvPr>
          <p:cNvSpPr>
            <a:spLocks noGrp="1"/>
          </p:cNvSpPr>
          <p:nvPr>
            <p:ph type="dt" sz="half" idx="10"/>
          </p:nvPr>
        </p:nvSpPr>
        <p:spPr/>
        <p:txBody>
          <a:bodyPr/>
          <a:lstStyle/>
          <a:p>
            <a:fld id="{93B9FF3A-1400-4C66-B29C-6B1876BC525B}" type="datetimeFigureOut">
              <a:rPr lang="en-US" smtClean="0"/>
              <a:t>1/14/2026</a:t>
            </a:fld>
            <a:endParaRPr lang="en-US"/>
          </a:p>
        </p:txBody>
      </p:sp>
      <p:sp>
        <p:nvSpPr>
          <p:cNvPr id="3" name="Footer Placeholder 2">
            <a:extLst>
              <a:ext uri="{FF2B5EF4-FFF2-40B4-BE49-F238E27FC236}">
                <a16:creationId xmlns:a16="http://schemas.microsoft.com/office/drawing/2014/main" id="{1BDAB5E9-A930-453C-B1E5-38F100E21C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19BA8D-266F-4020-B718-A008853A7023}"/>
              </a:ext>
            </a:extLst>
          </p:cNvPr>
          <p:cNvSpPr>
            <a:spLocks noGrp="1"/>
          </p:cNvSpPr>
          <p:nvPr>
            <p:ph type="sldNum" sz="quarter" idx="12"/>
          </p:nvPr>
        </p:nvSpPr>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1821103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6CC81-8379-452F-A9E7-EC6BA84E8D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B32538-FB49-4168-825F-53FECEBC3F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783700-8BC0-40FD-82B4-632C6FE251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DB8588-1B08-4E07-8470-6C673212DCBC}"/>
              </a:ext>
            </a:extLst>
          </p:cNvPr>
          <p:cNvSpPr>
            <a:spLocks noGrp="1"/>
          </p:cNvSpPr>
          <p:nvPr>
            <p:ph type="dt" sz="half" idx="10"/>
          </p:nvPr>
        </p:nvSpPr>
        <p:spPr/>
        <p:txBody>
          <a:bodyPr/>
          <a:lstStyle/>
          <a:p>
            <a:fld id="{93B9FF3A-1400-4C66-B29C-6B1876BC525B}" type="datetimeFigureOut">
              <a:rPr lang="en-US" smtClean="0"/>
              <a:t>1/14/2026</a:t>
            </a:fld>
            <a:endParaRPr lang="en-US"/>
          </a:p>
        </p:txBody>
      </p:sp>
      <p:sp>
        <p:nvSpPr>
          <p:cNvPr id="6" name="Footer Placeholder 5">
            <a:extLst>
              <a:ext uri="{FF2B5EF4-FFF2-40B4-BE49-F238E27FC236}">
                <a16:creationId xmlns:a16="http://schemas.microsoft.com/office/drawing/2014/main" id="{48E97115-F991-4A08-8B8F-EB75835C6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FF914A-040E-4573-B451-0B3C7633222D}"/>
              </a:ext>
            </a:extLst>
          </p:cNvPr>
          <p:cNvSpPr>
            <a:spLocks noGrp="1"/>
          </p:cNvSpPr>
          <p:nvPr>
            <p:ph type="sldNum" sz="quarter" idx="12"/>
          </p:nvPr>
        </p:nvSpPr>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2099221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307AC-18FC-4246-928F-3A468E7171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C1F418-3D1D-44E1-B5C8-BE479632CF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D86E84-728C-4820-89E7-D69813FA94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FCFE22-7D94-49C6-BD1D-E80915A1C080}"/>
              </a:ext>
            </a:extLst>
          </p:cNvPr>
          <p:cNvSpPr>
            <a:spLocks noGrp="1"/>
          </p:cNvSpPr>
          <p:nvPr>
            <p:ph type="dt" sz="half" idx="10"/>
          </p:nvPr>
        </p:nvSpPr>
        <p:spPr/>
        <p:txBody>
          <a:bodyPr/>
          <a:lstStyle/>
          <a:p>
            <a:fld id="{93B9FF3A-1400-4C66-B29C-6B1876BC525B}" type="datetimeFigureOut">
              <a:rPr lang="en-US" smtClean="0"/>
              <a:t>1/14/2026</a:t>
            </a:fld>
            <a:endParaRPr lang="en-US"/>
          </a:p>
        </p:txBody>
      </p:sp>
      <p:sp>
        <p:nvSpPr>
          <p:cNvPr id="6" name="Footer Placeholder 5">
            <a:extLst>
              <a:ext uri="{FF2B5EF4-FFF2-40B4-BE49-F238E27FC236}">
                <a16:creationId xmlns:a16="http://schemas.microsoft.com/office/drawing/2014/main" id="{E94B062D-2BD3-4C20-A4B0-88EEA6479B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7A3B5F-5036-4857-9606-D5EFD965A361}"/>
              </a:ext>
            </a:extLst>
          </p:cNvPr>
          <p:cNvSpPr>
            <a:spLocks noGrp="1"/>
          </p:cNvSpPr>
          <p:nvPr>
            <p:ph type="sldNum" sz="quarter" idx="12"/>
          </p:nvPr>
        </p:nvSpPr>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1630469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3F676CC0-B6CC-ACA0-4D1B-2E8477BE0259}"/>
              </a:ext>
            </a:extLst>
          </p:cNvPr>
          <p:cNvGrpSpPr>
            <a:grpSpLocks noChangeAspect="1"/>
          </p:cNvGrpSpPr>
          <p:nvPr userDrawn="1"/>
        </p:nvGrpSpPr>
        <p:grpSpPr>
          <a:xfrm>
            <a:off x="-1819536" y="-1282148"/>
            <a:ext cx="6407082" cy="8879250"/>
            <a:chOff x="0" y="0"/>
            <a:chExt cx="3230879" cy="4477511"/>
          </a:xfrm>
        </p:grpSpPr>
        <p:sp>
          <p:nvSpPr>
            <p:cNvPr id="9" name="Freeform 3">
              <a:extLst>
                <a:ext uri="{FF2B5EF4-FFF2-40B4-BE49-F238E27FC236}">
                  <a16:creationId xmlns:a16="http://schemas.microsoft.com/office/drawing/2014/main" id="{271885F9-4534-DC07-8FB0-D0FF525E6FEA}"/>
                </a:ext>
              </a:extLst>
            </p:cNvPr>
            <p:cNvSpPr/>
            <p:nvPr/>
          </p:nvSpPr>
          <p:spPr>
            <a:xfrm>
              <a:off x="0" y="0"/>
              <a:ext cx="3230879" cy="4477511"/>
            </a:xfrm>
            <a:custGeom>
              <a:avLst/>
              <a:gdLst/>
              <a:ahLst/>
              <a:cxnLst/>
              <a:rect l="l" t="t" r="r" b="b"/>
              <a:pathLst>
                <a:path w="3230879" h="4477511">
                  <a:moveTo>
                    <a:pt x="3230879" y="4477511"/>
                  </a:moveTo>
                  <a:lnTo>
                    <a:pt x="0" y="4477511"/>
                  </a:lnTo>
                  <a:lnTo>
                    <a:pt x="0" y="0"/>
                  </a:lnTo>
                  <a:lnTo>
                    <a:pt x="3230879" y="0"/>
                  </a:lnTo>
                  <a:lnTo>
                    <a:pt x="3230879" y="4477511"/>
                  </a:lnTo>
                  <a:close/>
                </a:path>
              </a:pathLst>
            </a:custGeom>
            <a:blipFill>
              <a:blip r:embed="rId2"/>
              <a:stretch>
                <a:fillRect t="-22" b="-22"/>
              </a:stretch>
            </a:blipFill>
          </p:spPr>
          <p:txBody>
            <a:bodyPr/>
            <a:lstStyle/>
            <a:p>
              <a:endParaRPr lang="fr-FR"/>
            </a:p>
          </p:txBody>
        </p:sp>
        <p:sp>
          <p:nvSpPr>
            <p:cNvPr id="10" name="Freeform 4">
              <a:extLst>
                <a:ext uri="{FF2B5EF4-FFF2-40B4-BE49-F238E27FC236}">
                  <a16:creationId xmlns:a16="http://schemas.microsoft.com/office/drawing/2014/main" id="{C893A09B-C46F-3BF0-47AD-43657705F0B9}"/>
                </a:ext>
              </a:extLst>
            </p:cNvPr>
            <p:cNvSpPr/>
            <p:nvPr/>
          </p:nvSpPr>
          <p:spPr>
            <a:xfrm flipH="1">
              <a:off x="26513" y="-8355"/>
              <a:ext cx="3179243" cy="4416994"/>
            </a:xfrm>
            <a:custGeom>
              <a:avLst/>
              <a:gdLst/>
              <a:ahLst/>
              <a:cxnLst/>
              <a:rect l="l" t="t" r="r" b="b"/>
              <a:pathLst>
                <a:path w="3179243" h="4416994">
                  <a:moveTo>
                    <a:pt x="944759" y="3209045"/>
                  </a:moveTo>
                  <a:cubicBezTo>
                    <a:pt x="962510" y="3125350"/>
                    <a:pt x="970537" y="3041472"/>
                    <a:pt x="954621" y="2956701"/>
                  </a:cubicBezTo>
                  <a:cubicBezTo>
                    <a:pt x="904942" y="2692083"/>
                    <a:pt x="610089" y="2525080"/>
                    <a:pt x="438026" y="2347165"/>
                  </a:cubicBezTo>
                  <a:cubicBezTo>
                    <a:pt x="136237" y="2035119"/>
                    <a:pt x="0" y="1571340"/>
                    <a:pt x="85075" y="1145649"/>
                  </a:cubicBezTo>
                  <a:cubicBezTo>
                    <a:pt x="170150" y="719956"/>
                    <a:pt x="474174" y="344166"/>
                    <a:pt x="872715" y="172082"/>
                  </a:cubicBezTo>
                  <a:cubicBezTo>
                    <a:pt x="1271257" y="0"/>
                    <a:pt x="1753254" y="36399"/>
                    <a:pt x="2121432" y="266385"/>
                  </a:cubicBezTo>
                  <a:cubicBezTo>
                    <a:pt x="2452428" y="473146"/>
                    <a:pt x="2679861" y="816601"/>
                    <a:pt x="2817762" y="1181695"/>
                  </a:cubicBezTo>
                  <a:cubicBezTo>
                    <a:pt x="2955662" y="1546790"/>
                    <a:pt x="3012585" y="1936581"/>
                    <a:pt x="3068608" y="2322809"/>
                  </a:cubicBezTo>
                  <a:cubicBezTo>
                    <a:pt x="3125635" y="2715948"/>
                    <a:pt x="3179243" y="3135087"/>
                    <a:pt x="3012587" y="3495690"/>
                  </a:cubicBezTo>
                  <a:cubicBezTo>
                    <a:pt x="2817998" y="3916734"/>
                    <a:pt x="2367431" y="4157209"/>
                    <a:pt x="1925126" y="4296871"/>
                  </a:cubicBezTo>
                  <a:cubicBezTo>
                    <a:pt x="1706164" y="4366010"/>
                    <a:pt x="1464372" y="4416994"/>
                    <a:pt x="1251111" y="4331881"/>
                  </a:cubicBezTo>
                  <a:cubicBezTo>
                    <a:pt x="1049948" y="4251595"/>
                    <a:pt x="908383" y="4057760"/>
                    <a:pt x="852518" y="3848482"/>
                  </a:cubicBezTo>
                  <a:cubicBezTo>
                    <a:pt x="793923" y="3628956"/>
                    <a:pt x="900106" y="3419580"/>
                    <a:pt x="944759" y="3209045"/>
                  </a:cubicBezTo>
                  <a:close/>
                </a:path>
              </a:pathLst>
            </a:custGeom>
            <a:blipFill>
              <a:blip r:embed="rId3"/>
              <a:stretch>
                <a:fillRect l="-111695" r="-38462"/>
              </a:stretch>
            </a:blipFill>
          </p:spPr>
          <p:txBody>
            <a:bodyPr/>
            <a:lstStyle/>
            <a:p>
              <a:endParaRPr lang="fr-FR"/>
            </a:p>
          </p:txBody>
        </p:sp>
      </p:grpSp>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5251837" y="206911"/>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5251837" y="3157477"/>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a:xfrm>
            <a:off x="64008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a:xfrm>
            <a:off x="6767622" y="6356350"/>
            <a:ext cx="4040373"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a:xfrm>
            <a:off x="10807995" y="6356350"/>
            <a:ext cx="723014" cy="365125"/>
          </a:xfrm>
          <a:prstGeom prst="rect">
            <a:avLst/>
          </a:prstGeom>
        </p:spPr>
        <p:txBody>
          <a:bodyPr/>
          <a:lstStyle/>
          <a:p>
            <a:fld id="{70C12960-6E85-460F-B6E3-5B82CB31AF3D}" type="slidenum">
              <a:rPr lang="en-US" smtClean="0"/>
              <a:t>‹#›</a:t>
            </a:fld>
            <a:endParaRPr lang="en-US"/>
          </a:p>
        </p:txBody>
      </p:sp>
      <p:sp>
        <p:nvSpPr>
          <p:cNvPr id="11" name="Freeform 5">
            <a:extLst>
              <a:ext uri="{FF2B5EF4-FFF2-40B4-BE49-F238E27FC236}">
                <a16:creationId xmlns:a16="http://schemas.microsoft.com/office/drawing/2014/main" id="{F05EF2E7-2F80-7A4A-33B5-928806F9E0CD}"/>
              </a:ext>
            </a:extLst>
          </p:cNvPr>
          <p:cNvSpPr/>
          <p:nvPr userDrawn="1"/>
        </p:nvSpPr>
        <p:spPr>
          <a:xfrm>
            <a:off x="640080" y="-216158"/>
            <a:ext cx="2090546" cy="1863213"/>
          </a:xfrm>
          <a:custGeom>
            <a:avLst/>
            <a:gdLst/>
            <a:ahLst/>
            <a:cxnLst/>
            <a:rect l="l" t="t" r="r" b="b"/>
            <a:pathLst>
              <a:path w="2445384" h="2445384">
                <a:moveTo>
                  <a:pt x="0" y="0"/>
                </a:moveTo>
                <a:lnTo>
                  <a:pt x="2445384" y="0"/>
                </a:lnTo>
                <a:lnTo>
                  <a:pt x="2445384" y="2445384"/>
                </a:lnTo>
                <a:lnTo>
                  <a:pt x="0" y="2445384"/>
                </a:lnTo>
                <a:lnTo>
                  <a:pt x="0" y="0"/>
                </a:lnTo>
                <a:close/>
              </a:path>
            </a:pathLst>
          </a:custGeom>
          <a:blipFill>
            <a:blip r:embed="rId4"/>
            <a:stretch>
              <a:fillRect/>
            </a:stretch>
          </a:blipFill>
        </p:spPr>
        <p:txBody>
          <a:bodyPr/>
          <a:lstStyle/>
          <a:p>
            <a:endParaRPr lang="fr-FR"/>
          </a:p>
        </p:txBody>
      </p:sp>
    </p:spTree>
    <p:extLst>
      <p:ext uri="{BB962C8B-B14F-4D97-AF65-F5344CB8AC3E}">
        <p14:creationId xmlns:p14="http://schemas.microsoft.com/office/powerpoint/2010/main" val="3184871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a:xfrm>
            <a:off x="640080" y="6356350"/>
            <a:ext cx="2743200" cy="365125"/>
          </a:xfrm>
          <a:prstGeom prst="rect">
            <a:avLst/>
          </a:prstGeom>
        </p:spPr>
        <p:txBody>
          <a:bodyPr/>
          <a:lstStyle/>
          <a:p>
            <a:fld id="{9F89F774-3FA6-43B8-9241-99959C8FD463}" type="datetime1">
              <a:rPr lang="en-US" smtClean="0"/>
              <a:t>1/14/2026</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a:xfrm>
            <a:off x="6767622" y="6356350"/>
            <a:ext cx="4040373"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a:xfrm>
            <a:off x="10807995" y="6356350"/>
            <a:ext cx="723014" cy="365125"/>
          </a:xfrm>
          <a:prstGeom prst="rect">
            <a:avLst/>
          </a:prstGeom>
        </p:spPr>
        <p:txBody>
          <a:bodyPr/>
          <a:lstStyle/>
          <a:p>
            <a:fld id="{70C12960-6E85-460F-B6E3-5B82CB31AF3D}" type="slidenum">
              <a:rPr lang="en-US" smtClean="0"/>
              <a:t>‹#›</a:t>
            </a:fld>
            <a:endParaRPr lang="en-US"/>
          </a:p>
        </p:txBody>
      </p:sp>
      <p:sp>
        <p:nvSpPr>
          <p:cNvPr id="7" name="Freeform 3">
            <a:extLst>
              <a:ext uri="{FF2B5EF4-FFF2-40B4-BE49-F238E27FC236}">
                <a16:creationId xmlns:a16="http://schemas.microsoft.com/office/drawing/2014/main" id="{3BBA1970-6973-A38D-E239-60B7ABF4C143}"/>
              </a:ext>
            </a:extLst>
          </p:cNvPr>
          <p:cNvSpPr/>
          <p:nvPr userDrawn="1"/>
        </p:nvSpPr>
        <p:spPr>
          <a:xfrm rot="145708">
            <a:off x="-2144809" y="5501027"/>
            <a:ext cx="15470644" cy="1029675"/>
          </a:xfrm>
          <a:custGeom>
            <a:avLst/>
            <a:gdLst/>
            <a:ahLst/>
            <a:cxnLst/>
            <a:rect l="l" t="t" r="r" b="b"/>
            <a:pathLst>
              <a:path w="21984173" h="1896135">
                <a:moveTo>
                  <a:pt x="0" y="0"/>
                </a:moveTo>
                <a:lnTo>
                  <a:pt x="21984173" y="0"/>
                </a:lnTo>
                <a:lnTo>
                  <a:pt x="21984173" y="1896135"/>
                </a:lnTo>
                <a:lnTo>
                  <a:pt x="0" y="18961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8" name="Freeform 2">
            <a:extLst>
              <a:ext uri="{FF2B5EF4-FFF2-40B4-BE49-F238E27FC236}">
                <a16:creationId xmlns:a16="http://schemas.microsoft.com/office/drawing/2014/main" id="{7B995117-101E-88F3-7639-7A63D408CF35}"/>
              </a:ext>
            </a:extLst>
          </p:cNvPr>
          <p:cNvSpPr/>
          <p:nvPr userDrawn="1"/>
        </p:nvSpPr>
        <p:spPr>
          <a:xfrm rot="80784" flipV="1">
            <a:off x="-694791" y="6369506"/>
            <a:ext cx="12570608" cy="829156"/>
          </a:xfrm>
          <a:custGeom>
            <a:avLst/>
            <a:gdLst/>
            <a:ahLst/>
            <a:cxnLst/>
            <a:rect l="l" t="t" r="r" b="b"/>
            <a:pathLst>
              <a:path w="21984173" h="1896135">
                <a:moveTo>
                  <a:pt x="0" y="1896135"/>
                </a:moveTo>
                <a:lnTo>
                  <a:pt x="21984174" y="1896135"/>
                </a:lnTo>
                <a:lnTo>
                  <a:pt x="21984174" y="0"/>
                </a:lnTo>
                <a:lnTo>
                  <a:pt x="0" y="0"/>
                </a:lnTo>
                <a:lnTo>
                  <a:pt x="0" y="1896135"/>
                </a:lnTo>
                <a:close/>
              </a:path>
            </a:pathLst>
          </a:custGeom>
          <a:blipFill>
            <a:blip r:embed="rId4">
              <a:alphaModFix amt="56000"/>
              <a:extLst>
                <a:ext uri="{96DAC541-7B7A-43D3-8B79-37D633B846F1}">
                  <asvg:svgBlip xmlns:asvg="http://schemas.microsoft.com/office/drawing/2016/SVG/main" r:embed="rId5"/>
                </a:ext>
              </a:extLst>
            </a:blip>
            <a:stretch>
              <a:fillRect/>
            </a:stretch>
          </a:blipFill>
        </p:spPr>
        <p:txBody>
          <a:bodyPr/>
          <a:lstStyle/>
          <a:p>
            <a:endParaRPr lang="fr-FR"/>
          </a:p>
        </p:txBody>
      </p:sp>
      <p:sp>
        <p:nvSpPr>
          <p:cNvPr id="9" name="Freeform 4">
            <a:extLst>
              <a:ext uri="{FF2B5EF4-FFF2-40B4-BE49-F238E27FC236}">
                <a16:creationId xmlns:a16="http://schemas.microsoft.com/office/drawing/2014/main" id="{E9C6DED8-BAB6-6F25-3D76-DF96F964B163}"/>
              </a:ext>
            </a:extLst>
          </p:cNvPr>
          <p:cNvSpPr/>
          <p:nvPr userDrawn="1"/>
        </p:nvSpPr>
        <p:spPr>
          <a:xfrm flipH="1" flipV="1">
            <a:off x="1019274" y="6119714"/>
            <a:ext cx="11496695" cy="1328740"/>
          </a:xfrm>
          <a:custGeom>
            <a:avLst/>
            <a:gdLst/>
            <a:ahLst/>
            <a:cxnLst/>
            <a:rect l="l" t="t" r="r" b="b"/>
            <a:pathLst>
              <a:path w="19317561" h="1666140">
                <a:moveTo>
                  <a:pt x="19317561" y="1666139"/>
                </a:moveTo>
                <a:lnTo>
                  <a:pt x="0" y="1666139"/>
                </a:lnTo>
                <a:lnTo>
                  <a:pt x="0" y="0"/>
                </a:lnTo>
                <a:lnTo>
                  <a:pt x="19317561" y="0"/>
                </a:lnTo>
                <a:lnTo>
                  <a:pt x="19317561" y="1666139"/>
                </a:lnTo>
                <a:close/>
              </a:path>
            </a:pathLst>
          </a:custGeom>
          <a:blipFill>
            <a:blip r:embed="rId6">
              <a:alphaModFix amt="68000"/>
              <a:extLst>
                <a:ext uri="{96DAC541-7B7A-43D3-8B79-37D633B846F1}">
                  <asvg:svgBlip xmlns:asvg="http://schemas.microsoft.com/office/drawing/2016/SVG/main" r:embed="rId7"/>
                </a:ext>
              </a:extLst>
            </a:blip>
            <a:stretch>
              <a:fillRect/>
            </a:stretch>
          </a:blipFill>
        </p:spPr>
        <p:txBody>
          <a:bodyPr/>
          <a:lstStyle/>
          <a:p>
            <a:endParaRPr lang="fr-FR"/>
          </a:p>
        </p:txBody>
      </p:sp>
    </p:spTree>
    <p:extLst>
      <p:ext uri="{BB962C8B-B14F-4D97-AF65-F5344CB8AC3E}">
        <p14:creationId xmlns:p14="http://schemas.microsoft.com/office/powerpoint/2010/main" val="2096216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hasCustomPrompt="1"/>
          </p:nvPr>
        </p:nvSpPr>
        <p:spPr>
          <a:xfrm>
            <a:off x="640079" y="251460"/>
            <a:ext cx="6515101" cy="2308859"/>
          </a:xfrm>
        </p:spPr>
        <p:txBody>
          <a:bodyPr/>
          <a:lstStyle/>
          <a:p>
            <a:pPr algn="l">
              <a:lnSpc>
                <a:spcPts val="5599"/>
              </a:lnSpc>
            </a:pPr>
            <a:r>
              <a:rPr lang="en-US" sz="3999" dirty="0">
                <a:solidFill>
                  <a:srgbClr val="00132D"/>
                </a:solidFill>
                <a:latin typeface="Roboto"/>
                <a:ea typeface="Roboto"/>
                <a:cs typeface="Roboto"/>
                <a:sym typeface="Roboto"/>
              </a:rPr>
              <a:t>Lorem ipsum dolor sit </a:t>
            </a:r>
            <a:r>
              <a:rPr lang="en-US" sz="3999" dirty="0" err="1">
                <a:solidFill>
                  <a:srgbClr val="00132D"/>
                </a:solidFill>
                <a:latin typeface="Roboto"/>
                <a:ea typeface="Roboto"/>
                <a:cs typeface="Roboto"/>
                <a:sym typeface="Roboto"/>
              </a:rPr>
              <a:t>amet</a:t>
            </a:r>
            <a:r>
              <a:rPr lang="en-US" sz="3999" dirty="0">
                <a:solidFill>
                  <a:srgbClr val="00132D"/>
                </a:solidFill>
                <a:latin typeface="Roboto"/>
                <a:ea typeface="Roboto"/>
                <a:cs typeface="Roboto"/>
                <a:sym typeface="Roboto"/>
              </a:rPr>
              <a:t>, </a:t>
            </a:r>
            <a:r>
              <a:rPr lang="en-US" sz="3999" dirty="0" err="1">
                <a:solidFill>
                  <a:srgbClr val="00132D"/>
                </a:solidFill>
                <a:latin typeface="Roboto"/>
                <a:ea typeface="Roboto"/>
                <a:cs typeface="Roboto"/>
                <a:sym typeface="Roboto"/>
              </a:rPr>
              <a:t>consectetur</a:t>
            </a:r>
            <a:r>
              <a:rPr lang="en-US" sz="3999" dirty="0">
                <a:solidFill>
                  <a:srgbClr val="00132D"/>
                </a:solidFill>
                <a:latin typeface="Roboto"/>
                <a:ea typeface="Roboto"/>
                <a:cs typeface="Roboto"/>
                <a:sym typeface="Roboto"/>
              </a:rPr>
              <a:t> </a:t>
            </a:r>
            <a:r>
              <a:rPr lang="en-US" sz="3999" dirty="0" err="1">
                <a:solidFill>
                  <a:srgbClr val="00132D"/>
                </a:solidFill>
                <a:latin typeface="Roboto"/>
                <a:ea typeface="Roboto"/>
                <a:cs typeface="Roboto"/>
                <a:sym typeface="Roboto"/>
              </a:rPr>
              <a:t>adipiscing</a:t>
            </a:r>
            <a:r>
              <a:rPr lang="en-US" sz="3999" dirty="0">
                <a:solidFill>
                  <a:srgbClr val="00132D"/>
                </a:solidFill>
                <a:latin typeface="Roboto"/>
                <a:ea typeface="Roboto"/>
                <a:cs typeface="Roboto"/>
                <a:sym typeface="Roboto"/>
              </a:rPr>
              <a:t> </a:t>
            </a:r>
            <a:r>
              <a:rPr lang="en-US" sz="3999" dirty="0" err="1">
                <a:solidFill>
                  <a:srgbClr val="00132D"/>
                </a:solidFill>
                <a:latin typeface="Roboto"/>
                <a:ea typeface="Roboto"/>
                <a:cs typeface="Roboto"/>
                <a:sym typeface="Roboto"/>
              </a:rPr>
              <a:t>elit</a:t>
            </a:r>
            <a:r>
              <a:rPr lang="en-US" sz="3999" dirty="0">
                <a:solidFill>
                  <a:srgbClr val="00132D"/>
                </a:solidFill>
                <a:latin typeface="Roboto"/>
                <a:ea typeface="Roboto"/>
                <a:cs typeface="Roboto"/>
                <a:sym typeface="Roboto"/>
              </a:rPr>
              <a:t>....</a:t>
            </a:r>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a:xfrm>
            <a:off x="640080" y="6356350"/>
            <a:ext cx="2743200" cy="365125"/>
          </a:xfrm>
          <a:prstGeom prst="rect">
            <a:avLst/>
          </a:prstGeom>
        </p:spPr>
        <p:txBody>
          <a:bodyPr/>
          <a:lstStyle/>
          <a:p>
            <a:fld id="{BE15BF18-0007-481C-AA29-413124BC3EE7}" type="datetime1">
              <a:rPr lang="en-US" smtClean="0"/>
              <a:t>1/14/2026</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a:xfrm>
            <a:off x="6767622" y="6356350"/>
            <a:ext cx="4040373"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a:xfrm>
            <a:off x="10807995" y="6356350"/>
            <a:ext cx="723014" cy="365125"/>
          </a:xfrm>
          <a:prstGeom prst="rect">
            <a:avLst/>
          </a:prstGeom>
        </p:spPr>
        <p:txBody>
          <a:bodyPr/>
          <a:lstStyle/>
          <a:p>
            <a:fld id="{70C12960-6E85-460F-B6E3-5B82CB31AF3D}" type="slidenum">
              <a:rPr lang="en-US" smtClean="0"/>
              <a:t>‹#›</a:t>
            </a:fld>
            <a:endParaRPr lang="en-US"/>
          </a:p>
        </p:txBody>
      </p:sp>
      <p:sp>
        <p:nvSpPr>
          <p:cNvPr id="8" name="ZoneTexte 7">
            <a:extLst>
              <a:ext uri="{FF2B5EF4-FFF2-40B4-BE49-F238E27FC236}">
                <a16:creationId xmlns:a16="http://schemas.microsoft.com/office/drawing/2014/main" id="{AFFD5862-442C-93ED-F71B-12C9438DBE02}"/>
              </a:ext>
            </a:extLst>
          </p:cNvPr>
          <p:cNvSpPr txBox="1"/>
          <p:nvPr userDrawn="1"/>
        </p:nvSpPr>
        <p:spPr>
          <a:xfrm>
            <a:off x="640079" y="2786368"/>
            <a:ext cx="6097904" cy="1136658"/>
          </a:xfrm>
          <a:prstGeom prst="rect">
            <a:avLst/>
          </a:prstGeom>
          <a:noFill/>
        </p:spPr>
        <p:txBody>
          <a:bodyPr wrap="square">
            <a:spAutoFit/>
          </a:bodyPr>
          <a:lstStyle/>
          <a:p>
            <a:pPr algn="l">
              <a:lnSpc>
                <a:spcPts val="2799"/>
              </a:lnSpc>
            </a:pPr>
            <a:r>
              <a:rPr lang="en-US" sz="1800" dirty="0">
                <a:solidFill>
                  <a:srgbClr val="000000"/>
                </a:solidFill>
                <a:latin typeface="Roboto"/>
                <a:ea typeface="Roboto"/>
                <a:cs typeface="Roboto"/>
                <a:sym typeface="Roboto"/>
              </a:rPr>
              <a:t>Lorem ipsum dolor sit </a:t>
            </a:r>
            <a:r>
              <a:rPr lang="en-US" sz="1800" dirty="0" err="1">
                <a:solidFill>
                  <a:srgbClr val="000000"/>
                </a:solidFill>
                <a:latin typeface="Roboto"/>
                <a:ea typeface="Roboto"/>
                <a:cs typeface="Roboto"/>
                <a:sym typeface="Roboto"/>
              </a:rPr>
              <a:t>amet</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consectetur</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adipiscing</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elit</a:t>
            </a:r>
            <a:r>
              <a:rPr lang="en-US" sz="1800" dirty="0">
                <a:solidFill>
                  <a:srgbClr val="000000"/>
                </a:solidFill>
                <a:latin typeface="Roboto"/>
                <a:ea typeface="Roboto"/>
                <a:cs typeface="Roboto"/>
                <a:sym typeface="Roboto"/>
              </a:rPr>
              <a:t>, sed do </a:t>
            </a:r>
            <a:r>
              <a:rPr lang="en-US" sz="1800" dirty="0" err="1">
                <a:solidFill>
                  <a:srgbClr val="000000"/>
                </a:solidFill>
                <a:latin typeface="Roboto"/>
                <a:ea typeface="Roboto"/>
                <a:cs typeface="Roboto"/>
                <a:sym typeface="Roboto"/>
              </a:rPr>
              <a:t>eiusmod</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tempor</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incididunt</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ut</a:t>
            </a:r>
            <a:r>
              <a:rPr lang="en-US" sz="1800" dirty="0">
                <a:solidFill>
                  <a:srgbClr val="000000"/>
                </a:solidFill>
                <a:latin typeface="Roboto"/>
                <a:ea typeface="Roboto"/>
                <a:cs typeface="Roboto"/>
                <a:sym typeface="Roboto"/>
              </a:rPr>
              <a:t> labore et dolore magna </a:t>
            </a:r>
            <a:r>
              <a:rPr lang="en-US" sz="1800" dirty="0" err="1">
                <a:solidFill>
                  <a:srgbClr val="000000"/>
                </a:solidFill>
                <a:latin typeface="Roboto"/>
                <a:ea typeface="Roboto"/>
                <a:cs typeface="Roboto"/>
                <a:sym typeface="Roboto"/>
              </a:rPr>
              <a:t>aliqua</a:t>
            </a:r>
            <a:r>
              <a:rPr lang="en-US" sz="1800" dirty="0">
                <a:solidFill>
                  <a:srgbClr val="000000"/>
                </a:solidFill>
                <a:latin typeface="Roboto"/>
                <a:ea typeface="Roboto"/>
                <a:cs typeface="Roboto"/>
                <a:sym typeface="Roboto"/>
              </a:rPr>
              <a:t>.</a:t>
            </a:r>
          </a:p>
        </p:txBody>
      </p:sp>
      <p:sp>
        <p:nvSpPr>
          <p:cNvPr id="9" name="TextBox 8">
            <a:extLst>
              <a:ext uri="{FF2B5EF4-FFF2-40B4-BE49-F238E27FC236}">
                <a16:creationId xmlns:a16="http://schemas.microsoft.com/office/drawing/2014/main" id="{0DBDE1F6-9E11-291B-BA31-CD8418757A77}"/>
              </a:ext>
            </a:extLst>
          </p:cNvPr>
          <p:cNvSpPr txBox="1"/>
          <p:nvPr userDrawn="1"/>
        </p:nvSpPr>
        <p:spPr>
          <a:xfrm>
            <a:off x="674368" y="3923026"/>
            <a:ext cx="6195062" cy="1403398"/>
          </a:xfrm>
          <a:prstGeom prst="rect">
            <a:avLst/>
          </a:prstGeom>
        </p:spPr>
        <p:txBody>
          <a:bodyPr wrap="square" lIns="0" tIns="0" rIns="0" bIns="0" rtlCol="0" anchor="t">
            <a:spAutoFit/>
          </a:bodyPr>
          <a:lstStyle/>
          <a:p>
            <a:pPr algn="l">
              <a:lnSpc>
                <a:spcPts val="2799"/>
              </a:lnSpc>
            </a:pPr>
            <a:r>
              <a:rPr lang="en-US" sz="1800" dirty="0">
                <a:solidFill>
                  <a:srgbClr val="000000"/>
                </a:solidFill>
                <a:latin typeface="Roboto"/>
                <a:ea typeface="Roboto"/>
                <a:cs typeface="Roboto"/>
                <a:sym typeface="Roboto"/>
              </a:rPr>
              <a:t>Lorem ipsum dolor sit </a:t>
            </a:r>
            <a:r>
              <a:rPr lang="en-US" sz="1800" dirty="0" err="1">
                <a:solidFill>
                  <a:srgbClr val="000000"/>
                </a:solidFill>
                <a:latin typeface="Roboto"/>
                <a:ea typeface="Roboto"/>
                <a:cs typeface="Roboto"/>
                <a:sym typeface="Roboto"/>
              </a:rPr>
              <a:t>amet</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consectetur</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adipiscing</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elit</a:t>
            </a:r>
            <a:r>
              <a:rPr lang="en-US" sz="1800" dirty="0">
                <a:solidFill>
                  <a:srgbClr val="000000"/>
                </a:solidFill>
                <a:latin typeface="Roboto"/>
                <a:ea typeface="Roboto"/>
                <a:cs typeface="Roboto"/>
                <a:sym typeface="Roboto"/>
              </a:rPr>
              <a:t>, sed do </a:t>
            </a:r>
            <a:r>
              <a:rPr lang="en-US" sz="1800" dirty="0" err="1">
                <a:solidFill>
                  <a:srgbClr val="000000"/>
                </a:solidFill>
                <a:latin typeface="Roboto"/>
                <a:ea typeface="Roboto"/>
                <a:cs typeface="Roboto"/>
                <a:sym typeface="Roboto"/>
              </a:rPr>
              <a:t>eiusmod</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tempor</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incididunt</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ut</a:t>
            </a:r>
            <a:r>
              <a:rPr lang="en-US" sz="1800" dirty="0">
                <a:solidFill>
                  <a:srgbClr val="000000"/>
                </a:solidFill>
                <a:latin typeface="Roboto"/>
                <a:ea typeface="Roboto"/>
                <a:cs typeface="Roboto"/>
                <a:sym typeface="Roboto"/>
              </a:rPr>
              <a:t> labore et dolore magna </a:t>
            </a:r>
            <a:r>
              <a:rPr lang="en-US" sz="1800" dirty="0" err="1">
                <a:solidFill>
                  <a:srgbClr val="000000"/>
                </a:solidFill>
                <a:latin typeface="Roboto"/>
                <a:ea typeface="Roboto"/>
                <a:cs typeface="Roboto"/>
                <a:sym typeface="Roboto"/>
              </a:rPr>
              <a:t>aliqua</a:t>
            </a:r>
            <a:r>
              <a:rPr lang="en-US" sz="1800" dirty="0">
                <a:solidFill>
                  <a:srgbClr val="000000"/>
                </a:solidFill>
                <a:latin typeface="Roboto"/>
                <a:ea typeface="Roboto"/>
                <a:cs typeface="Roboto"/>
                <a:sym typeface="Roboto"/>
              </a:rPr>
              <a:t>. Ut </a:t>
            </a:r>
            <a:r>
              <a:rPr lang="en-US" sz="1800" dirty="0" err="1">
                <a:solidFill>
                  <a:srgbClr val="000000"/>
                </a:solidFill>
                <a:latin typeface="Roboto"/>
                <a:ea typeface="Roboto"/>
                <a:cs typeface="Roboto"/>
                <a:sym typeface="Roboto"/>
              </a:rPr>
              <a:t>enim</a:t>
            </a:r>
            <a:r>
              <a:rPr lang="en-US" sz="1800" dirty="0">
                <a:solidFill>
                  <a:srgbClr val="000000"/>
                </a:solidFill>
                <a:latin typeface="Roboto"/>
                <a:ea typeface="Roboto"/>
                <a:cs typeface="Roboto"/>
                <a:sym typeface="Roboto"/>
              </a:rPr>
              <a:t> ad minim </a:t>
            </a:r>
            <a:r>
              <a:rPr lang="en-US" sz="1800" dirty="0" err="1">
                <a:solidFill>
                  <a:srgbClr val="000000"/>
                </a:solidFill>
                <a:latin typeface="Roboto"/>
                <a:ea typeface="Roboto"/>
                <a:cs typeface="Roboto"/>
                <a:sym typeface="Roboto"/>
              </a:rPr>
              <a:t>veniam</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quis</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nostrud</a:t>
            </a:r>
            <a:r>
              <a:rPr lang="en-US" sz="1800" dirty="0">
                <a:solidFill>
                  <a:srgbClr val="000000"/>
                </a:solidFill>
                <a:latin typeface="Roboto"/>
                <a:ea typeface="Roboto"/>
                <a:cs typeface="Roboto"/>
                <a:sym typeface="Roboto"/>
              </a:rPr>
              <a:t> exercitation </a:t>
            </a:r>
            <a:r>
              <a:rPr lang="en-US" sz="1800" dirty="0" err="1">
                <a:solidFill>
                  <a:srgbClr val="000000"/>
                </a:solidFill>
                <a:latin typeface="Roboto"/>
                <a:ea typeface="Roboto"/>
                <a:cs typeface="Roboto"/>
                <a:sym typeface="Roboto"/>
              </a:rPr>
              <a:t>ullamco</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laboris</a:t>
            </a:r>
            <a:r>
              <a:rPr lang="en-US" sz="1800" dirty="0">
                <a:solidFill>
                  <a:srgbClr val="000000"/>
                </a:solidFill>
                <a:latin typeface="Roboto"/>
                <a:ea typeface="Roboto"/>
                <a:cs typeface="Roboto"/>
                <a:sym typeface="Roboto"/>
              </a:rPr>
              <a:t> nisi </a:t>
            </a:r>
            <a:r>
              <a:rPr lang="en-US" sz="1800" dirty="0" err="1">
                <a:solidFill>
                  <a:srgbClr val="000000"/>
                </a:solidFill>
                <a:latin typeface="Roboto"/>
                <a:ea typeface="Roboto"/>
                <a:cs typeface="Roboto"/>
                <a:sym typeface="Roboto"/>
              </a:rPr>
              <a:t>ut</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aliquip</a:t>
            </a:r>
            <a:r>
              <a:rPr lang="en-US" sz="1800" dirty="0">
                <a:solidFill>
                  <a:srgbClr val="000000"/>
                </a:solidFill>
                <a:latin typeface="Roboto"/>
                <a:ea typeface="Roboto"/>
                <a:cs typeface="Roboto"/>
                <a:sym typeface="Roboto"/>
              </a:rPr>
              <a:t> ex </a:t>
            </a:r>
            <a:r>
              <a:rPr lang="en-US" sz="1800" dirty="0" err="1">
                <a:solidFill>
                  <a:srgbClr val="000000"/>
                </a:solidFill>
                <a:latin typeface="Roboto"/>
                <a:ea typeface="Roboto"/>
                <a:cs typeface="Roboto"/>
                <a:sym typeface="Roboto"/>
              </a:rPr>
              <a:t>ea</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commodo</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consequat</a:t>
            </a:r>
            <a:r>
              <a:rPr lang="en-US" sz="1800" dirty="0">
                <a:solidFill>
                  <a:srgbClr val="000000"/>
                </a:solidFill>
                <a:latin typeface="Roboto"/>
                <a:ea typeface="Roboto"/>
                <a:cs typeface="Roboto"/>
                <a:sym typeface="Roboto"/>
              </a:rPr>
              <a:t>.</a:t>
            </a:r>
          </a:p>
        </p:txBody>
      </p:sp>
      <p:sp>
        <p:nvSpPr>
          <p:cNvPr id="11" name="Freeform 3">
            <a:extLst>
              <a:ext uri="{FF2B5EF4-FFF2-40B4-BE49-F238E27FC236}">
                <a16:creationId xmlns:a16="http://schemas.microsoft.com/office/drawing/2014/main" id="{566D7F71-02B6-A1F9-864F-6BEADA6F4854}"/>
              </a:ext>
            </a:extLst>
          </p:cNvPr>
          <p:cNvSpPr/>
          <p:nvPr/>
        </p:nvSpPr>
        <p:spPr>
          <a:xfrm>
            <a:off x="9319209" y="-114300"/>
            <a:ext cx="3059481" cy="7075171"/>
          </a:xfrm>
          <a:custGeom>
            <a:avLst/>
            <a:gdLst/>
            <a:ahLst/>
            <a:cxnLst/>
            <a:rect l="l" t="t" r="r" b="b"/>
            <a:pathLst>
              <a:path w="1513239" h="2709333">
                <a:moveTo>
                  <a:pt x="0" y="0"/>
                </a:moveTo>
                <a:lnTo>
                  <a:pt x="1513239" y="0"/>
                </a:lnTo>
                <a:lnTo>
                  <a:pt x="1513239" y="2709333"/>
                </a:lnTo>
                <a:lnTo>
                  <a:pt x="0" y="2709333"/>
                </a:lnTo>
                <a:close/>
              </a:path>
            </a:pathLst>
          </a:custGeom>
          <a:solidFill>
            <a:srgbClr val="0084B1"/>
          </a:solidFill>
        </p:spPr>
        <p:txBody>
          <a:bodyPr/>
          <a:lstStyle/>
          <a:p>
            <a:endParaRPr lang="fr-FR"/>
          </a:p>
        </p:txBody>
      </p:sp>
      <p:sp>
        <p:nvSpPr>
          <p:cNvPr id="13" name="Freeform 5">
            <a:extLst>
              <a:ext uri="{FF2B5EF4-FFF2-40B4-BE49-F238E27FC236}">
                <a16:creationId xmlns:a16="http://schemas.microsoft.com/office/drawing/2014/main" id="{9B64B54E-A06D-96E5-5A10-7D573A0AA513}"/>
              </a:ext>
            </a:extLst>
          </p:cNvPr>
          <p:cNvSpPr/>
          <p:nvPr userDrawn="1"/>
        </p:nvSpPr>
        <p:spPr>
          <a:xfrm>
            <a:off x="7490891" y="1144595"/>
            <a:ext cx="3919529" cy="4420203"/>
          </a:xfrm>
          <a:custGeom>
            <a:avLst/>
            <a:gdLst/>
            <a:ahLst/>
            <a:cxnLst/>
            <a:rect l="l" t="t" r="r" b="b"/>
            <a:pathLst>
              <a:path w="7374446" h="8229600">
                <a:moveTo>
                  <a:pt x="0" y="0"/>
                </a:moveTo>
                <a:lnTo>
                  <a:pt x="7374445" y="0"/>
                </a:lnTo>
                <a:lnTo>
                  <a:pt x="7374445" y="8229600"/>
                </a:lnTo>
                <a:lnTo>
                  <a:pt x="0" y="8229600"/>
                </a:lnTo>
                <a:lnTo>
                  <a:pt x="0" y="0"/>
                </a:lnTo>
                <a:close/>
              </a:path>
            </a:pathLst>
          </a:custGeom>
          <a:blipFill>
            <a:blip r:embed="rId2"/>
            <a:stretch>
              <a:fillRect t="-17122" b="-17122"/>
            </a:stretch>
          </a:blipFill>
        </p:spPr>
        <p:txBody>
          <a:bodyPr/>
          <a:lstStyle/>
          <a:p>
            <a:endParaRPr lang="fr-FR" dirty="0"/>
          </a:p>
        </p:txBody>
      </p:sp>
    </p:spTree>
    <p:extLst>
      <p:ext uri="{BB962C8B-B14F-4D97-AF65-F5344CB8AC3E}">
        <p14:creationId xmlns:p14="http://schemas.microsoft.com/office/powerpoint/2010/main" val="199628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hasCustomPrompt="1"/>
          </p:nvPr>
        </p:nvSpPr>
        <p:spPr>
          <a:xfrm>
            <a:off x="640079" y="251460"/>
            <a:ext cx="6515101" cy="2308859"/>
          </a:xfrm>
        </p:spPr>
        <p:txBody>
          <a:bodyPr/>
          <a:lstStyle/>
          <a:p>
            <a:pPr algn="l">
              <a:lnSpc>
                <a:spcPts val="5599"/>
              </a:lnSpc>
            </a:pPr>
            <a:r>
              <a:rPr lang="en-US" sz="3999" dirty="0">
                <a:solidFill>
                  <a:srgbClr val="00132D"/>
                </a:solidFill>
                <a:latin typeface="Roboto"/>
                <a:ea typeface="Roboto"/>
                <a:cs typeface="Roboto"/>
                <a:sym typeface="Roboto"/>
              </a:rPr>
              <a:t>Lorem ipsum dolor sit </a:t>
            </a:r>
            <a:r>
              <a:rPr lang="en-US" sz="3999" dirty="0" err="1">
                <a:solidFill>
                  <a:srgbClr val="00132D"/>
                </a:solidFill>
                <a:latin typeface="Roboto"/>
                <a:ea typeface="Roboto"/>
                <a:cs typeface="Roboto"/>
                <a:sym typeface="Roboto"/>
              </a:rPr>
              <a:t>amet</a:t>
            </a:r>
            <a:r>
              <a:rPr lang="en-US" sz="3999" dirty="0">
                <a:solidFill>
                  <a:srgbClr val="00132D"/>
                </a:solidFill>
                <a:latin typeface="Roboto"/>
                <a:ea typeface="Roboto"/>
                <a:cs typeface="Roboto"/>
                <a:sym typeface="Roboto"/>
              </a:rPr>
              <a:t>, </a:t>
            </a:r>
            <a:r>
              <a:rPr lang="en-US" sz="3999" dirty="0" err="1">
                <a:solidFill>
                  <a:srgbClr val="00132D"/>
                </a:solidFill>
                <a:latin typeface="Roboto"/>
                <a:ea typeface="Roboto"/>
                <a:cs typeface="Roboto"/>
                <a:sym typeface="Roboto"/>
              </a:rPr>
              <a:t>consectetur</a:t>
            </a:r>
            <a:r>
              <a:rPr lang="en-US" sz="3999" dirty="0">
                <a:solidFill>
                  <a:srgbClr val="00132D"/>
                </a:solidFill>
                <a:latin typeface="Roboto"/>
                <a:ea typeface="Roboto"/>
                <a:cs typeface="Roboto"/>
                <a:sym typeface="Roboto"/>
              </a:rPr>
              <a:t> </a:t>
            </a:r>
            <a:r>
              <a:rPr lang="en-US" sz="3999" dirty="0" err="1">
                <a:solidFill>
                  <a:srgbClr val="00132D"/>
                </a:solidFill>
                <a:latin typeface="Roboto"/>
                <a:ea typeface="Roboto"/>
                <a:cs typeface="Roboto"/>
                <a:sym typeface="Roboto"/>
              </a:rPr>
              <a:t>adipiscing</a:t>
            </a:r>
            <a:r>
              <a:rPr lang="en-US" sz="3999" dirty="0">
                <a:solidFill>
                  <a:srgbClr val="00132D"/>
                </a:solidFill>
                <a:latin typeface="Roboto"/>
                <a:ea typeface="Roboto"/>
                <a:cs typeface="Roboto"/>
                <a:sym typeface="Roboto"/>
              </a:rPr>
              <a:t> </a:t>
            </a:r>
            <a:r>
              <a:rPr lang="en-US" sz="3999" dirty="0" err="1">
                <a:solidFill>
                  <a:srgbClr val="00132D"/>
                </a:solidFill>
                <a:latin typeface="Roboto"/>
                <a:ea typeface="Roboto"/>
                <a:cs typeface="Roboto"/>
                <a:sym typeface="Roboto"/>
              </a:rPr>
              <a:t>elit</a:t>
            </a:r>
            <a:r>
              <a:rPr lang="en-US" sz="3999" dirty="0">
                <a:solidFill>
                  <a:srgbClr val="00132D"/>
                </a:solidFill>
                <a:latin typeface="Roboto"/>
                <a:ea typeface="Roboto"/>
                <a:cs typeface="Roboto"/>
                <a:sym typeface="Roboto"/>
              </a:rPr>
              <a:t>....</a:t>
            </a:r>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a:xfrm>
            <a:off x="640080" y="6356350"/>
            <a:ext cx="2743200" cy="365125"/>
          </a:xfrm>
          <a:prstGeom prst="rect">
            <a:avLst/>
          </a:prstGeom>
        </p:spPr>
        <p:txBody>
          <a:bodyPr/>
          <a:lstStyle/>
          <a:p>
            <a:fld id="{BE15BF18-0007-481C-AA29-413124BC3EE7}" type="datetime1">
              <a:rPr lang="en-US" smtClean="0"/>
              <a:t>1/14/2026</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a:xfrm>
            <a:off x="6767622" y="6356350"/>
            <a:ext cx="4040373"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a:xfrm>
            <a:off x="10807995" y="6356350"/>
            <a:ext cx="723014" cy="365125"/>
          </a:xfrm>
          <a:prstGeom prst="rect">
            <a:avLst/>
          </a:prstGeom>
        </p:spPr>
        <p:txBody>
          <a:bodyPr/>
          <a:lstStyle/>
          <a:p>
            <a:fld id="{70C12960-6E85-460F-B6E3-5B82CB31AF3D}" type="slidenum">
              <a:rPr lang="en-US" smtClean="0"/>
              <a:t>‹#›</a:t>
            </a:fld>
            <a:endParaRPr lang="en-US"/>
          </a:p>
        </p:txBody>
      </p:sp>
      <p:sp>
        <p:nvSpPr>
          <p:cNvPr id="8" name="ZoneTexte 7">
            <a:extLst>
              <a:ext uri="{FF2B5EF4-FFF2-40B4-BE49-F238E27FC236}">
                <a16:creationId xmlns:a16="http://schemas.microsoft.com/office/drawing/2014/main" id="{AFFD5862-442C-93ED-F71B-12C9438DBE02}"/>
              </a:ext>
            </a:extLst>
          </p:cNvPr>
          <p:cNvSpPr txBox="1"/>
          <p:nvPr userDrawn="1"/>
        </p:nvSpPr>
        <p:spPr>
          <a:xfrm>
            <a:off x="640079" y="2786368"/>
            <a:ext cx="6097904" cy="1136658"/>
          </a:xfrm>
          <a:prstGeom prst="rect">
            <a:avLst/>
          </a:prstGeom>
          <a:noFill/>
        </p:spPr>
        <p:txBody>
          <a:bodyPr wrap="square">
            <a:spAutoFit/>
          </a:bodyPr>
          <a:lstStyle/>
          <a:p>
            <a:pPr algn="l">
              <a:lnSpc>
                <a:spcPts val="2799"/>
              </a:lnSpc>
            </a:pPr>
            <a:r>
              <a:rPr lang="en-US" sz="1800" dirty="0">
                <a:solidFill>
                  <a:srgbClr val="000000"/>
                </a:solidFill>
                <a:latin typeface="Roboto"/>
                <a:ea typeface="Roboto"/>
                <a:cs typeface="Roboto"/>
                <a:sym typeface="Roboto"/>
              </a:rPr>
              <a:t>Lorem ipsum dolor sit </a:t>
            </a:r>
            <a:r>
              <a:rPr lang="en-US" sz="1800" dirty="0" err="1">
                <a:solidFill>
                  <a:srgbClr val="000000"/>
                </a:solidFill>
                <a:latin typeface="Roboto"/>
                <a:ea typeface="Roboto"/>
                <a:cs typeface="Roboto"/>
                <a:sym typeface="Roboto"/>
              </a:rPr>
              <a:t>amet</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consectetur</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adipiscing</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elit</a:t>
            </a:r>
            <a:r>
              <a:rPr lang="en-US" sz="1800" dirty="0">
                <a:solidFill>
                  <a:srgbClr val="000000"/>
                </a:solidFill>
                <a:latin typeface="Roboto"/>
                <a:ea typeface="Roboto"/>
                <a:cs typeface="Roboto"/>
                <a:sym typeface="Roboto"/>
              </a:rPr>
              <a:t>, sed do </a:t>
            </a:r>
            <a:r>
              <a:rPr lang="en-US" sz="1800" dirty="0" err="1">
                <a:solidFill>
                  <a:srgbClr val="000000"/>
                </a:solidFill>
                <a:latin typeface="Roboto"/>
                <a:ea typeface="Roboto"/>
                <a:cs typeface="Roboto"/>
                <a:sym typeface="Roboto"/>
              </a:rPr>
              <a:t>eiusmod</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tempor</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incididunt</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ut</a:t>
            </a:r>
            <a:r>
              <a:rPr lang="en-US" sz="1800" dirty="0">
                <a:solidFill>
                  <a:srgbClr val="000000"/>
                </a:solidFill>
                <a:latin typeface="Roboto"/>
                <a:ea typeface="Roboto"/>
                <a:cs typeface="Roboto"/>
                <a:sym typeface="Roboto"/>
              </a:rPr>
              <a:t> labore et dolore magna </a:t>
            </a:r>
            <a:r>
              <a:rPr lang="en-US" sz="1800" dirty="0" err="1">
                <a:solidFill>
                  <a:srgbClr val="000000"/>
                </a:solidFill>
                <a:latin typeface="Roboto"/>
                <a:ea typeface="Roboto"/>
                <a:cs typeface="Roboto"/>
                <a:sym typeface="Roboto"/>
              </a:rPr>
              <a:t>aliqua</a:t>
            </a:r>
            <a:r>
              <a:rPr lang="en-US" sz="1800" dirty="0">
                <a:solidFill>
                  <a:srgbClr val="000000"/>
                </a:solidFill>
                <a:latin typeface="Roboto"/>
                <a:ea typeface="Roboto"/>
                <a:cs typeface="Roboto"/>
                <a:sym typeface="Roboto"/>
              </a:rPr>
              <a:t>.</a:t>
            </a:r>
          </a:p>
        </p:txBody>
      </p:sp>
      <p:sp>
        <p:nvSpPr>
          <p:cNvPr id="9" name="TextBox 8">
            <a:extLst>
              <a:ext uri="{FF2B5EF4-FFF2-40B4-BE49-F238E27FC236}">
                <a16:creationId xmlns:a16="http://schemas.microsoft.com/office/drawing/2014/main" id="{0DBDE1F6-9E11-291B-BA31-CD8418757A77}"/>
              </a:ext>
            </a:extLst>
          </p:cNvPr>
          <p:cNvSpPr txBox="1"/>
          <p:nvPr userDrawn="1"/>
        </p:nvSpPr>
        <p:spPr>
          <a:xfrm>
            <a:off x="674368" y="3923026"/>
            <a:ext cx="6195062" cy="1403398"/>
          </a:xfrm>
          <a:prstGeom prst="rect">
            <a:avLst/>
          </a:prstGeom>
        </p:spPr>
        <p:txBody>
          <a:bodyPr wrap="square" lIns="0" tIns="0" rIns="0" bIns="0" rtlCol="0" anchor="t">
            <a:spAutoFit/>
          </a:bodyPr>
          <a:lstStyle/>
          <a:p>
            <a:pPr algn="l">
              <a:lnSpc>
                <a:spcPts val="2799"/>
              </a:lnSpc>
            </a:pPr>
            <a:r>
              <a:rPr lang="en-US" sz="1800" dirty="0">
                <a:solidFill>
                  <a:srgbClr val="000000"/>
                </a:solidFill>
                <a:latin typeface="Roboto"/>
                <a:ea typeface="Roboto"/>
                <a:cs typeface="Roboto"/>
                <a:sym typeface="Roboto"/>
              </a:rPr>
              <a:t>Lorem ipsum dolor sit </a:t>
            </a:r>
            <a:r>
              <a:rPr lang="en-US" sz="1800" dirty="0" err="1">
                <a:solidFill>
                  <a:srgbClr val="000000"/>
                </a:solidFill>
                <a:latin typeface="Roboto"/>
                <a:ea typeface="Roboto"/>
                <a:cs typeface="Roboto"/>
                <a:sym typeface="Roboto"/>
              </a:rPr>
              <a:t>amet</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consectetur</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adipiscing</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elit</a:t>
            </a:r>
            <a:r>
              <a:rPr lang="en-US" sz="1800" dirty="0">
                <a:solidFill>
                  <a:srgbClr val="000000"/>
                </a:solidFill>
                <a:latin typeface="Roboto"/>
                <a:ea typeface="Roboto"/>
                <a:cs typeface="Roboto"/>
                <a:sym typeface="Roboto"/>
              </a:rPr>
              <a:t>, sed do </a:t>
            </a:r>
            <a:r>
              <a:rPr lang="en-US" sz="1800" dirty="0" err="1">
                <a:solidFill>
                  <a:srgbClr val="000000"/>
                </a:solidFill>
                <a:latin typeface="Roboto"/>
                <a:ea typeface="Roboto"/>
                <a:cs typeface="Roboto"/>
                <a:sym typeface="Roboto"/>
              </a:rPr>
              <a:t>eiusmod</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tempor</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incididunt</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ut</a:t>
            </a:r>
            <a:r>
              <a:rPr lang="en-US" sz="1800" dirty="0">
                <a:solidFill>
                  <a:srgbClr val="000000"/>
                </a:solidFill>
                <a:latin typeface="Roboto"/>
                <a:ea typeface="Roboto"/>
                <a:cs typeface="Roboto"/>
                <a:sym typeface="Roboto"/>
              </a:rPr>
              <a:t> labore et dolore magna </a:t>
            </a:r>
            <a:r>
              <a:rPr lang="en-US" sz="1800" dirty="0" err="1">
                <a:solidFill>
                  <a:srgbClr val="000000"/>
                </a:solidFill>
                <a:latin typeface="Roboto"/>
                <a:ea typeface="Roboto"/>
                <a:cs typeface="Roboto"/>
                <a:sym typeface="Roboto"/>
              </a:rPr>
              <a:t>aliqua</a:t>
            </a:r>
            <a:r>
              <a:rPr lang="en-US" sz="1800" dirty="0">
                <a:solidFill>
                  <a:srgbClr val="000000"/>
                </a:solidFill>
                <a:latin typeface="Roboto"/>
                <a:ea typeface="Roboto"/>
                <a:cs typeface="Roboto"/>
                <a:sym typeface="Roboto"/>
              </a:rPr>
              <a:t>. Ut </a:t>
            </a:r>
            <a:r>
              <a:rPr lang="en-US" sz="1800" dirty="0" err="1">
                <a:solidFill>
                  <a:srgbClr val="000000"/>
                </a:solidFill>
                <a:latin typeface="Roboto"/>
                <a:ea typeface="Roboto"/>
                <a:cs typeface="Roboto"/>
                <a:sym typeface="Roboto"/>
              </a:rPr>
              <a:t>enim</a:t>
            </a:r>
            <a:r>
              <a:rPr lang="en-US" sz="1800" dirty="0">
                <a:solidFill>
                  <a:srgbClr val="000000"/>
                </a:solidFill>
                <a:latin typeface="Roboto"/>
                <a:ea typeface="Roboto"/>
                <a:cs typeface="Roboto"/>
                <a:sym typeface="Roboto"/>
              </a:rPr>
              <a:t> ad minim </a:t>
            </a:r>
            <a:r>
              <a:rPr lang="en-US" sz="1800" dirty="0" err="1">
                <a:solidFill>
                  <a:srgbClr val="000000"/>
                </a:solidFill>
                <a:latin typeface="Roboto"/>
                <a:ea typeface="Roboto"/>
                <a:cs typeface="Roboto"/>
                <a:sym typeface="Roboto"/>
              </a:rPr>
              <a:t>veniam</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quis</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nostrud</a:t>
            </a:r>
            <a:r>
              <a:rPr lang="en-US" sz="1800" dirty="0">
                <a:solidFill>
                  <a:srgbClr val="000000"/>
                </a:solidFill>
                <a:latin typeface="Roboto"/>
                <a:ea typeface="Roboto"/>
                <a:cs typeface="Roboto"/>
                <a:sym typeface="Roboto"/>
              </a:rPr>
              <a:t> exercitation </a:t>
            </a:r>
            <a:r>
              <a:rPr lang="en-US" sz="1800" dirty="0" err="1">
                <a:solidFill>
                  <a:srgbClr val="000000"/>
                </a:solidFill>
                <a:latin typeface="Roboto"/>
                <a:ea typeface="Roboto"/>
                <a:cs typeface="Roboto"/>
                <a:sym typeface="Roboto"/>
              </a:rPr>
              <a:t>ullamco</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laboris</a:t>
            </a:r>
            <a:r>
              <a:rPr lang="en-US" sz="1800" dirty="0">
                <a:solidFill>
                  <a:srgbClr val="000000"/>
                </a:solidFill>
                <a:latin typeface="Roboto"/>
                <a:ea typeface="Roboto"/>
                <a:cs typeface="Roboto"/>
                <a:sym typeface="Roboto"/>
              </a:rPr>
              <a:t> nisi </a:t>
            </a:r>
            <a:r>
              <a:rPr lang="en-US" sz="1800" dirty="0" err="1">
                <a:solidFill>
                  <a:srgbClr val="000000"/>
                </a:solidFill>
                <a:latin typeface="Roboto"/>
                <a:ea typeface="Roboto"/>
                <a:cs typeface="Roboto"/>
                <a:sym typeface="Roboto"/>
              </a:rPr>
              <a:t>ut</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aliquip</a:t>
            </a:r>
            <a:r>
              <a:rPr lang="en-US" sz="1800" dirty="0">
                <a:solidFill>
                  <a:srgbClr val="000000"/>
                </a:solidFill>
                <a:latin typeface="Roboto"/>
                <a:ea typeface="Roboto"/>
                <a:cs typeface="Roboto"/>
                <a:sym typeface="Roboto"/>
              </a:rPr>
              <a:t> ex </a:t>
            </a:r>
            <a:r>
              <a:rPr lang="en-US" sz="1800" dirty="0" err="1">
                <a:solidFill>
                  <a:srgbClr val="000000"/>
                </a:solidFill>
                <a:latin typeface="Roboto"/>
                <a:ea typeface="Roboto"/>
                <a:cs typeface="Roboto"/>
                <a:sym typeface="Roboto"/>
              </a:rPr>
              <a:t>ea</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commodo</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consequat</a:t>
            </a:r>
            <a:r>
              <a:rPr lang="en-US" sz="1800" dirty="0">
                <a:solidFill>
                  <a:srgbClr val="000000"/>
                </a:solidFill>
                <a:latin typeface="Roboto"/>
                <a:ea typeface="Roboto"/>
                <a:cs typeface="Roboto"/>
                <a:sym typeface="Roboto"/>
              </a:rPr>
              <a:t>.</a:t>
            </a:r>
          </a:p>
        </p:txBody>
      </p:sp>
      <p:sp>
        <p:nvSpPr>
          <p:cNvPr id="11" name="Freeform 3">
            <a:extLst>
              <a:ext uri="{FF2B5EF4-FFF2-40B4-BE49-F238E27FC236}">
                <a16:creationId xmlns:a16="http://schemas.microsoft.com/office/drawing/2014/main" id="{566D7F71-02B6-A1F9-864F-6BEADA6F4854}"/>
              </a:ext>
            </a:extLst>
          </p:cNvPr>
          <p:cNvSpPr/>
          <p:nvPr/>
        </p:nvSpPr>
        <p:spPr>
          <a:xfrm>
            <a:off x="9319209" y="-114300"/>
            <a:ext cx="3059481" cy="7075171"/>
          </a:xfrm>
          <a:custGeom>
            <a:avLst/>
            <a:gdLst/>
            <a:ahLst/>
            <a:cxnLst/>
            <a:rect l="l" t="t" r="r" b="b"/>
            <a:pathLst>
              <a:path w="1513239" h="2709333">
                <a:moveTo>
                  <a:pt x="0" y="0"/>
                </a:moveTo>
                <a:lnTo>
                  <a:pt x="1513239" y="0"/>
                </a:lnTo>
                <a:lnTo>
                  <a:pt x="1513239" y="2709333"/>
                </a:lnTo>
                <a:lnTo>
                  <a:pt x="0" y="2709333"/>
                </a:lnTo>
                <a:close/>
              </a:path>
            </a:pathLst>
          </a:custGeom>
          <a:solidFill>
            <a:srgbClr val="13B452"/>
          </a:solidFill>
        </p:spPr>
        <p:txBody>
          <a:bodyPr/>
          <a:lstStyle/>
          <a:p>
            <a:endParaRPr lang="fr-FR"/>
          </a:p>
        </p:txBody>
      </p:sp>
      <p:sp>
        <p:nvSpPr>
          <p:cNvPr id="13" name="Freeform 5">
            <a:extLst>
              <a:ext uri="{FF2B5EF4-FFF2-40B4-BE49-F238E27FC236}">
                <a16:creationId xmlns:a16="http://schemas.microsoft.com/office/drawing/2014/main" id="{9B64B54E-A06D-96E5-5A10-7D573A0AA513}"/>
              </a:ext>
            </a:extLst>
          </p:cNvPr>
          <p:cNvSpPr/>
          <p:nvPr userDrawn="1"/>
        </p:nvSpPr>
        <p:spPr>
          <a:xfrm>
            <a:off x="7490891" y="1144595"/>
            <a:ext cx="3919529" cy="4420203"/>
          </a:xfrm>
          <a:custGeom>
            <a:avLst/>
            <a:gdLst/>
            <a:ahLst/>
            <a:cxnLst/>
            <a:rect l="l" t="t" r="r" b="b"/>
            <a:pathLst>
              <a:path w="7374446" h="8229600">
                <a:moveTo>
                  <a:pt x="0" y="0"/>
                </a:moveTo>
                <a:lnTo>
                  <a:pt x="7374445" y="0"/>
                </a:lnTo>
                <a:lnTo>
                  <a:pt x="7374445" y="8229600"/>
                </a:lnTo>
                <a:lnTo>
                  <a:pt x="0" y="8229600"/>
                </a:lnTo>
                <a:lnTo>
                  <a:pt x="0" y="0"/>
                </a:lnTo>
                <a:close/>
              </a:path>
            </a:pathLst>
          </a:custGeom>
          <a:blipFill>
            <a:blip r:embed="rId2"/>
            <a:stretch>
              <a:fillRect t="-17122" b="-17122"/>
            </a:stretch>
          </a:blipFill>
        </p:spPr>
        <p:txBody>
          <a:bodyPr/>
          <a:lstStyle/>
          <a:p>
            <a:endParaRPr lang="fr-FR" dirty="0"/>
          </a:p>
        </p:txBody>
      </p:sp>
    </p:spTree>
    <p:extLst>
      <p:ext uri="{BB962C8B-B14F-4D97-AF65-F5344CB8AC3E}">
        <p14:creationId xmlns:p14="http://schemas.microsoft.com/office/powerpoint/2010/main" val="2920800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7E01B0-C600-F6F0-CBF2-CCC75CD6BAF3}"/>
              </a:ext>
            </a:extLst>
          </p:cNvPr>
          <p:cNvSpPr/>
          <p:nvPr userDrawn="1"/>
        </p:nvSpPr>
        <p:spPr>
          <a:xfrm>
            <a:off x="-217170" y="-91440"/>
            <a:ext cx="12630150" cy="3566160"/>
          </a:xfrm>
          <a:prstGeom prst="rect">
            <a:avLst/>
          </a:prstGeom>
          <a:solidFill>
            <a:srgbClr val="0284B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le 1">
            <a:extLst>
              <a:ext uri="{FF2B5EF4-FFF2-40B4-BE49-F238E27FC236}">
                <a16:creationId xmlns:a16="http://schemas.microsoft.com/office/drawing/2014/main" id="{CDB477A4-4D01-45B6-9563-0BF13BA72F7C}"/>
              </a:ext>
            </a:extLst>
          </p:cNvPr>
          <p:cNvSpPr>
            <a:spLocks noGrp="1"/>
          </p:cNvSpPr>
          <p:nvPr>
            <p:ph type="title" hasCustomPrompt="1"/>
          </p:nvPr>
        </p:nvSpPr>
        <p:spPr>
          <a:xfrm>
            <a:off x="650535" y="173736"/>
            <a:ext cx="10890929" cy="1097280"/>
          </a:xfrm>
        </p:spPr>
        <p:txBody>
          <a:bodyPr/>
          <a:lstStyle/>
          <a:p>
            <a:pPr algn="ctr">
              <a:lnSpc>
                <a:spcPts val="5239"/>
              </a:lnSpc>
            </a:pPr>
            <a:r>
              <a:rPr lang="en-US" sz="3999" dirty="0">
                <a:solidFill>
                  <a:srgbClr val="FFFFFF"/>
                </a:solidFill>
                <a:latin typeface="Roboto"/>
                <a:ea typeface="Roboto"/>
                <a:cs typeface="Roboto"/>
                <a:sym typeface="Roboto"/>
              </a:rPr>
              <a:t>Lorem ipsum dolor sit </a:t>
            </a:r>
            <a:r>
              <a:rPr lang="en-US" sz="3999" dirty="0" err="1">
                <a:solidFill>
                  <a:srgbClr val="FFFFFF"/>
                </a:solidFill>
                <a:latin typeface="Roboto"/>
                <a:ea typeface="Roboto"/>
                <a:cs typeface="Roboto"/>
                <a:sym typeface="Roboto"/>
              </a:rPr>
              <a:t>amet</a:t>
            </a:r>
            <a:r>
              <a:rPr lang="en-US" sz="3999" dirty="0">
                <a:solidFill>
                  <a:srgbClr val="FFFFFF"/>
                </a:solidFill>
                <a:latin typeface="Roboto"/>
                <a:ea typeface="Roboto"/>
                <a:cs typeface="Roboto"/>
                <a:sym typeface="Roboto"/>
              </a:rPr>
              <a:t>, </a:t>
            </a:r>
            <a:r>
              <a:rPr lang="en-US" sz="3999" dirty="0" err="1">
                <a:solidFill>
                  <a:srgbClr val="FFFFFF"/>
                </a:solidFill>
                <a:latin typeface="Roboto"/>
                <a:ea typeface="Roboto"/>
                <a:cs typeface="Roboto"/>
                <a:sym typeface="Roboto"/>
              </a:rPr>
              <a:t>consectetur</a:t>
            </a:r>
            <a:r>
              <a:rPr lang="en-US" sz="3999" dirty="0">
                <a:solidFill>
                  <a:srgbClr val="FFFFFF"/>
                </a:solidFill>
                <a:latin typeface="Roboto"/>
                <a:ea typeface="Roboto"/>
                <a:cs typeface="Roboto"/>
                <a:sym typeface="Roboto"/>
              </a:rPr>
              <a:t> </a:t>
            </a:r>
            <a:r>
              <a:rPr lang="en-US" sz="3999" dirty="0" err="1">
                <a:solidFill>
                  <a:srgbClr val="FFFFFF"/>
                </a:solidFill>
                <a:latin typeface="Roboto"/>
                <a:ea typeface="Roboto"/>
                <a:cs typeface="Roboto"/>
                <a:sym typeface="Roboto"/>
              </a:rPr>
              <a:t>adipiscing</a:t>
            </a:r>
            <a:r>
              <a:rPr lang="en-US" sz="3999" dirty="0">
                <a:solidFill>
                  <a:srgbClr val="FFFFFF"/>
                </a:solidFill>
                <a:latin typeface="Roboto"/>
                <a:ea typeface="Roboto"/>
                <a:cs typeface="Roboto"/>
                <a:sym typeface="Roboto"/>
              </a:rPr>
              <a:t> </a:t>
            </a:r>
            <a:r>
              <a:rPr lang="en-US" sz="3999" dirty="0" err="1">
                <a:solidFill>
                  <a:srgbClr val="FFFFFF"/>
                </a:solidFill>
                <a:latin typeface="Roboto"/>
                <a:ea typeface="Roboto"/>
                <a:cs typeface="Roboto"/>
                <a:sym typeface="Roboto"/>
              </a:rPr>
              <a:t>elit</a:t>
            </a:r>
            <a:r>
              <a:rPr lang="en-US" sz="3999" dirty="0">
                <a:solidFill>
                  <a:srgbClr val="FFFFFF"/>
                </a:solidFill>
                <a:latin typeface="Roboto"/>
                <a:ea typeface="Roboto"/>
                <a:cs typeface="Roboto"/>
                <a:sym typeface="Roboto"/>
              </a:rPr>
              <a:t>....</a:t>
            </a:r>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hasCustomPrompt="1"/>
          </p:nvPr>
        </p:nvSpPr>
        <p:spPr>
          <a:xfrm>
            <a:off x="3489959" y="1614551"/>
            <a:ext cx="5212080" cy="940562"/>
          </a:xfrm>
        </p:spPr>
        <p:txBody>
          <a:bodyPr/>
          <a:lstStyle>
            <a:lvl1pPr marL="0" indent="0" algn="ctr">
              <a:buNone/>
              <a:defRPr/>
            </a:lvl1pPr>
          </a:lstStyle>
          <a:p>
            <a:pPr marL="0" marR="0" lvl="0" indent="0" algn="l" defTabSz="914400" rtl="0" eaLnBrk="1" fontAlgn="auto" latinLnBrk="0" hangingPunct="1">
              <a:lnSpc>
                <a:spcPct val="120000"/>
              </a:lnSpc>
              <a:spcBef>
                <a:spcPts val="1000"/>
              </a:spcBef>
              <a:spcAft>
                <a:spcPts val="0"/>
              </a:spcAft>
              <a:buClrTx/>
              <a:buSzPct val="87000"/>
              <a:buFont typeface="Arial" panose="020B0604020202020204" pitchFamily="34" charset="0"/>
              <a:buNone/>
              <a:tabLst/>
              <a:defRPr/>
            </a:pPr>
            <a:r>
              <a:rPr lang="en-US" sz="2000" dirty="0">
                <a:solidFill>
                  <a:srgbClr val="FFFFFF"/>
                </a:solidFill>
                <a:latin typeface="Roboto"/>
                <a:ea typeface="Roboto"/>
                <a:cs typeface="Roboto"/>
                <a:sym typeface="Roboto"/>
              </a:rPr>
              <a:t>Lorem ipsum dolor sit </a:t>
            </a:r>
            <a:r>
              <a:rPr lang="en-US" sz="2000" dirty="0" err="1">
                <a:solidFill>
                  <a:srgbClr val="FFFFFF"/>
                </a:solidFill>
                <a:latin typeface="Roboto"/>
                <a:ea typeface="Roboto"/>
                <a:cs typeface="Roboto"/>
                <a:sym typeface="Roboto"/>
              </a:rPr>
              <a:t>amet</a:t>
            </a:r>
            <a:r>
              <a:rPr lang="en-US" sz="2000" dirty="0">
                <a:solidFill>
                  <a:srgbClr val="FFFFFF"/>
                </a:solidFill>
                <a:latin typeface="Roboto"/>
                <a:ea typeface="Roboto"/>
                <a:cs typeface="Roboto"/>
                <a:sym typeface="Roboto"/>
              </a:rPr>
              <a:t>, </a:t>
            </a:r>
            <a:r>
              <a:rPr lang="en-US" sz="2000" dirty="0" err="1">
                <a:solidFill>
                  <a:srgbClr val="FFFFFF"/>
                </a:solidFill>
                <a:latin typeface="Roboto"/>
                <a:ea typeface="Roboto"/>
                <a:cs typeface="Roboto"/>
                <a:sym typeface="Roboto"/>
              </a:rPr>
              <a:t>consectetur</a:t>
            </a:r>
            <a:r>
              <a:rPr lang="en-US" sz="2000" dirty="0">
                <a:solidFill>
                  <a:srgbClr val="FFFFFF"/>
                </a:solidFill>
                <a:latin typeface="Roboto"/>
                <a:ea typeface="Roboto"/>
                <a:cs typeface="Roboto"/>
                <a:sym typeface="Roboto"/>
              </a:rPr>
              <a:t> </a:t>
            </a:r>
            <a:r>
              <a:rPr lang="en-US" sz="2000" dirty="0" err="1">
                <a:solidFill>
                  <a:srgbClr val="FFFFFF"/>
                </a:solidFill>
                <a:latin typeface="Roboto"/>
                <a:ea typeface="Roboto"/>
                <a:cs typeface="Roboto"/>
                <a:sym typeface="Roboto"/>
              </a:rPr>
              <a:t>adipiscing</a:t>
            </a:r>
            <a:r>
              <a:rPr lang="en-US" sz="2000" dirty="0">
                <a:solidFill>
                  <a:srgbClr val="FFFFFF"/>
                </a:solidFill>
                <a:latin typeface="Roboto"/>
                <a:ea typeface="Roboto"/>
                <a:cs typeface="Roboto"/>
                <a:sym typeface="Roboto"/>
              </a:rPr>
              <a:t> </a:t>
            </a:r>
            <a:r>
              <a:rPr lang="en-US" sz="2000" dirty="0" err="1">
                <a:solidFill>
                  <a:srgbClr val="FFFFFF"/>
                </a:solidFill>
                <a:latin typeface="Roboto"/>
                <a:ea typeface="Roboto"/>
                <a:cs typeface="Roboto"/>
                <a:sym typeface="Roboto"/>
              </a:rPr>
              <a:t>elit</a:t>
            </a:r>
            <a:r>
              <a:rPr lang="en-US" sz="2000" dirty="0">
                <a:solidFill>
                  <a:srgbClr val="FFFFFF"/>
                </a:solidFill>
                <a:latin typeface="Roboto"/>
                <a:ea typeface="Roboto"/>
                <a:cs typeface="Roboto"/>
                <a:sym typeface="Roboto"/>
              </a:rPr>
              <a:t>...</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a:xfrm>
            <a:off x="640080" y="6356350"/>
            <a:ext cx="2743200" cy="365125"/>
          </a:xfrm>
          <a:prstGeom prst="rect">
            <a:avLst/>
          </a:prstGeom>
        </p:spPr>
        <p:txBody>
          <a:bodyPr/>
          <a:lstStyle/>
          <a:p>
            <a:fld id="{E579ABC2-0180-4F3A-A895-A85BC724D472}" type="datetime1">
              <a:rPr lang="en-US" smtClean="0"/>
              <a:t>1/14/2026</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a:xfrm>
            <a:off x="6767622" y="6356350"/>
            <a:ext cx="4040373"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a:xfrm>
            <a:off x="10807995" y="6356350"/>
            <a:ext cx="723014" cy="365125"/>
          </a:xfrm>
          <a:prstGeom prst="rect">
            <a:avLst/>
          </a:prstGeom>
        </p:spPr>
        <p:txBody>
          <a:bodyPr/>
          <a:lstStyle/>
          <a:p>
            <a:fld id="{70C12960-6E85-460F-B6E3-5B82CB31AF3D}" type="slidenum">
              <a:rPr lang="en-US" smtClean="0"/>
              <a:t>‹#›</a:t>
            </a:fld>
            <a:endParaRPr lang="en-US"/>
          </a:p>
        </p:txBody>
      </p:sp>
      <p:sp>
        <p:nvSpPr>
          <p:cNvPr id="9" name="ZoneTexte 8">
            <a:extLst>
              <a:ext uri="{FF2B5EF4-FFF2-40B4-BE49-F238E27FC236}">
                <a16:creationId xmlns:a16="http://schemas.microsoft.com/office/drawing/2014/main" id="{BAE631EA-1D53-7963-ACE7-52EFF8BE7CFC}"/>
              </a:ext>
            </a:extLst>
          </p:cNvPr>
          <p:cNvSpPr txBox="1"/>
          <p:nvPr userDrawn="1"/>
        </p:nvSpPr>
        <p:spPr>
          <a:xfrm>
            <a:off x="2548889" y="3992205"/>
            <a:ext cx="243459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Roboto"/>
                <a:ea typeface="Roboto"/>
                <a:cs typeface="Roboto"/>
                <a:sym typeface="Roboto"/>
              </a:rPr>
              <a:t>Lorem ipsum dolor sit </a:t>
            </a:r>
            <a:r>
              <a:rPr lang="en-US" sz="1800" dirty="0" err="1">
                <a:solidFill>
                  <a:schemeClr val="tx1"/>
                </a:solidFill>
                <a:latin typeface="Roboto"/>
                <a:ea typeface="Roboto"/>
                <a:cs typeface="Roboto"/>
                <a:sym typeface="Roboto"/>
              </a:rPr>
              <a:t>amet</a:t>
            </a:r>
            <a:r>
              <a:rPr lang="en-US" sz="1800" dirty="0">
                <a:solidFill>
                  <a:schemeClr val="tx1"/>
                </a:solidFill>
                <a:latin typeface="Roboto"/>
                <a:ea typeface="Roboto"/>
                <a:cs typeface="Roboto"/>
                <a:sym typeface="Roboto"/>
              </a:rPr>
              <a:t>, </a:t>
            </a:r>
            <a:r>
              <a:rPr lang="en-US" sz="1800" dirty="0" err="1">
                <a:solidFill>
                  <a:schemeClr val="tx1"/>
                </a:solidFill>
                <a:latin typeface="Roboto"/>
                <a:ea typeface="Roboto"/>
                <a:cs typeface="Roboto"/>
                <a:sym typeface="Roboto"/>
              </a:rPr>
              <a:t>consectetur</a:t>
            </a:r>
            <a:r>
              <a:rPr lang="en-US" sz="1800" dirty="0">
                <a:solidFill>
                  <a:schemeClr val="tx1"/>
                </a:solidFill>
                <a:latin typeface="Roboto"/>
                <a:ea typeface="Roboto"/>
                <a:cs typeface="Roboto"/>
                <a:sym typeface="Roboto"/>
              </a:rPr>
              <a:t> </a:t>
            </a:r>
            <a:r>
              <a:rPr lang="en-US" sz="1800" dirty="0" err="1">
                <a:solidFill>
                  <a:schemeClr val="tx1"/>
                </a:solidFill>
                <a:latin typeface="Roboto"/>
                <a:ea typeface="Roboto"/>
                <a:cs typeface="Roboto"/>
                <a:sym typeface="Roboto"/>
              </a:rPr>
              <a:t>adipiscing</a:t>
            </a:r>
            <a:r>
              <a:rPr lang="en-US" sz="1800" dirty="0">
                <a:solidFill>
                  <a:schemeClr val="tx1"/>
                </a:solidFill>
                <a:latin typeface="Roboto"/>
                <a:ea typeface="Roboto"/>
                <a:cs typeface="Roboto"/>
                <a:sym typeface="Roboto"/>
              </a:rPr>
              <a:t> </a:t>
            </a:r>
            <a:r>
              <a:rPr lang="en-US" sz="1800" dirty="0" err="1">
                <a:solidFill>
                  <a:schemeClr val="tx1"/>
                </a:solidFill>
                <a:latin typeface="Roboto"/>
                <a:ea typeface="Roboto"/>
                <a:cs typeface="Roboto"/>
                <a:sym typeface="Roboto"/>
              </a:rPr>
              <a:t>elit</a:t>
            </a:r>
            <a:r>
              <a:rPr lang="en-US" sz="1800" dirty="0">
                <a:solidFill>
                  <a:schemeClr val="tx1"/>
                </a:solidFill>
                <a:latin typeface="Roboto"/>
                <a:ea typeface="Roboto"/>
                <a:cs typeface="Roboto"/>
                <a:sym typeface="Roboto"/>
              </a:rPr>
              <a:t>....</a:t>
            </a:r>
          </a:p>
          <a:p>
            <a:endParaRPr lang="fr-FR" dirty="0">
              <a:solidFill>
                <a:schemeClr val="tx1"/>
              </a:solidFill>
            </a:endParaRPr>
          </a:p>
        </p:txBody>
      </p:sp>
      <p:sp>
        <p:nvSpPr>
          <p:cNvPr id="10" name="ZoneTexte 9">
            <a:extLst>
              <a:ext uri="{FF2B5EF4-FFF2-40B4-BE49-F238E27FC236}">
                <a16:creationId xmlns:a16="http://schemas.microsoft.com/office/drawing/2014/main" id="{FD4AC79A-57ED-5DD3-7149-01B8355AEA8B}"/>
              </a:ext>
            </a:extLst>
          </p:cNvPr>
          <p:cNvSpPr txBox="1"/>
          <p:nvPr userDrawn="1"/>
        </p:nvSpPr>
        <p:spPr>
          <a:xfrm>
            <a:off x="8907779" y="3992205"/>
            <a:ext cx="286512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Roboto"/>
                <a:ea typeface="Roboto"/>
                <a:cs typeface="Roboto"/>
                <a:sym typeface="Roboto"/>
              </a:rPr>
              <a:t>Lorem ipsum dolor sit </a:t>
            </a:r>
            <a:r>
              <a:rPr lang="en-US" sz="1800" dirty="0" err="1">
                <a:solidFill>
                  <a:schemeClr val="tx1"/>
                </a:solidFill>
                <a:latin typeface="Roboto"/>
                <a:ea typeface="Roboto"/>
                <a:cs typeface="Roboto"/>
                <a:sym typeface="Roboto"/>
              </a:rPr>
              <a:t>amet</a:t>
            </a:r>
            <a:r>
              <a:rPr lang="en-US" sz="1800" dirty="0">
                <a:solidFill>
                  <a:schemeClr val="tx1"/>
                </a:solidFill>
                <a:latin typeface="Roboto"/>
                <a:ea typeface="Roboto"/>
                <a:cs typeface="Roboto"/>
                <a:sym typeface="Roboto"/>
              </a:rPr>
              <a:t>, </a:t>
            </a:r>
            <a:r>
              <a:rPr lang="en-US" sz="1800" dirty="0" err="1">
                <a:solidFill>
                  <a:schemeClr val="tx1"/>
                </a:solidFill>
                <a:latin typeface="Roboto"/>
                <a:ea typeface="Roboto"/>
                <a:cs typeface="Roboto"/>
                <a:sym typeface="Roboto"/>
              </a:rPr>
              <a:t>consectetur</a:t>
            </a:r>
            <a:r>
              <a:rPr lang="en-US" sz="1800" dirty="0">
                <a:solidFill>
                  <a:schemeClr val="tx1"/>
                </a:solidFill>
                <a:latin typeface="Roboto"/>
                <a:ea typeface="Roboto"/>
                <a:cs typeface="Roboto"/>
                <a:sym typeface="Roboto"/>
              </a:rPr>
              <a:t> </a:t>
            </a:r>
            <a:r>
              <a:rPr lang="en-US" sz="1800" dirty="0" err="1">
                <a:solidFill>
                  <a:schemeClr val="tx1"/>
                </a:solidFill>
                <a:latin typeface="Roboto"/>
                <a:ea typeface="Roboto"/>
                <a:cs typeface="Roboto"/>
                <a:sym typeface="Roboto"/>
              </a:rPr>
              <a:t>adipiscing</a:t>
            </a:r>
            <a:r>
              <a:rPr lang="en-US" sz="1800" dirty="0">
                <a:solidFill>
                  <a:schemeClr val="tx1"/>
                </a:solidFill>
                <a:latin typeface="Roboto"/>
                <a:ea typeface="Roboto"/>
                <a:cs typeface="Roboto"/>
                <a:sym typeface="Roboto"/>
              </a:rPr>
              <a:t> </a:t>
            </a:r>
            <a:r>
              <a:rPr lang="en-US" sz="1800" dirty="0" err="1">
                <a:solidFill>
                  <a:schemeClr val="tx1"/>
                </a:solidFill>
                <a:latin typeface="Roboto"/>
                <a:ea typeface="Roboto"/>
                <a:cs typeface="Roboto"/>
                <a:sym typeface="Roboto"/>
              </a:rPr>
              <a:t>elit</a:t>
            </a:r>
            <a:r>
              <a:rPr lang="en-US" sz="1800" dirty="0">
                <a:solidFill>
                  <a:schemeClr val="tx1"/>
                </a:solidFill>
                <a:latin typeface="Roboto"/>
                <a:ea typeface="Roboto"/>
                <a:cs typeface="Roboto"/>
                <a:sym typeface="Roboto"/>
              </a:rPr>
              <a:t>....</a:t>
            </a:r>
          </a:p>
          <a:p>
            <a:endParaRPr lang="fr-FR" dirty="0">
              <a:solidFill>
                <a:schemeClr val="tx1"/>
              </a:solidFill>
            </a:endParaRPr>
          </a:p>
        </p:txBody>
      </p:sp>
      <p:sp>
        <p:nvSpPr>
          <p:cNvPr id="11" name="Freeform 5">
            <a:extLst>
              <a:ext uri="{FF2B5EF4-FFF2-40B4-BE49-F238E27FC236}">
                <a16:creationId xmlns:a16="http://schemas.microsoft.com/office/drawing/2014/main" id="{1CD89C43-BDF4-15B6-4F9A-09C52CE85FB7}"/>
              </a:ext>
            </a:extLst>
          </p:cNvPr>
          <p:cNvSpPr/>
          <p:nvPr userDrawn="1"/>
        </p:nvSpPr>
        <p:spPr>
          <a:xfrm>
            <a:off x="365760" y="3985240"/>
            <a:ext cx="1596860" cy="1729760"/>
          </a:xfrm>
          <a:custGeom>
            <a:avLst/>
            <a:gdLst/>
            <a:ahLst/>
            <a:cxnLst/>
            <a:rect l="l" t="t" r="r" b="b"/>
            <a:pathLst>
              <a:path w="2632651" h="2788032">
                <a:moveTo>
                  <a:pt x="0" y="0"/>
                </a:moveTo>
                <a:lnTo>
                  <a:pt x="2632651" y="0"/>
                </a:lnTo>
                <a:lnTo>
                  <a:pt x="2632651" y="2788032"/>
                </a:lnTo>
                <a:lnTo>
                  <a:pt x="0" y="2788032"/>
                </a:lnTo>
                <a:lnTo>
                  <a:pt x="0" y="0"/>
                </a:lnTo>
                <a:close/>
              </a:path>
            </a:pathLst>
          </a:custGeom>
          <a:blipFill>
            <a:blip r:embed="rId2"/>
            <a:stretch>
              <a:fillRect l="-21335" r="-37616"/>
            </a:stretch>
          </a:blipFill>
        </p:spPr>
        <p:txBody>
          <a:bodyPr/>
          <a:lstStyle/>
          <a:p>
            <a:endParaRPr lang="fr-FR"/>
          </a:p>
        </p:txBody>
      </p:sp>
      <p:sp>
        <p:nvSpPr>
          <p:cNvPr id="13" name="Freeform 6">
            <a:extLst>
              <a:ext uri="{FF2B5EF4-FFF2-40B4-BE49-F238E27FC236}">
                <a16:creationId xmlns:a16="http://schemas.microsoft.com/office/drawing/2014/main" id="{DCBF3793-561B-4452-A2F1-C57EB71188BC}"/>
              </a:ext>
            </a:extLst>
          </p:cNvPr>
          <p:cNvSpPr/>
          <p:nvPr userDrawn="1"/>
        </p:nvSpPr>
        <p:spPr>
          <a:xfrm>
            <a:off x="6627040" y="3985061"/>
            <a:ext cx="1751885" cy="1729760"/>
          </a:xfrm>
          <a:custGeom>
            <a:avLst/>
            <a:gdLst/>
            <a:ahLst/>
            <a:cxnLst/>
            <a:rect l="l" t="t" r="r" b="b"/>
            <a:pathLst>
              <a:path w="2632651" h="2788032">
                <a:moveTo>
                  <a:pt x="0" y="0"/>
                </a:moveTo>
                <a:lnTo>
                  <a:pt x="2632651" y="0"/>
                </a:lnTo>
                <a:lnTo>
                  <a:pt x="2632651" y="2788032"/>
                </a:lnTo>
                <a:lnTo>
                  <a:pt x="0" y="2788032"/>
                </a:lnTo>
                <a:lnTo>
                  <a:pt x="0" y="0"/>
                </a:lnTo>
                <a:close/>
              </a:path>
            </a:pathLst>
          </a:custGeom>
          <a:blipFill>
            <a:blip r:embed="rId3"/>
            <a:stretch>
              <a:fillRect l="-2951" r="-2951"/>
            </a:stretch>
          </a:blipFill>
        </p:spPr>
        <p:txBody>
          <a:bodyPr/>
          <a:lstStyle/>
          <a:p>
            <a:endParaRPr lang="fr-FR"/>
          </a:p>
        </p:txBody>
      </p:sp>
      <p:sp>
        <p:nvSpPr>
          <p:cNvPr id="16" name="Freeform 8">
            <a:extLst>
              <a:ext uri="{FF2B5EF4-FFF2-40B4-BE49-F238E27FC236}">
                <a16:creationId xmlns:a16="http://schemas.microsoft.com/office/drawing/2014/main" id="{F100B5E3-3056-88A2-81B3-CEFACFE1CEAF}"/>
              </a:ext>
            </a:extLst>
          </p:cNvPr>
          <p:cNvSpPr/>
          <p:nvPr userDrawn="1"/>
        </p:nvSpPr>
        <p:spPr>
          <a:xfrm>
            <a:off x="2145523" y="4073566"/>
            <a:ext cx="314528" cy="309755"/>
          </a:xfrm>
          <a:custGeom>
            <a:avLst/>
            <a:gdLst/>
            <a:ahLst/>
            <a:cxnLst/>
            <a:rect l="l" t="t" r="r" b="b"/>
            <a:pathLst>
              <a:path w="658903" h="658903">
                <a:moveTo>
                  <a:pt x="0" y="0"/>
                </a:moveTo>
                <a:lnTo>
                  <a:pt x="658903" y="0"/>
                </a:lnTo>
                <a:lnTo>
                  <a:pt x="658903" y="658903"/>
                </a:lnTo>
                <a:lnTo>
                  <a:pt x="0" y="6589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7" name="Freeform 7">
            <a:extLst>
              <a:ext uri="{FF2B5EF4-FFF2-40B4-BE49-F238E27FC236}">
                <a16:creationId xmlns:a16="http://schemas.microsoft.com/office/drawing/2014/main" id="{8ABAF5B6-4C6F-6894-DC7B-9C57B3BB4230}"/>
              </a:ext>
            </a:extLst>
          </p:cNvPr>
          <p:cNvSpPr/>
          <p:nvPr userDrawn="1"/>
        </p:nvSpPr>
        <p:spPr>
          <a:xfrm>
            <a:off x="8544775" y="4084572"/>
            <a:ext cx="314528" cy="309755"/>
          </a:xfrm>
          <a:custGeom>
            <a:avLst/>
            <a:gdLst/>
            <a:ahLst/>
            <a:cxnLst/>
            <a:rect l="l" t="t" r="r" b="b"/>
            <a:pathLst>
              <a:path w="658903" h="658903">
                <a:moveTo>
                  <a:pt x="0" y="0"/>
                </a:moveTo>
                <a:lnTo>
                  <a:pt x="658903" y="0"/>
                </a:lnTo>
                <a:lnTo>
                  <a:pt x="658903" y="658903"/>
                </a:lnTo>
                <a:lnTo>
                  <a:pt x="0" y="6589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dirty="0"/>
          </a:p>
        </p:txBody>
      </p:sp>
      <p:sp>
        <p:nvSpPr>
          <p:cNvPr id="19" name="ZoneTexte 18">
            <a:extLst>
              <a:ext uri="{FF2B5EF4-FFF2-40B4-BE49-F238E27FC236}">
                <a16:creationId xmlns:a16="http://schemas.microsoft.com/office/drawing/2014/main" id="{0F3491C9-879A-F339-27BD-89921017BE71}"/>
              </a:ext>
            </a:extLst>
          </p:cNvPr>
          <p:cNvSpPr txBox="1"/>
          <p:nvPr userDrawn="1"/>
        </p:nvSpPr>
        <p:spPr>
          <a:xfrm>
            <a:off x="2174479" y="4850870"/>
            <a:ext cx="3634696" cy="1119537"/>
          </a:xfrm>
          <a:prstGeom prst="rect">
            <a:avLst/>
          </a:prstGeom>
          <a:noFill/>
        </p:spPr>
        <p:txBody>
          <a:bodyPr wrap="square">
            <a:spAutoFit/>
          </a:bodyPr>
          <a:lstStyle/>
          <a:p>
            <a:pPr algn="l">
              <a:lnSpc>
                <a:spcPts val="2799"/>
              </a:lnSpc>
            </a:pPr>
            <a:r>
              <a:rPr lang="en-US" sz="1200" dirty="0">
                <a:solidFill>
                  <a:srgbClr val="000000"/>
                </a:solidFill>
                <a:latin typeface="Open Sans"/>
                <a:ea typeface="Open Sans"/>
                <a:cs typeface="Open Sans"/>
                <a:sym typeface="Open Sans"/>
              </a:rPr>
              <a:t>Lorem ipsum dolor sit </a:t>
            </a:r>
            <a:r>
              <a:rPr lang="en-US" sz="1200" dirty="0" err="1">
                <a:solidFill>
                  <a:srgbClr val="000000"/>
                </a:solidFill>
                <a:latin typeface="Open Sans"/>
                <a:ea typeface="Open Sans"/>
                <a:cs typeface="Open Sans"/>
                <a:sym typeface="Open Sans"/>
              </a:rPr>
              <a:t>amet</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consectetur</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adipiscing</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elit</a:t>
            </a:r>
            <a:r>
              <a:rPr lang="en-US" sz="1200" dirty="0">
                <a:solidFill>
                  <a:srgbClr val="000000"/>
                </a:solidFill>
                <a:latin typeface="Open Sans"/>
                <a:ea typeface="Open Sans"/>
                <a:cs typeface="Open Sans"/>
                <a:sym typeface="Open Sans"/>
              </a:rPr>
              <a:t>, sed do </a:t>
            </a:r>
            <a:r>
              <a:rPr lang="en-US" sz="1200" dirty="0" err="1">
                <a:solidFill>
                  <a:srgbClr val="000000"/>
                </a:solidFill>
                <a:latin typeface="Open Sans"/>
                <a:ea typeface="Open Sans"/>
                <a:cs typeface="Open Sans"/>
                <a:sym typeface="Open Sans"/>
              </a:rPr>
              <a:t>eiusmod</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tempor</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incididunt</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ut</a:t>
            </a:r>
            <a:r>
              <a:rPr lang="en-US" sz="1200" dirty="0">
                <a:solidFill>
                  <a:srgbClr val="000000"/>
                </a:solidFill>
                <a:latin typeface="Open Sans"/>
                <a:ea typeface="Open Sans"/>
                <a:cs typeface="Open Sans"/>
                <a:sym typeface="Open Sans"/>
              </a:rPr>
              <a:t> labore et dolore magna </a:t>
            </a:r>
            <a:r>
              <a:rPr lang="en-US" sz="1200" dirty="0" err="1">
                <a:solidFill>
                  <a:srgbClr val="000000"/>
                </a:solidFill>
                <a:latin typeface="Open Sans"/>
                <a:ea typeface="Open Sans"/>
                <a:cs typeface="Open Sans"/>
                <a:sym typeface="Open Sans"/>
              </a:rPr>
              <a:t>aliqua</a:t>
            </a:r>
            <a:r>
              <a:rPr lang="en-US" sz="1200" dirty="0">
                <a:solidFill>
                  <a:srgbClr val="000000"/>
                </a:solidFill>
                <a:latin typeface="Open Sans"/>
                <a:ea typeface="Open Sans"/>
                <a:cs typeface="Open Sans"/>
                <a:sym typeface="Open Sans"/>
              </a:rPr>
              <a:t>.</a:t>
            </a:r>
          </a:p>
        </p:txBody>
      </p:sp>
      <p:sp>
        <p:nvSpPr>
          <p:cNvPr id="20" name="ZoneTexte 19">
            <a:extLst>
              <a:ext uri="{FF2B5EF4-FFF2-40B4-BE49-F238E27FC236}">
                <a16:creationId xmlns:a16="http://schemas.microsoft.com/office/drawing/2014/main" id="{A62D8029-2717-9C0A-0DA6-BADFC2B0A531}"/>
              </a:ext>
            </a:extLst>
          </p:cNvPr>
          <p:cNvSpPr txBox="1"/>
          <p:nvPr userDrawn="1"/>
        </p:nvSpPr>
        <p:spPr>
          <a:xfrm>
            <a:off x="8667058" y="4871455"/>
            <a:ext cx="3634696" cy="1119537"/>
          </a:xfrm>
          <a:prstGeom prst="rect">
            <a:avLst/>
          </a:prstGeom>
          <a:noFill/>
        </p:spPr>
        <p:txBody>
          <a:bodyPr wrap="square">
            <a:spAutoFit/>
          </a:bodyPr>
          <a:lstStyle/>
          <a:p>
            <a:pPr algn="l">
              <a:lnSpc>
                <a:spcPts val="2799"/>
              </a:lnSpc>
            </a:pPr>
            <a:r>
              <a:rPr lang="en-US" sz="1200" dirty="0">
                <a:solidFill>
                  <a:srgbClr val="000000"/>
                </a:solidFill>
                <a:latin typeface="Open Sans"/>
                <a:ea typeface="Open Sans"/>
                <a:cs typeface="Open Sans"/>
                <a:sym typeface="Open Sans"/>
              </a:rPr>
              <a:t>Lorem ipsum dolor sit </a:t>
            </a:r>
            <a:r>
              <a:rPr lang="en-US" sz="1200" dirty="0" err="1">
                <a:solidFill>
                  <a:srgbClr val="000000"/>
                </a:solidFill>
                <a:latin typeface="Open Sans"/>
                <a:ea typeface="Open Sans"/>
                <a:cs typeface="Open Sans"/>
                <a:sym typeface="Open Sans"/>
              </a:rPr>
              <a:t>amet</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consectetur</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adipiscing</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elit</a:t>
            </a:r>
            <a:r>
              <a:rPr lang="en-US" sz="1200" dirty="0">
                <a:solidFill>
                  <a:srgbClr val="000000"/>
                </a:solidFill>
                <a:latin typeface="Open Sans"/>
                <a:ea typeface="Open Sans"/>
                <a:cs typeface="Open Sans"/>
                <a:sym typeface="Open Sans"/>
              </a:rPr>
              <a:t>, sed do </a:t>
            </a:r>
            <a:r>
              <a:rPr lang="en-US" sz="1200" dirty="0" err="1">
                <a:solidFill>
                  <a:srgbClr val="000000"/>
                </a:solidFill>
                <a:latin typeface="Open Sans"/>
                <a:ea typeface="Open Sans"/>
                <a:cs typeface="Open Sans"/>
                <a:sym typeface="Open Sans"/>
              </a:rPr>
              <a:t>eiusmod</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tempor</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incididunt</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ut</a:t>
            </a:r>
            <a:r>
              <a:rPr lang="en-US" sz="1200" dirty="0">
                <a:solidFill>
                  <a:srgbClr val="000000"/>
                </a:solidFill>
                <a:latin typeface="Open Sans"/>
                <a:ea typeface="Open Sans"/>
                <a:cs typeface="Open Sans"/>
                <a:sym typeface="Open Sans"/>
              </a:rPr>
              <a:t> labore et dolore magna </a:t>
            </a:r>
            <a:r>
              <a:rPr lang="en-US" sz="1200" dirty="0" err="1">
                <a:solidFill>
                  <a:srgbClr val="000000"/>
                </a:solidFill>
                <a:latin typeface="Open Sans"/>
                <a:ea typeface="Open Sans"/>
                <a:cs typeface="Open Sans"/>
                <a:sym typeface="Open Sans"/>
              </a:rPr>
              <a:t>aliqua</a:t>
            </a:r>
            <a:r>
              <a:rPr lang="en-US" sz="1200" dirty="0">
                <a:solidFill>
                  <a:srgbClr val="000000"/>
                </a:solidFill>
                <a:latin typeface="Open Sans"/>
                <a:ea typeface="Open Sans"/>
                <a:cs typeface="Open Sans"/>
                <a:sym typeface="Open Sans"/>
              </a:rPr>
              <a:t>.</a:t>
            </a:r>
          </a:p>
        </p:txBody>
      </p:sp>
    </p:spTree>
    <p:extLst>
      <p:ext uri="{BB962C8B-B14F-4D97-AF65-F5344CB8AC3E}">
        <p14:creationId xmlns:p14="http://schemas.microsoft.com/office/powerpoint/2010/main" val="4274556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7E01B0-C600-F6F0-CBF2-CCC75CD6BAF3}"/>
              </a:ext>
            </a:extLst>
          </p:cNvPr>
          <p:cNvSpPr/>
          <p:nvPr userDrawn="1"/>
        </p:nvSpPr>
        <p:spPr>
          <a:xfrm>
            <a:off x="-217170" y="-91440"/>
            <a:ext cx="12630150" cy="3566160"/>
          </a:xfrm>
          <a:prstGeom prst="rect">
            <a:avLst/>
          </a:prstGeom>
          <a:solidFill>
            <a:srgbClr val="13B45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le 1">
            <a:extLst>
              <a:ext uri="{FF2B5EF4-FFF2-40B4-BE49-F238E27FC236}">
                <a16:creationId xmlns:a16="http://schemas.microsoft.com/office/drawing/2014/main" id="{CDB477A4-4D01-45B6-9563-0BF13BA72F7C}"/>
              </a:ext>
            </a:extLst>
          </p:cNvPr>
          <p:cNvSpPr>
            <a:spLocks noGrp="1"/>
          </p:cNvSpPr>
          <p:nvPr>
            <p:ph type="title" hasCustomPrompt="1"/>
          </p:nvPr>
        </p:nvSpPr>
        <p:spPr>
          <a:xfrm>
            <a:off x="650535" y="173736"/>
            <a:ext cx="10890929" cy="1097280"/>
          </a:xfrm>
        </p:spPr>
        <p:txBody>
          <a:bodyPr/>
          <a:lstStyle/>
          <a:p>
            <a:pPr algn="ctr">
              <a:lnSpc>
                <a:spcPts val="5239"/>
              </a:lnSpc>
            </a:pPr>
            <a:r>
              <a:rPr lang="en-US" sz="3999" dirty="0">
                <a:solidFill>
                  <a:srgbClr val="FFFFFF"/>
                </a:solidFill>
                <a:latin typeface="Roboto"/>
                <a:ea typeface="Roboto"/>
                <a:cs typeface="Roboto"/>
                <a:sym typeface="Roboto"/>
              </a:rPr>
              <a:t>Lorem ipsum dolor sit </a:t>
            </a:r>
            <a:r>
              <a:rPr lang="en-US" sz="3999" dirty="0" err="1">
                <a:solidFill>
                  <a:srgbClr val="FFFFFF"/>
                </a:solidFill>
                <a:latin typeface="Roboto"/>
                <a:ea typeface="Roboto"/>
                <a:cs typeface="Roboto"/>
                <a:sym typeface="Roboto"/>
              </a:rPr>
              <a:t>amet</a:t>
            </a:r>
            <a:r>
              <a:rPr lang="en-US" sz="3999" dirty="0">
                <a:solidFill>
                  <a:srgbClr val="FFFFFF"/>
                </a:solidFill>
                <a:latin typeface="Roboto"/>
                <a:ea typeface="Roboto"/>
                <a:cs typeface="Roboto"/>
                <a:sym typeface="Roboto"/>
              </a:rPr>
              <a:t>, </a:t>
            </a:r>
            <a:r>
              <a:rPr lang="en-US" sz="3999" dirty="0" err="1">
                <a:solidFill>
                  <a:srgbClr val="FFFFFF"/>
                </a:solidFill>
                <a:latin typeface="Roboto"/>
                <a:ea typeface="Roboto"/>
                <a:cs typeface="Roboto"/>
                <a:sym typeface="Roboto"/>
              </a:rPr>
              <a:t>consectetur</a:t>
            </a:r>
            <a:r>
              <a:rPr lang="en-US" sz="3999" dirty="0">
                <a:solidFill>
                  <a:srgbClr val="FFFFFF"/>
                </a:solidFill>
                <a:latin typeface="Roboto"/>
                <a:ea typeface="Roboto"/>
                <a:cs typeface="Roboto"/>
                <a:sym typeface="Roboto"/>
              </a:rPr>
              <a:t> </a:t>
            </a:r>
            <a:r>
              <a:rPr lang="en-US" sz="3999" dirty="0" err="1">
                <a:solidFill>
                  <a:srgbClr val="FFFFFF"/>
                </a:solidFill>
                <a:latin typeface="Roboto"/>
                <a:ea typeface="Roboto"/>
                <a:cs typeface="Roboto"/>
                <a:sym typeface="Roboto"/>
              </a:rPr>
              <a:t>adipiscing</a:t>
            </a:r>
            <a:r>
              <a:rPr lang="en-US" sz="3999" dirty="0">
                <a:solidFill>
                  <a:srgbClr val="FFFFFF"/>
                </a:solidFill>
                <a:latin typeface="Roboto"/>
                <a:ea typeface="Roboto"/>
                <a:cs typeface="Roboto"/>
                <a:sym typeface="Roboto"/>
              </a:rPr>
              <a:t> </a:t>
            </a:r>
            <a:r>
              <a:rPr lang="en-US" sz="3999" dirty="0" err="1">
                <a:solidFill>
                  <a:srgbClr val="FFFFFF"/>
                </a:solidFill>
                <a:latin typeface="Roboto"/>
                <a:ea typeface="Roboto"/>
                <a:cs typeface="Roboto"/>
                <a:sym typeface="Roboto"/>
              </a:rPr>
              <a:t>elit</a:t>
            </a:r>
            <a:r>
              <a:rPr lang="en-US" sz="3999" dirty="0">
                <a:solidFill>
                  <a:srgbClr val="FFFFFF"/>
                </a:solidFill>
                <a:latin typeface="Roboto"/>
                <a:ea typeface="Roboto"/>
                <a:cs typeface="Roboto"/>
                <a:sym typeface="Roboto"/>
              </a:rPr>
              <a:t>....</a:t>
            </a:r>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hasCustomPrompt="1"/>
          </p:nvPr>
        </p:nvSpPr>
        <p:spPr>
          <a:xfrm>
            <a:off x="3489959" y="1614551"/>
            <a:ext cx="5212080" cy="940562"/>
          </a:xfrm>
        </p:spPr>
        <p:txBody>
          <a:bodyPr/>
          <a:lstStyle>
            <a:lvl1pPr marL="0" indent="0" algn="ctr">
              <a:buNone/>
              <a:defRPr/>
            </a:lvl1pPr>
          </a:lstStyle>
          <a:p>
            <a:pPr marL="0" marR="0" lvl="0" indent="0" algn="l" defTabSz="914400" rtl="0" eaLnBrk="1" fontAlgn="auto" latinLnBrk="0" hangingPunct="1">
              <a:lnSpc>
                <a:spcPct val="120000"/>
              </a:lnSpc>
              <a:spcBef>
                <a:spcPts val="1000"/>
              </a:spcBef>
              <a:spcAft>
                <a:spcPts val="0"/>
              </a:spcAft>
              <a:buClrTx/>
              <a:buSzPct val="87000"/>
              <a:buFont typeface="Arial" panose="020B0604020202020204" pitchFamily="34" charset="0"/>
              <a:buNone/>
              <a:tabLst/>
              <a:defRPr/>
            </a:pPr>
            <a:r>
              <a:rPr lang="en-US" sz="2000" dirty="0">
                <a:solidFill>
                  <a:srgbClr val="FFFFFF"/>
                </a:solidFill>
                <a:latin typeface="Roboto"/>
                <a:ea typeface="Roboto"/>
                <a:cs typeface="Roboto"/>
                <a:sym typeface="Roboto"/>
              </a:rPr>
              <a:t>Lorem ipsum dolor sit </a:t>
            </a:r>
            <a:r>
              <a:rPr lang="en-US" sz="2000" dirty="0" err="1">
                <a:solidFill>
                  <a:srgbClr val="FFFFFF"/>
                </a:solidFill>
                <a:latin typeface="Roboto"/>
                <a:ea typeface="Roboto"/>
                <a:cs typeface="Roboto"/>
                <a:sym typeface="Roboto"/>
              </a:rPr>
              <a:t>amet</a:t>
            </a:r>
            <a:r>
              <a:rPr lang="en-US" sz="2000" dirty="0">
                <a:solidFill>
                  <a:srgbClr val="FFFFFF"/>
                </a:solidFill>
                <a:latin typeface="Roboto"/>
                <a:ea typeface="Roboto"/>
                <a:cs typeface="Roboto"/>
                <a:sym typeface="Roboto"/>
              </a:rPr>
              <a:t>, </a:t>
            </a:r>
            <a:r>
              <a:rPr lang="en-US" sz="2000" dirty="0" err="1">
                <a:solidFill>
                  <a:srgbClr val="FFFFFF"/>
                </a:solidFill>
                <a:latin typeface="Roboto"/>
                <a:ea typeface="Roboto"/>
                <a:cs typeface="Roboto"/>
                <a:sym typeface="Roboto"/>
              </a:rPr>
              <a:t>consectetur</a:t>
            </a:r>
            <a:r>
              <a:rPr lang="en-US" sz="2000" dirty="0">
                <a:solidFill>
                  <a:srgbClr val="FFFFFF"/>
                </a:solidFill>
                <a:latin typeface="Roboto"/>
                <a:ea typeface="Roboto"/>
                <a:cs typeface="Roboto"/>
                <a:sym typeface="Roboto"/>
              </a:rPr>
              <a:t> </a:t>
            </a:r>
            <a:r>
              <a:rPr lang="en-US" sz="2000" dirty="0" err="1">
                <a:solidFill>
                  <a:srgbClr val="FFFFFF"/>
                </a:solidFill>
                <a:latin typeface="Roboto"/>
                <a:ea typeface="Roboto"/>
                <a:cs typeface="Roboto"/>
                <a:sym typeface="Roboto"/>
              </a:rPr>
              <a:t>adipiscing</a:t>
            </a:r>
            <a:r>
              <a:rPr lang="en-US" sz="2000" dirty="0">
                <a:solidFill>
                  <a:srgbClr val="FFFFFF"/>
                </a:solidFill>
                <a:latin typeface="Roboto"/>
                <a:ea typeface="Roboto"/>
                <a:cs typeface="Roboto"/>
                <a:sym typeface="Roboto"/>
              </a:rPr>
              <a:t> </a:t>
            </a:r>
            <a:r>
              <a:rPr lang="en-US" sz="2000" dirty="0" err="1">
                <a:solidFill>
                  <a:srgbClr val="FFFFFF"/>
                </a:solidFill>
                <a:latin typeface="Roboto"/>
                <a:ea typeface="Roboto"/>
                <a:cs typeface="Roboto"/>
                <a:sym typeface="Roboto"/>
              </a:rPr>
              <a:t>elit</a:t>
            </a:r>
            <a:r>
              <a:rPr lang="en-US" sz="2000" dirty="0">
                <a:solidFill>
                  <a:srgbClr val="FFFFFF"/>
                </a:solidFill>
                <a:latin typeface="Roboto"/>
                <a:ea typeface="Roboto"/>
                <a:cs typeface="Roboto"/>
                <a:sym typeface="Roboto"/>
              </a:rPr>
              <a:t>...</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a:xfrm>
            <a:off x="640080" y="6356350"/>
            <a:ext cx="2743200" cy="365125"/>
          </a:xfrm>
          <a:prstGeom prst="rect">
            <a:avLst/>
          </a:prstGeom>
        </p:spPr>
        <p:txBody>
          <a:bodyPr/>
          <a:lstStyle/>
          <a:p>
            <a:fld id="{E579ABC2-0180-4F3A-A895-A85BC724D472}" type="datetime1">
              <a:rPr lang="en-US" smtClean="0"/>
              <a:t>1/14/2026</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a:xfrm>
            <a:off x="6767622" y="6356350"/>
            <a:ext cx="4040373"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a:xfrm>
            <a:off x="10807995" y="6356350"/>
            <a:ext cx="723014" cy="365125"/>
          </a:xfrm>
          <a:prstGeom prst="rect">
            <a:avLst/>
          </a:prstGeom>
        </p:spPr>
        <p:txBody>
          <a:bodyPr/>
          <a:lstStyle/>
          <a:p>
            <a:fld id="{70C12960-6E85-460F-B6E3-5B82CB31AF3D}" type="slidenum">
              <a:rPr lang="en-US" smtClean="0"/>
              <a:t>‹#›</a:t>
            </a:fld>
            <a:endParaRPr lang="en-US"/>
          </a:p>
        </p:txBody>
      </p:sp>
      <p:sp>
        <p:nvSpPr>
          <p:cNvPr id="9" name="ZoneTexte 8">
            <a:extLst>
              <a:ext uri="{FF2B5EF4-FFF2-40B4-BE49-F238E27FC236}">
                <a16:creationId xmlns:a16="http://schemas.microsoft.com/office/drawing/2014/main" id="{BAE631EA-1D53-7963-ACE7-52EFF8BE7CFC}"/>
              </a:ext>
            </a:extLst>
          </p:cNvPr>
          <p:cNvSpPr txBox="1"/>
          <p:nvPr userDrawn="1"/>
        </p:nvSpPr>
        <p:spPr>
          <a:xfrm>
            <a:off x="2548889" y="3992205"/>
            <a:ext cx="243459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Roboto"/>
                <a:ea typeface="Roboto"/>
                <a:cs typeface="Roboto"/>
                <a:sym typeface="Roboto"/>
              </a:rPr>
              <a:t>Lorem ipsum dolor sit </a:t>
            </a:r>
            <a:r>
              <a:rPr lang="en-US" sz="1800" dirty="0" err="1">
                <a:solidFill>
                  <a:schemeClr val="tx1"/>
                </a:solidFill>
                <a:latin typeface="Roboto"/>
                <a:ea typeface="Roboto"/>
                <a:cs typeface="Roboto"/>
                <a:sym typeface="Roboto"/>
              </a:rPr>
              <a:t>amet</a:t>
            </a:r>
            <a:r>
              <a:rPr lang="en-US" sz="1800" dirty="0">
                <a:solidFill>
                  <a:schemeClr val="tx1"/>
                </a:solidFill>
                <a:latin typeface="Roboto"/>
                <a:ea typeface="Roboto"/>
                <a:cs typeface="Roboto"/>
                <a:sym typeface="Roboto"/>
              </a:rPr>
              <a:t>, </a:t>
            </a:r>
            <a:r>
              <a:rPr lang="en-US" sz="1800" dirty="0" err="1">
                <a:solidFill>
                  <a:schemeClr val="tx1"/>
                </a:solidFill>
                <a:latin typeface="Roboto"/>
                <a:ea typeface="Roboto"/>
                <a:cs typeface="Roboto"/>
                <a:sym typeface="Roboto"/>
              </a:rPr>
              <a:t>consectetur</a:t>
            </a:r>
            <a:r>
              <a:rPr lang="en-US" sz="1800" dirty="0">
                <a:solidFill>
                  <a:schemeClr val="tx1"/>
                </a:solidFill>
                <a:latin typeface="Roboto"/>
                <a:ea typeface="Roboto"/>
                <a:cs typeface="Roboto"/>
                <a:sym typeface="Roboto"/>
              </a:rPr>
              <a:t> </a:t>
            </a:r>
            <a:r>
              <a:rPr lang="en-US" sz="1800" dirty="0" err="1">
                <a:solidFill>
                  <a:schemeClr val="tx1"/>
                </a:solidFill>
                <a:latin typeface="Roboto"/>
                <a:ea typeface="Roboto"/>
                <a:cs typeface="Roboto"/>
                <a:sym typeface="Roboto"/>
              </a:rPr>
              <a:t>adipiscing</a:t>
            </a:r>
            <a:r>
              <a:rPr lang="en-US" sz="1800" dirty="0">
                <a:solidFill>
                  <a:schemeClr val="tx1"/>
                </a:solidFill>
                <a:latin typeface="Roboto"/>
                <a:ea typeface="Roboto"/>
                <a:cs typeface="Roboto"/>
                <a:sym typeface="Roboto"/>
              </a:rPr>
              <a:t> </a:t>
            </a:r>
            <a:r>
              <a:rPr lang="en-US" sz="1800" dirty="0" err="1">
                <a:solidFill>
                  <a:schemeClr val="tx1"/>
                </a:solidFill>
                <a:latin typeface="Roboto"/>
                <a:ea typeface="Roboto"/>
                <a:cs typeface="Roboto"/>
                <a:sym typeface="Roboto"/>
              </a:rPr>
              <a:t>elit</a:t>
            </a:r>
            <a:r>
              <a:rPr lang="en-US" sz="1800" dirty="0">
                <a:solidFill>
                  <a:schemeClr val="tx1"/>
                </a:solidFill>
                <a:latin typeface="Roboto"/>
                <a:ea typeface="Roboto"/>
                <a:cs typeface="Roboto"/>
                <a:sym typeface="Roboto"/>
              </a:rPr>
              <a:t>....</a:t>
            </a:r>
          </a:p>
          <a:p>
            <a:endParaRPr lang="fr-FR" dirty="0">
              <a:solidFill>
                <a:schemeClr val="tx1"/>
              </a:solidFill>
            </a:endParaRPr>
          </a:p>
        </p:txBody>
      </p:sp>
      <p:sp>
        <p:nvSpPr>
          <p:cNvPr id="10" name="ZoneTexte 9">
            <a:extLst>
              <a:ext uri="{FF2B5EF4-FFF2-40B4-BE49-F238E27FC236}">
                <a16:creationId xmlns:a16="http://schemas.microsoft.com/office/drawing/2014/main" id="{FD4AC79A-57ED-5DD3-7149-01B8355AEA8B}"/>
              </a:ext>
            </a:extLst>
          </p:cNvPr>
          <p:cNvSpPr txBox="1"/>
          <p:nvPr userDrawn="1"/>
        </p:nvSpPr>
        <p:spPr>
          <a:xfrm>
            <a:off x="8907779" y="3992205"/>
            <a:ext cx="286512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Roboto"/>
                <a:ea typeface="Roboto"/>
                <a:cs typeface="Roboto"/>
                <a:sym typeface="Roboto"/>
              </a:rPr>
              <a:t>Lorem ipsum dolor sit </a:t>
            </a:r>
            <a:r>
              <a:rPr lang="en-US" sz="1800" dirty="0" err="1">
                <a:solidFill>
                  <a:schemeClr val="tx1"/>
                </a:solidFill>
                <a:latin typeface="Roboto"/>
                <a:ea typeface="Roboto"/>
                <a:cs typeface="Roboto"/>
                <a:sym typeface="Roboto"/>
              </a:rPr>
              <a:t>amet</a:t>
            </a:r>
            <a:r>
              <a:rPr lang="en-US" sz="1800" dirty="0">
                <a:solidFill>
                  <a:schemeClr val="tx1"/>
                </a:solidFill>
                <a:latin typeface="Roboto"/>
                <a:ea typeface="Roboto"/>
                <a:cs typeface="Roboto"/>
                <a:sym typeface="Roboto"/>
              </a:rPr>
              <a:t>, </a:t>
            </a:r>
            <a:r>
              <a:rPr lang="en-US" sz="1800" dirty="0" err="1">
                <a:solidFill>
                  <a:schemeClr val="tx1"/>
                </a:solidFill>
                <a:latin typeface="Roboto"/>
                <a:ea typeface="Roboto"/>
                <a:cs typeface="Roboto"/>
                <a:sym typeface="Roboto"/>
              </a:rPr>
              <a:t>consectetur</a:t>
            </a:r>
            <a:r>
              <a:rPr lang="en-US" sz="1800" dirty="0">
                <a:solidFill>
                  <a:schemeClr val="tx1"/>
                </a:solidFill>
                <a:latin typeface="Roboto"/>
                <a:ea typeface="Roboto"/>
                <a:cs typeface="Roboto"/>
                <a:sym typeface="Roboto"/>
              </a:rPr>
              <a:t> </a:t>
            </a:r>
            <a:r>
              <a:rPr lang="en-US" sz="1800" dirty="0" err="1">
                <a:solidFill>
                  <a:schemeClr val="tx1"/>
                </a:solidFill>
                <a:latin typeface="Roboto"/>
                <a:ea typeface="Roboto"/>
                <a:cs typeface="Roboto"/>
                <a:sym typeface="Roboto"/>
              </a:rPr>
              <a:t>adipiscing</a:t>
            </a:r>
            <a:r>
              <a:rPr lang="en-US" sz="1800" dirty="0">
                <a:solidFill>
                  <a:schemeClr val="tx1"/>
                </a:solidFill>
                <a:latin typeface="Roboto"/>
                <a:ea typeface="Roboto"/>
                <a:cs typeface="Roboto"/>
                <a:sym typeface="Roboto"/>
              </a:rPr>
              <a:t> </a:t>
            </a:r>
            <a:r>
              <a:rPr lang="en-US" sz="1800" dirty="0" err="1">
                <a:solidFill>
                  <a:schemeClr val="tx1"/>
                </a:solidFill>
                <a:latin typeface="Roboto"/>
                <a:ea typeface="Roboto"/>
                <a:cs typeface="Roboto"/>
                <a:sym typeface="Roboto"/>
              </a:rPr>
              <a:t>elit</a:t>
            </a:r>
            <a:r>
              <a:rPr lang="en-US" sz="1800" dirty="0">
                <a:solidFill>
                  <a:schemeClr val="tx1"/>
                </a:solidFill>
                <a:latin typeface="Roboto"/>
                <a:ea typeface="Roboto"/>
                <a:cs typeface="Roboto"/>
                <a:sym typeface="Roboto"/>
              </a:rPr>
              <a:t>....</a:t>
            </a:r>
          </a:p>
          <a:p>
            <a:endParaRPr lang="fr-FR" dirty="0">
              <a:solidFill>
                <a:schemeClr val="tx1"/>
              </a:solidFill>
            </a:endParaRPr>
          </a:p>
        </p:txBody>
      </p:sp>
      <p:sp>
        <p:nvSpPr>
          <p:cNvPr id="11" name="Freeform 5">
            <a:extLst>
              <a:ext uri="{FF2B5EF4-FFF2-40B4-BE49-F238E27FC236}">
                <a16:creationId xmlns:a16="http://schemas.microsoft.com/office/drawing/2014/main" id="{1CD89C43-BDF4-15B6-4F9A-09C52CE85FB7}"/>
              </a:ext>
            </a:extLst>
          </p:cNvPr>
          <p:cNvSpPr/>
          <p:nvPr userDrawn="1"/>
        </p:nvSpPr>
        <p:spPr>
          <a:xfrm>
            <a:off x="365760" y="3985240"/>
            <a:ext cx="1596860" cy="1729760"/>
          </a:xfrm>
          <a:custGeom>
            <a:avLst/>
            <a:gdLst/>
            <a:ahLst/>
            <a:cxnLst/>
            <a:rect l="l" t="t" r="r" b="b"/>
            <a:pathLst>
              <a:path w="2632651" h="2788032">
                <a:moveTo>
                  <a:pt x="0" y="0"/>
                </a:moveTo>
                <a:lnTo>
                  <a:pt x="2632651" y="0"/>
                </a:lnTo>
                <a:lnTo>
                  <a:pt x="2632651" y="2788032"/>
                </a:lnTo>
                <a:lnTo>
                  <a:pt x="0" y="2788032"/>
                </a:lnTo>
                <a:lnTo>
                  <a:pt x="0" y="0"/>
                </a:lnTo>
                <a:close/>
              </a:path>
            </a:pathLst>
          </a:custGeom>
          <a:blipFill>
            <a:blip r:embed="rId2"/>
            <a:stretch>
              <a:fillRect l="-21335" r="-37616"/>
            </a:stretch>
          </a:blipFill>
        </p:spPr>
        <p:txBody>
          <a:bodyPr/>
          <a:lstStyle/>
          <a:p>
            <a:endParaRPr lang="fr-FR"/>
          </a:p>
        </p:txBody>
      </p:sp>
      <p:sp>
        <p:nvSpPr>
          <p:cNvPr id="13" name="Freeform 6">
            <a:extLst>
              <a:ext uri="{FF2B5EF4-FFF2-40B4-BE49-F238E27FC236}">
                <a16:creationId xmlns:a16="http://schemas.microsoft.com/office/drawing/2014/main" id="{DCBF3793-561B-4452-A2F1-C57EB71188BC}"/>
              </a:ext>
            </a:extLst>
          </p:cNvPr>
          <p:cNvSpPr/>
          <p:nvPr userDrawn="1"/>
        </p:nvSpPr>
        <p:spPr>
          <a:xfrm>
            <a:off x="6627040" y="3985061"/>
            <a:ext cx="1751885" cy="1729760"/>
          </a:xfrm>
          <a:custGeom>
            <a:avLst/>
            <a:gdLst/>
            <a:ahLst/>
            <a:cxnLst/>
            <a:rect l="l" t="t" r="r" b="b"/>
            <a:pathLst>
              <a:path w="2632651" h="2788032">
                <a:moveTo>
                  <a:pt x="0" y="0"/>
                </a:moveTo>
                <a:lnTo>
                  <a:pt x="2632651" y="0"/>
                </a:lnTo>
                <a:lnTo>
                  <a:pt x="2632651" y="2788032"/>
                </a:lnTo>
                <a:lnTo>
                  <a:pt x="0" y="2788032"/>
                </a:lnTo>
                <a:lnTo>
                  <a:pt x="0" y="0"/>
                </a:lnTo>
                <a:close/>
              </a:path>
            </a:pathLst>
          </a:custGeom>
          <a:blipFill>
            <a:blip r:embed="rId3"/>
            <a:stretch>
              <a:fillRect l="-2951" r="-2951"/>
            </a:stretch>
          </a:blipFill>
        </p:spPr>
        <p:txBody>
          <a:bodyPr/>
          <a:lstStyle/>
          <a:p>
            <a:endParaRPr lang="fr-FR"/>
          </a:p>
        </p:txBody>
      </p:sp>
      <p:sp>
        <p:nvSpPr>
          <p:cNvPr id="16" name="Freeform 8">
            <a:extLst>
              <a:ext uri="{FF2B5EF4-FFF2-40B4-BE49-F238E27FC236}">
                <a16:creationId xmlns:a16="http://schemas.microsoft.com/office/drawing/2014/main" id="{F100B5E3-3056-88A2-81B3-CEFACFE1CEAF}"/>
              </a:ext>
            </a:extLst>
          </p:cNvPr>
          <p:cNvSpPr/>
          <p:nvPr userDrawn="1"/>
        </p:nvSpPr>
        <p:spPr>
          <a:xfrm>
            <a:off x="2145523" y="4073566"/>
            <a:ext cx="314528" cy="309755"/>
          </a:xfrm>
          <a:custGeom>
            <a:avLst/>
            <a:gdLst/>
            <a:ahLst/>
            <a:cxnLst/>
            <a:rect l="l" t="t" r="r" b="b"/>
            <a:pathLst>
              <a:path w="658903" h="658903">
                <a:moveTo>
                  <a:pt x="0" y="0"/>
                </a:moveTo>
                <a:lnTo>
                  <a:pt x="658903" y="0"/>
                </a:lnTo>
                <a:lnTo>
                  <a:pt x="658903" y="658903"/>
                </a:lnTo>
                <a:lnTo>
                  <a:pt x="0" y="6589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7" name="Freeform 7">
            <a:extLst>
              <a:ext uri="{FF2B5EF4-FFF2-40B4-BE49-F238E27FC236}">
                <a16:creationId xmlns:a16="http://schemas.microsoft.com/office/drawing/2014/main" id="{8ABAF5B6-4C6F-6894-DC7B-9C57B3BB4230}"/>
              </a:ext>
            </a:extLst>
          </p:cNvPr>
          <p:cNvSpPr/>
          <p:nvPr userDrawn="1"/>
        </p:nvSpPr>
        <p:spPr>
          <a:xfrm>
            <a:off x="8544775" y="4084572"/>
            <a:ext cx="314528" cy="309755"/>
          </a:xfrm>
          <a:custGeom>
            <a:avLst/>
            <a:gdLst/>
            <a:ahLst/>
            <a:cxnLst/>
            <a:rect l="l" t="t" r="r" b="b"/>
            <a:pathLst>
              <a:path w="658903" h="658903">
                <a:moveTo>
                  <a:pt x="0" y="0"/>
                </a:moveTo>
                <a:lnTo>
                  <a:pt x="658903" y="0"/>
                </a:lnTo>
                <a:lnTo>
                  <a:pt x="658903" y="658903"/>
                </a:lnTo>
                <a:lnTo>
                  <a:pt x="0" y="6589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dirty="0"/>
          </a:p>
        </p:txBody>
      </p:sp>
      <p:sp>
        <p:nvSpPr>
          <p:cNvPr id="19" name="ZoneTexte 18">
            <a:extLst>
              <a:ext uri="{FF2B5EF4-FFF2-40B4-BE49-F238E27FC236}">
                <a16:creationId xmlns:a16="http://schemas.microsoft.com/office/drawing/2014/main" id="{0F3491C9-879A-F339-27BD-89921017BE71}"/>
              </a:ext>
            </a:extLst>
          </p:cNvPr>
          <p:cNvSpPr txBox="1"/>
          <p:nvPr userDrawn="1"/>
        </p:nvSpPr>
        <p:spPr>
          <a:xfrm>
            <a:off x="2174479" y="4850870"/>
            <a:ext cx="3634696" cy="1119537"/>
          </a:xfrm>
          <a:prstGeom prst="rect">
            <a:avLst/>
          </a:prstGeom>
          <a:noFill/>
        </p:spPr>
        <p:txBody>
          <a:bodyPr wrap="square">
            <a:spAutoFit/>
          </a:bodyPr>
          <a:lstStyle/>
          <a:p>
            <a:pPr algn="l">
              <a:lnSpc>
                <a:spcPts val="2799"/>
              </a:lnSpc>
            </a:pPr>
            <a:r>
              <a:rPr lang="en-US" sz="1200" dirty="0">
                <a:solidFill>
                  <a:srgbClr val="000000"/>
                </a:solidFill>
                <a:latin typeface="Open Sans"/>
                <a:ea typeface="Open Sans"/>
                <a:cs typeface="Open Sans"/>
                <a:sym typeface="Open Sans"/>
              </a:rPr>
              <a:t>Lorem ipsum dolor sit </a:t>
            </a:r>
            <a:r>
              <a:rPr lang="en-US" sz="1200" dirty="0" err="1">
                <a:solidFill>
                  <a:srgbClr val="000000"/>
                </a:solidFill>
                <a:latin typeface="Open Sans"/>
                <a:ea typeface="Open Sans"/>
                <a:cs typeface="Open Sans"/>
                <a:sym typeface="Open Sans"/>
              </a:rPr>
              <a:t>amet</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consectetur</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adipiscing</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elit</a:t>
            </a:r>
            <a:r>
              <a:rPr lang="en-US" sz="1200" dirty="0">
                <a:solidFill>
                  <a:srgbClr val="000000"/>
                </a:solidFill>
                <a:latin typeface="Open Sans"/>
                <a:ea typeface="Open Sans"/>
                <a:cs typeface="Open Sans"/>
                <a:sym typeface="Open Sans"/>
              </a:rPr>
              <a:t>, sed do </a:t>
            </a:r>
            <a:r>
              <a:rPr lang="en-US" sz="1200" dirty="0" err="1">
                <a:solidFill>
                  <a:srgbClr val="000000"/>
                </a:solidFill>
                <a:latin typeface="Open Sans"/>
                <a:ea typeface="Open Sans"/>
                <a:cs typeface="Open Sans"/>
                <a:sym typeface="Open Sans"/>
              </a:rPr>
              <a:t>eiusmod</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tempor</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incididunt</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ut</a:t>
            </a:r>
            <a:r>
              <a:rPr lang="en-US" sz="1200" dirty="0">
                <a:solidFill>
                  <a:srgbClr val="000000"/>
                </a:solidFill>
                <a:latin typeface="Open Sans"/>
                <a:ea typeface="Open Sans"/>
                <a:cs typeface="Open Sans"/>
                <a:sym typeface="Open Sans"/>
              </a:rPr>
              <a:t> labore et dolore magna </a:t>
            </a:r>
            <a:r>
              <a:rPr lang="en-US" sz="1200" dirty="0" err="1">
                <a:solidFill>
                  <a:srgbClr val="000000"/>
                </a:solidFill>
                <a:latin typeface="Open Sans"/>
                <a:ea typeface="Open Sans"/>
                <a:cs typeface="Open Sans"/>
                <a:sym typeface="Open Sans"/>
              </a:rPr>
              <a:t>aliqua</a:t>
            </a:r>
            <a:r>
              <a:rPr lang="en-US" sz="1200" dirty="0">
                <a:solidFill>
                  <a:srgbClr val="000000"/>
                </a:solidFill>
                <a:latin typeface="Open Sans"/>
                <a:ea typeface="Open Sans"/>
                <a:cs typeface="Open Sans"/>
                <a:sym typeface="Open Sans"/>
              </a:rPr>
              <a:t>.</a:t>
            </a:r>
          </a:p>
        </p:txBody>
      </p:sp>
      <p:sp>
        <p:nvSpPr>
          <p:cNvPr id="20" name="ZoneTexte 19">
            <a:extLst>
              <a:ext uri="{FF2B5EF4-FFF2-40B4-BE49-F238E27FC236}">
                <a16:creationId xmlns:a16="http://schemas.microsoft.com/office/drawing/2014/main" id="{A62D8029-2717-9C0A-0DA6-BADFC2B0A531}"/>
              </a:ext>
            </a:extLst>
          </p:cNvPr>
          <p:cNvSpPr txBox="1"/>
          <p:nvPr userDrawn="1"/>
        </p:nvSpPr>
        <p:spPr>
          <a:xfrm>
            <a:off x="8667058" y="4871455"/>
            <a:ext cx="3634696" cy="1119537"/>
          </a:xfrm>
          <a:prstGeom prst="rect">
            <a:avLst/>
          </a:prstGeom>
          <a:noFill/>
        </p:spPr>
        <p:txBody>
          <a:bodyPr wrap="square">
            <a:spAutoFit/>
          </a:bodyPr>
          <a:lstStyle/>
          <a:p>
            <a:pPr algn="l">
              <a:lnSpc>
                <a:spcPts val="2799"/>
              </a:lnSpc>
            </a:pPr>
            <a:r>
              <a:rPr lang="en-US" sz="1200" dirty="0">
                <a:solidFill>
                  <a:srgbClr val="000000"/>
                </a:solidFill>
                <a:latin typeface="Open Sans"/>
                <a:ea typeface="Open Sans"/>
                <a:cs typeface="Open Sans"/>
                <a:sym typeface="Open Sans"/>
              </a:rPr>
              <a:t>Lorem ipsum dolor sit </a:t>
            </a:r>
            <a:r>
              <a:rPr lang="en-US" sz="1200" dirty="0" err="1">
                <a:solidFill>
                  <a:srgbClr val="000000"/>
                </a:solidFill>
                <a:latin typeface="Open Sans"/>
                <a:ea typeface="Open Sans"/>
                <a:cs typeface="Open Sans"/>
                <a:sym typeface="Open Sans"/>
              </a:rPr>
              <a:t>amet</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consectetur</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adipiscing</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elit</a:t>
            </a:r>
            <a:r>
              <a:rPr lang="en-US" sz="1200" dirty="0">
                <a:solidFill>
                  <a:srgbClr val="000000"/>
                </a:solidFill>
                <a:latin typeface="Open Sans"/>
                <a:ea typeface="Open Sans"/>
                <a:cs typeface="Open Sans"/>
                <a:sym typeface="Open Sans"/>
              </a:rPr>
              <a:t>, sed do </a:t>
            </a:r>
            <a:r>
              <a:rPr lang="en-US" sz="1200" dirty="0" err="1">
                <a:solidFill>
                  <a:srgbClr val="000000"/>
                </a:solidFill>
                <a:latin typeface="Open Sans"/>
                <a:ea typeface="Open Sans"/>
                <a:cs typeface="Open Sans"/>
                <a:sym typeface="Open Sans"/>
              </a:rPr>
              <a:t>eiusmod</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tempor</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incididunt</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ut</a:t>
            </a:r>
            <a:r>
              <a:rPr lang="en-US" sz="1200" dirty="0">
                <a:solidFill>
                  <a:srgbClr val="000000"/>
                </a:solidFill>
                <a:latin typeface="Open Sans"/>
                <a:ea typeface="Open Sans"/>
                <a:cs typeface="Open Sans"/>
                <a:sym typeface="Open Sans"/>
              </a:rPr>
              <a:t> labore et dolore magna </a:t>
            </a:r>
            <a:r>
              <a:rPr lang="en-US" sz="1200" dirty="0" err="1">
                <a:solidFill>
                  <a:srgbClr val="000000"/>
                </a:solidFill>
                <a:latin typeface="Open Sans"/>
                <a:ea typeface="Open Sans"/>
                <a:cs typeface="Open Sans"/>
                <a:sym typeface="Open Sans"/>
              </a:rPr>
              <a:t>aliqua</a:t>
            </a:r>
            <a:r>
              <a:rPr lang="en-US" sz="1200" dirty="0">
                <a:solidFill>
                  <a:srgbClr val="000000"/>
                </a:solidFill>
                <a:latin typeface="Open Sans"/>
                <a:ea typeface="Open Sans"/>
                <a:cs typeface="Open Sans"/>
                <a:sym typeface="Open Sans"/>
              </a:rPr>
              <a:t>.</a:t>
            </a:r>
          </a:p>
        </p:txBody>
      </p:sp>
    </p:spTree>
    <p:extLst>
      <p:ext uri="{BB962C8B-B14F-4D97-AF65-F5344CB8AC3E}">
        <p14:creationId xmlns:p14="http://schemas.microsoft.com/office/powerpoint/2010/main" val="4012296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7ECEB2-0AFC-0CEF-0728-3A6E8B1C4741}"/>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B91C7721-79F6-33B9-5A62-69C203E7665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4B402329-06D9-E53B-3928-7DCE86DE3A7F}"/>
              </a:ext>
            </a:extLst>
          </p:cNvPr>
          <p:cNvSpPr>
            <a:spLocks noGrp="1"/>
          </p:cNvSpPr>
          <p:nvPr>
            <p:ph type="dt" sz="half" idx="10"/>
          </p:nvPr>
        </p:nvSpPr>
        <p:spPr/>
        <p:txBody>
          <a:bodyPr/>
          <a:lstStyle/>
          <a:p>
            <a:fld id="{10AC6E8A-618A-47B6-926A-F61D1C2906B6}" type="datetimeFigureOut">
              <a:rPr lang="en-GB" smtClean="0"/>
              <a:t>14/01/2026</a:t>
            </a:fld>
            <a:endParaRPr lang="en-GB"/>
          </a:p>
        </p:txBody>
      </p:sp>
      <p:sp>
        <p:nvSpPr>
          <p:cNvPr id="5" name="Espace réservé du pied de page 4">
            <a:extLst>
              <a:ext uri="{FF2B5EF4-FFF2-40B4-BE49-F238E27FC236}">
                <a16:creationId xmlns:a16="http://schemas.microsoft.com/office/drawing/2014/main" id="{E16D1354-83D7-2039-8B34-52C2E63CE8F2}"/>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F94BF5F9-718A-FB8E-DA6E-AF9EE54AE7F1}"/>
              </a:ext>
            </a:extLst>
          </p:cNvPr>
          <p:cNvSpPr>
            <a:spLocks noGrp="1"/>
          </p:cNvSpPr>
          <p:nvPr>
            <p:ph type="sldNum" sz="quarter" idx="12"/>
          </p:nvPr>
        </p:nvSpPr>
        <p:spPr/>
        <p:txBody>
          <a:bodyPr/>
          <a:lstStyle/>
          <a:p>
            <a:fld id="{F40CDFA0-F9CE-4830-94AC-1C7F46D9AD3B}" type="slidenum">
              <a:rPr lang="en-GB" smtClean="0"/>
              <a:t>‹#›</a:t>
            </a:fld>
            <a:endParaRPr lang="en-GB"/>
          </a:p>
        </p:txBody>
      </p:sp>
    </p:spTree>
    <p:extLst>
      <p:ext uri="{BB962C8B-B14F-4D97-AF65-F5344CB8AC3E}">
        <p14:creationId xmlns:p14="http://schemas.microsoft.com/office/powerpoint/2010/main" val="736810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C1D95CA-0AC4-4E24-81D6-7607214D6A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2B22D3D-58D6-4054-AE47-C8D97CF6EDE8}"/>
              </a:ext>
            </a:extLst>
          </p:cNvPr>
          <p:cNvSpPr>
            <a:spLocks noGrp="1"/>
          </p:cNvSpPr>
          <p:nvPr>
            <p:ph type="ctrTitle"/>
          </p:nvPr>
        </p:nvSpPr>
        <p:spPr>
          <a:xfrm>
            <a:off x="478971" y="2209797"/>
            <a:ext cx="9100458" cy="1909763"/>
          </a:xfrm>
        </p:spPr>
        <p:txBody>
          <a:bodyPr anchor="b">
            <a:normAutofit/>
          </a:bodyPr>
          <a:lstStyle>
            <a:lvl1pPr algn="ctr">
              <a:defRPr sz="48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2CFC920-CD8A-4196-9AC8-EB14A3D7F8E9}"/>
              </a:ext>
            </a:extLst>
          </p:cNvPr>
          <p:cNvSpPr>
            <a:spLocks noGrp="1"/>
          </p:cNvSpPr>
          <p:nvPr>
            <p:ph type="subTitle" idx="1"/>
          </p:nvPr>
        </p:nvSpPr>
        <p:spPr>
          <a:xfrm>
            <a:off x="478971" y="4211636"/>
            <a:ext cx="9100458"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EFAECFE-7DC7-4788-B1E7-BB9F57FDDB4B}"/>
              </a:ext>
            </a:extLst>
          </p:cNvPr>
          <p:cNvSpPr>
            <a:spLocks noGrp="1"/>
          </p:cNvSpPr>
          <p:nvPr>
            <p:ph type="dt" sz="half" idx="10"/>
          </p:nvPr>
        </p:nvSpPr>
        <p:spPr>
          <a:xfrm>
            <a:off x="489863" y="6356350"/>
            <a:ext cx="2743200" cy="365125"/>
          </a:xfrm>
        </p:spPr>
        <p:txBody>
          <a:bodyPr/>
          <a:lstStyle/>
          <a:p>
            <a:fld id="{93B9FF3A-1400-4C66-B29C-6B1876BC525B}" type="datetimeFigureOut">
              <a:rPr lang="en-US" smtClean="0"/>
              <a:t>1/14/2026</a:t>
            </a:fld>
            <a:endParaRPr lang="en-US"/>
          </a:p>
        </p:txBody>
      </p:sp>
      <p:sp>
        <p:nvSpPr>
          <p:cNvPr id="5" name="Footer Placeholder 4">
            <a:extLst>
              <a:ext uri="{FF2B5EF4-FFF2-40B4-BE49-F238E27FC236}">
                <a16:creationId xmlns:a16="http://schemas.microsoft.com/office/drawing/2014/main" id="{2A74BEA7-37F3-4EA3-B076-75B6ED2130BF}"/>
              </a:ext>
            </a:extLst>
          </p:cNvPr>
          <p:cNvSpPr>
            <a:spLocks noGrp="1"/>
          </p:cNvSpPr>
          <p:nvPr>
            <p:ph type="ftr" sz="quarter" idx="11"/>
          </p:nvPr>
        </p:nvSpPr>
        <p:spPr>
          <a:xfrm>
            <a:off x="3690263" y="6356350"/>
            <a:ext cx="4114800" cy="365125"/>
          </a:xfrm>
        </p:spPr>
        <p:txBody>
          <a:bodyPr/>
          <a:lstStyle/>
          <a:p>
            <a:endParaRPr lang="en-US"/>
          </a:p>
        </p:txBody>
      </p:sp>
      <p:sp>
        <p:nvSpPr>
          <p:cNvPr id="6" name="Slide Number Placeholder 5">
            <a:extLst>
              <a:ext uri="{FF2B5EF4-FFF2-40B4-BE49-F238E27FC236}">
                <a16:creationId xmlns:a16="http://schemas.microsoft.com/office/drawing/2014/main" id="{628F6EE8-AE30-4B59-A4C6-57A815520FE8}"/>
              </a:ext>
            </a:extLst>
          </p:cNvPr>
          <p:cNvSpPr>
            <a:spLocks noGrp="1"/>
          </p:cNvSpPr>
          <p:nvPr>
            <p:ph type="sldNum" sz="quarter" idx="12"/>
          </p:nvPr>
        </p:nvSpPr>
        <p:spPr>
          <a:xfrm>
            <a:off x="9437914" y="6356350"/>
            <a:ext cx="2420257" cy="365125"/>
          </a:xfrm>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3239780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17.jp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367748"/>
            <a:ext cx="10890929" cy="109728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79" y="1736823"/>
            <a:ext cx="10890928" cy="356616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Freeform 5">
            <a:extLst>
              <a:ext uri="{FF2B5EF4-FFF2-40B4-BE49-F238E27FC236}">
                <a16:creationId xmlns:a16="http://schemas.microsoft.com/office/drawing/2014/main" id="{AEA35333-4943-AB9E-BC08-BF8A0AAD44C9}"/>
              </a:ext>
            </a:extLst>
          </p:cNvPr>
          <p:cNvSpPr/>
          <p:nvPr userDrawn="1"/>
        </p:nvSpPr>
        <p:spPr>
          <a:xfrm>
            <a:off x="198782" y="5574778"/>
            <a:ext cx="1272209" cy="1249707"/>
          </a:xfrm>
          <a:custGeom>
            <a:avLst/>
            <a:gdLst/>
            <a:ahLst/>
            <a:cxnLst/>
            <a:rect l="l" t="t" r="r" b="b"/>
            <a:pathLst>
              <a:path w="2445384" h="2445384">
                <a:moveTo>
                  <a:pt x="0" y="0"/>
                </a:moveTo>
                <a:lnTo>
                  <a:pt x="2445384" y="0"/>
                </a:lnTo>
                <a:lnTo>
                  <a:pt x="2445384" y="2445384"/>
                </a:lnTo>
                <a:lnTo>
                  <a:pt x="0" y="2445384"/>
                </a:lnTo>
                <a:lnTo>
                  <a:pt x="0" y="0"/>
                </a:lnTo>
                <a:close/>
              </a:path>
            </a:pathLst>
          </a:custGeom>
          <a:blipFill>
            <a:blip r:embed="rId10"/>
            <a:stretch>
              <a:fillRect/>
            </a:stretch>
          </a:blipFill>
        </p:spPr>
        <p:txBody>
          <a:bodyPr/>
          <a:lstStyle/>
          <a:p>
            <a:endParaRPr lang="fr-FR"/>
          </a:p>
        </p:txBody>
      </p:sp>
    </p:spTree>
    <p:extLst>
      <p:ext uri="{BB962C8B-B14F-4D97-AF65-F5344CB8AC3E}">
        <p14:creationId xmlns:p14="http://schemas.microsoft.com/office/powerpoint/2010/main" val="4212383518"/>
      </p:ext>
    </p:extLst>
  </p:cSld>
  <p:clrMap bg1="lt1" tx1="dk1" bg2="lt2" tx2="dk2" accent1="accent1" accent2="accent2" accent3="accent3" accent4="accent4" accent5="accent5" accent6="accent6" hlink="hlink" folHlink="folHlink"/>
  <p:sldLayoutIdLst>
    <p:sldLayoutId id="2147483674" r:id="rId1"/>
    <p:sldLayoutId id="2147483671" r:id="rId2"/>
    <p:sldLayoutId id="2147483670" r:id="rId3"/>
    <p:sldLayoutId id="2147483666" r:id="rId4"/>
    <p:sldLayoutId id="2147483672" r:id="rId5"/>
    <p:sldLayoutId id="2147483668" r:id="rId6"/>
    <p:sldLayoutId id="2147483673" r:id="rId7"/>
    <p:sldLayoutId id="2147483678" r:id="rId8"/>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AEF448B-E4E3-44D5-8D52-3831DABE9B4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D9D6AC4C-2521-4359-B347-132E07FED1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54F7A12-FE94-4F54-B7FB-56C5FF504A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F978AC-E37A-4D19-B9EC-CC2AA9B5A4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B9FF3A-1400-4C66-B29C-6B1876BC525B}" type="datetimeFigureOut">
              <a:rPr lang="en-US" smtClean="0"/>
              <a:t>1/14/2026</a:t>
            </a:fld>
            <a:endParaRPr lang="en-US"/>
          </a:p>
        </p:txBody>
      </p:sp>
      <p:sp>
        <p:nvSpPr>
          <p:cNvPr id="5" name="Footer Placeholder 4">
            <a:extLst>
              <a:ext uri="{FF2B5EF4-FFF2-40B4-BE49-F238E27FC236}">
                <a16:creationId xmlns:a16="http://schemas.microsoft.com/office/drawing/2014/main" id="{64DF6ADF-7C69-4119-8270-3F29CE9BB4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7547F1-EC99-461F-8B26-CBEAB660D49A}"/>
              </a:ext>
            </a:extLst>
          </p:cNvPr>
          <p:cNvSpPr>
            <a:spLocks noGrp="1"/>
          </p:cNvSpPr>
          <p:nvPr>
            <p:ph type="sldNum" sz="quarter" idx="4"/>
          </p:nvPr>
        </p:nvSpPr>
        <p:spPr>
          <a:xfrm>
            <a:off x="8610600" y="6356350"/>
            <a:ext cx="24202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B4717-7A1F-49AD-A875-835CE120619F}" type="slidenum">
              <a:rPr lang="en-US" smtClean="0"/>
              <a:t>‹#›</a:t>
            </a:fld>
            <a:endParaRPr lang="en-US"/>
          </a:p>
        </p:txBody>
      </p:sp>
    </p:spTree>
    <p:extLst>
      <p:ext uri="{BB962C8B-B14F-4D97-AF65-F5344CB8AC3E}">
        <p14:creationId xmlns:p14="http://schemas.microsoft.com/office/powerpoint/2010/main" val="113195509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ivci.org/doku/lib/exe/fetch.php?media=ivci:swissmedic2snomed-ct_-v2.xlsx"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fhir.ch/ig/ch-term/3.1.0/ConceptMap-ch-vacd-vaccines-sm-sct-cm.html" TargetMode="External"/><Relationship Id="rId2" Type="http://schemas.openxmlformats.org/officeDocument/2006/relationships/hyperlink" Target="https://build.fhir.org/ig/hl7ch/ch-term/CodeSystem-ch-vacd-swissmedic-cs.html" TargetMode="External"/><Relationship Id="rId1" Type="http://schemas.openxmlformats.org/officeDocument/2006/relationships/slideLayout" Target="../slideLayouts/slideLayout1.xml"/><Relationship Id="rId4" Type="http://schemas.openxmlformats.org/officeDocument/2006/relationships/hyperlink" Target="https://github.com/IVC-NUVA/NUVA/tree/main/Release/Alignments/SNOMED-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B99889-8B4D-8E00-E694-D312356B264A}"/>
              </a:ext>
            </a:extLst>
          </p:cNvPr>
          <p:cNvSpPr>
            <a:spLocks noGrp="1"/>
          </p:cNvSpPr>
          <p:nvPr>
            <p:ph type="ctrTitle"/>
          </p:nvPr>
        </p:nvSpPr>
        <p:spPr/>
        <p:txBody>
          <a:bodyPr/>
          <a:lstStyle/>
          <a:p>
            <a:r>
              <a:rPr lang="en-US" dirty="0"/>
              <a:t>International Vaccine Codes (IVC) Initiative</a:t>
            </a:r>
          </a:p>
        </p:txBody>
      </p:sp>
      <p:sp>
        <p:nvSpPr>
          <p:cNvPr id="4" name="Subtitle 3">
            <a:extLst>
              <a:ext uri="{FF2B5EF4-FFF2-40B4-BE49-F238E27FC236}">
                <a16:creationId xmlns:a16="http://schemas.microsoft.com/office/drawing/2014/main" id="{7124EBDE-F0E6-170D-9936-9D4FEFF4A96D}"/>
              </a:ext>
            </a:extLst>
          </p:cNvPr>
          <p:cNvSpPr>
            <a:spLocks noGrp="1"/>
          </p:cNvSpPr>
          <p:nvPr>
            <p:ph type="subTitle" idx="1"/>
          </p:nvPr>
        </p:nvSpPr>
        <p:spPr/>
        <p:txBody>
          <a:bodyPr>
            <a:normAutofit/>
          </a:bodyPr>
          <a:lstStyle/>
          <a:p>
            <a:r>
              <a:rPr lang="en-US" dirty="0"/>
              <a:t>14 January 2026</a:t>
            </a:r>
          </a:p>
          <a:p>
            <a:br>
              <a:rPr lang="en-US" dirty="0"/>
            </a:br>
            <a:r>
              <a:rPr lang="en-US" dirty="0"/>
              <a:t>Updates on Progress</a:t>
            </a:r>
          </a:p>
        </p:txBody>
      </p:sp>
    </p:spTree>
    <p:extLst>
      <p:ext uri="{BB962C8B-B14F-4D97-AF65-F5344CB8AC3E}">
        <p14:creationId xmlns:p14="http://schemas.microsoft.com/office/powerpoint/2010/main" val="4725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27B42-7248-3AAA-9BF0-2BCC3CF33EA7}"/>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E5128535-38A9-14B3-DBD8-80B3550E3D23}"/>
              </a:ext>
            </a:extLst>
          </p:cNvPr>
          <p:cNvSpPr>
            <a:spLocks noGrp="1"/>
          </p:cNvSpPr>
          <p:nvPr>
            <p:ph type="title"/>
          </p:nvPr>
        </p:nvSpPr>
        <p:spPr/>
        <p:txBody>
          <a:bodyPr/>
          <a:lstStyle/>
          <a:p>
            <a:r>
              <a:rPr lang="en-US" noProof="0" dirty="0"/>
              <a:t>Consolidation process</a:t>
            </a:r>
          </a:p>
        </p:txBody>
      </p:sp>
      <p:sp>
        <p:nvSpPr>
          <p:cNvPr id="5" name="Titre 3">
            <a:extLst>
              <a:ext uri="{FF2B5EF4-FFF2-40B4-BE49-F238E27FC236}">
                <a16:creationId xmlns:a16="http://schemas.microsoft.com/office/drawing/2014/main" id="{2A2FCF00-7872-A749-1D0D-74DED446571B}"/>
              </a:ext>
            </a:extLst>
          </p:cNvPr>
          <p:cNvSpPr txBox="1">
            <a:spLocks/>
          </p:cNvSpPr>
          <p:nvPr/>
        </p:nvSpPr>
        <p:spPr>
          <a:xfrm>
            <a:off x="769619" y="1228808"/>
            <a:ext cx="10890929" cy="2017312"/>
          </a:xfrm>
          <a:prstGeom prst="rect">
            <a:avLst/>
          </a:prstGeom>
        </p:spPr>
        <p:txBody>
          <a:bodyPr vert="horz" lIns="91440" tIns="45720" rIns="91440" bIns="45720" rtlCol="0" anchor="t">
            <a:normAutofit fontScale="85000" lnSpcReduction="20000"/>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a:lnSpc>
                <a:spcPct val="120000"/>
              </a:lnSpc>
            </a:pPr>
            <a:r>
              <a:rPr lang="en-US" sz="2800" noProof="0" dirty="0">
                <a:latin typeface="+mn-lt"/>
              </a:rPr>
              <a:t>Consolidation is done within a simple Excel file.</a:t>
            </a:r>
          </a:p>
          <a:p>
            <a:pPr marL="571500" indent="-571500">
              <a:lnSpc>
                <a:spcPct val="120000"/>
              </a:lnSpc>
              <a:buFontTx/>
              <a:buChar char="-"/>
            </a:pPr>
            <a:r>
              <a:rPr lang="en-US" sz="2800" dirty="0">
                <a:latin typeface="+mn-lt"/>
              </a:rPr>
              <a:t>One tab where the direct map from the Swiss code is copied.</a:t>
            </a:r>
          </a:p>
          <a:p>
            <a:pPr marL="571500" indent="-571500">
              <a:lnSpc>
                <a:spcPct val="120000"/>
              </a:lnSpc>
              <a:buFontTx/>
              <a:buChar char="-"/>
            </a:pPr>
            <a:r>
              <a:rPr lang="en-US" sz="2800" noProof="0" dirty="0">
                <a:latin typeface="+mn-lt"/>
              </a:rPr>
              <a:t>One tab</a:t>
            </a:r>
            <a:r>
              <a:rPr lang="en-US" sz="2800" dirty="0">
                <a:latin typeface="+mn-lt"/>
              </a:rPr>
              <a:t> where the reverse map for SNOMED-CT is copied, then complemented with a column performing a lookup for the Swiss code corresponding to the NUVA concept from the direct map.</a:t>
            </a:r>
          </a:p>
        </p:txBody>
      </p:sp>
      <p:sp>
        <p:nvSpPr>
          <p:cNvPr id="9" name="Titre 3">
            <a:extLst>
              <a:ext uri="{FF2B5EF4-FFF2-40B4-BE49-F238E27FC236}">
                <a16:creationId xmlns:a16="http://schemas.microsoft.com/office/drawing/2014/main" id="{44C7F702-189A-EFCC-7F9B-CADA117EC9C2}"/>
              </a:ext>
            </a:extLst>
          </p:cNvPr>
          <p:cNvSpPr txBox="1">
            <a:spLocks/>
          </p:cNvSpPr>
          <p:nvPr/>
        </p:nvSpPr>
        <p:spPr>
          <a:xfrm>
            <a:off x="650535" y="3337560"/>
            <a:ext cx="10890929" cy="982980"/>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a:lnSpc>
                <a:spcPct val="120000"/>
              </a:lnSpc>
            </a:pPr>
            <a:r>
              <a:rPr lang="en-US" sz="2400" noProof="0" dirty="0">
                <a:latin typeface="+mn-lt"/>
              </a:rPr>
              <a:t>The rows with a Swiss code found and Best = TRUE give the best possible SNOMED-CT equivalents for the given Swiss code.</a:t>
            </a:r>
          </a:p>
        </p:txBody>
      </p:sp>
    </p:spTree>
    <p:extLst>
      <p:ext uri="{BB962C8B-B14F-4D97-AF65-F5344CB8AC3E}">
        <p14:creationId xmlns:p14="http://schemas.microsoft.com/office/powerpoint/2010/main" val="552550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D7531-9F0E-3390-66C8-8E41942C6B4D}"/>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CB91FBCC-3279-7722-E8D3-9865E7F70FEE}"/>
              </a:ext>
            </a:extLst>
          </p:cNvPr>
          <p:cNvSpPr>
            <a:spLocks noGrp="1"/>
          </p:cNvSpPr>
          <p:nvPr>
            <p:ph type="title"/>
          </p:nvPr>
        </p:nvSpPr>
        <p:spPr/>
        <p:txBody>
          <a:bodyPr/>
          <a:lstStyle/>
          <a:p>
            <a:r>
              <a:rPr lang="en-US" noProof="0" dirty="0"/>
              <a:t>Findings on first run</a:t>
            </a:r>
          </a:p>
        </p:txBody>
      </p:sp>
      <p:sp>
        <p:nvSpPr>
          <p:cNvPr id="5" name="Titre 3">
            <a:extLst>
              <a:ext uri="{FF2B5EF4-FFF2-40B4-BE49-F238E27FC236}">
                <a16:creationId xmlns:a16="http://schemas.microsoft.com/office/drawing/2014/main" id="{941D2194-9441-91D1-D8CA-858D2F0D2AAC}"/>
              </a:ext>
            </a:extLst>
          </p:cNvPr>
          <p:cNvSpPr txBox="1">
            <a:spLocks/>
          </p:cNvSpPr>
          <p:nvPr/>
        </p:nvSpPr>
        <p:spPr>
          <a:xfrm>
            <a:off x="769619" y="1228808"/>
            <a:ext cx="10890929" cy="4737652"/>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r>
              <a:rPr lang="en-US" sz="2400" noProof="0" dirty="0"/>
              <a:t>A first run was done with a subset of codes mapped.</a:t>
            </a:r>
            <a:endParaRPr lang="en-US" sz="2400" dirty="0"/>
          </a:p>
          <a:p>
            <a:r>
              <a:rPr lang="en-US" sz="2400" noProof="0" dirty="0"/>
              <a:t>It showed that:</a:t>
            </a:r>
          </a:p>
          <a:p>
            <a:pPr marL="342900" indent="-342900">
              <a:buFont typeface="Arial" panose="020B0604020202020204" pitchFamily="34" charset="0"/>
              <a:buChar char="•"/>
            </a:pPr>
            <a:r>
              <a:rPr lang="en-US" sz="2400" dirty="0"/>
              <a:t>The automated code was as precise or more precise than the manual one</a:t>
            </a:r>
          </a:p>
          <a:p>
            <a:pPr marL="342900" indent="-342900">
              <a:buFont typeface="Arial" panose="020B0604020202020204" pitchFamily="34" charset="0"/>
              <a:buChar char="•"/>
            </a:pPr>
            <a:r>
              <a:rPr lang="en-US" sz="2400" noProof="0" dirty="0"/>
              <a:t>In a few cases, errors in the manual mapping were discovered </a:t>
            </a:r>
            <a:br>
              <a:rPr lang="en-US" sz="2400" noProof="0" dirty="0"/>
            </a:br>
            <a:r>
              <a:rPr lang="en-US" sz="2400" noProof="0" dirty="0"/>
              <a:t>(typically, the right target pathogen but the wrong serotypes)</a:t>
            </a:r>
          </a:p>
          <a:p>
            <a:pPr marL="342900" indent="-342900">
              <a:buFont typeface="Arial" panose="020B0604020202020204" pitchFamily="34" charset="0"/>
              <a:buChar char="•"/>
            </a:pPr>
            <a:r>
              <a:rPr lang="en-US" sz="2400" dirty="0"/>
              <a:t>We had mappings to SNOMED-CT codes that were deprecated in April 2025</a:t>
            </a:r>
          </a:p>
        </p:txBody>
      </p:sp>
    </p:spTree>
    <p:extLst>
      <p:ext uri="{BB962C8B-B14F-4D97-AF65-F5344CB8AC3E}">
        <p14:creationId xmlns:p14="http://schemas.microsoft.com/office/powerpoint/2010/main" val="1793443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2694F-8E03-C13C-209B-45D3F510818E}"/>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2B1E1071-6B6D-AE9A-E077-C9235522812B}"/>
              </a:ext>
            </a:extLst>
          </p:cNvPr>
          <p:cNvSpPr>
            <a:spLocks noGrp="1"/>
          </p:cNvSpPr>
          <p:nvPr>
            <p:ph type="title"/>
          </p:nvPr>
        </p:nvSpPr>
        <p:spPr/>
        <p:txBody>
          <a:bodyPr/>
          <a:lstStyle/>
          <a:p>
            <a:r>
              <a:rPr lang="en-US" noProof="0" dirty="0"/>
              <a:t>Enhancement – Managing deprecated codes</a:t>
            </a:r>
          </a:p>
        </p:txBody>
      </p:sp>
      <p:sp>
        <p:nvSpPr>
          <p:cNvPr id="5" name="Titre 3">
            <a:extLst>
              <a:ext uri="{FF2B5EF4-FFF2-40B4-BE49-F238E27FC236}">
                <a16:creationId xmlns:a16="http://schemas.microsoft.com/office/drawing/2014/main" id="{78D870D0-2BEE-C574-A344-AE642ADE08EC}"/>
              </a:ext>
            </a:extLst>
          </p:cNvPr>
          <p:cNvSpPr txBox="1">
            <a:spLocks/>
          </p:cNvSpPr>
          <p:nvPr/>
        </p:nvSpPr>
        <p:spPr>
          <a:xfrm>
            <a:off x="769619" y="1343108"/>
            <a:ext cx="10890929" cy="4737652"/>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r>
              <a:rPr lang="en-US" sz="2400" noProof="0" dirty="0"/>
              <a:t>Deprecated codes are </a:t>
            </a:r>
            <a:r>
              <a:rPr lang="en-US" sz="2400" dirty="0"/>
              <a:t>an issue</a:t>
            </a:r>
            <a:r>
              <a:rPr lang="en-US" sz="2400" noProof="0" dirty="0"/>
              <a:t>:</a:t>
            </a:r>
          </a:p>
          <a:p>
            <a:pPr marL="571500" indent="-571500">
              <a:buFont typeface="Arial" panose="020B0604020202020204" pitchFamily="34" charset="0"/>
              <a:buChar char="•"/>
            </a:pPr>
            <a:r>
              <a:rPr lang="en-US" sz="2400" dirty="0"/>
              <a:t>They have to be aligned, since they can be found in historical records.</a:t>
            </a:r>
          </a:p>
          <a:p>
            <a:pPr marL="571500" indent="-571500">
              <a:buFont typeface="Arial" panose="020B0604020202020204" pitchFamily="34" charset="0"/>
              <a:buChar char="•"/>
            </a:pPr>
            <a:r>
              <a:rPr lang="en-US" sz="2400" noProof="0" dirty="0"/>
              <a:t>But they should not be proposed when converting back to their code system.</a:t>
            </a:r>
          </a:p>
          <a:p>
            <a:endParaRPr lang="en-US" sz="2400" dirty="0"/>
          </a:p>
          <a:p>
            <a:r>
              <a:rPr lang="en-US" sz="2400" dirty="0"/>
              <a:t>To keep the model simple, the method used was:</a:t>
            </a:r>
          </a:p>
          <a:p>
            <a:pPr marL="571500" indent="-571500">
              <a:buFont typeface="Arial" panose="020B0604020202020204" pitchFamily="34" charset="0"/>
              <a:buChar char="•"/>
            </a:pPr>
            <a:r>
              <a:rPr lang="en-US" sz="2400" dirty="0"/>
              <a:t>To keep them in the alignment files</a:t>
            </a:r>
          </a:p>
          <a:p>
            <a:pPr marL="571500" indent="-571500">
              <a:buFont typeface="Arial" panose="020B0604020202020204" pitchFamily="34" charset="0"/>
              <a:buChar char="•"/>
            </a:pPr>
            <a:r>
              <a:rPr lang="en-US" sz="2400" dirty="0"/>
              <a:t>But to prefix them with a conventional # marker.</a:t>
            </a:r>
          </a:p>
          <a:p>
            <a:endParaRPr lang="en-US" sz="2400" dirty="0"/>
          </a:p>
          <a:p>
            <a:r>
              <a:rPr lang="en-US" sz="2400" dirty="0"/>
              <a:t>The map generation tooling was adapted to:</a:t>
            </a:r>
          </a:p>
          <a:p>
            <a:pPr marL="571500" indent="-571500">
              <a:buFont typeface="Arial" panose="020B0604020202020204" pitchFamily="34" charset="0"/>
              <a:buChar char="•"/>
            </a:pPr>
            <a:r>
              <a:rPr lang="en-US" sz="2400" dirty="0"/>
              <a:t>Include the obsolete codes into the direct map (CS &gt; NUVA)</a:t>
            </a:r>
          </a:p>
          <a:p>
            <a:pPr marL="571500" indent="-571500">
              <a:buFont typeface="Arial" panose="020B0604020202020204" pitchFamily="34" charset="0"/>
              <a:buChar char="•"/>
            </a:pPr>
            <a:r>
              <a:rPr lang="en-US" sz="2400" dirty="0"/>
              <a:t>Exclude them when computing the reverse map (NUVA&gt;CS)</a:t>
            </a:r>
          </a:p>
        </p:txBody>
      </p:sp>
    </p:spTree>
    <p:extLst>
      <p:ext uri="{BB962C8B-B14F-4D97-AF65-F5344CB8AC3E}">
        <p14:creationId xmlns:p14="http://schemas.microsoft.com/office/powerpoint/2010/main" val="2251922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ACF8A-B67B-7FEB-8449-B1A00CACA7FF}"/>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C15EA7F4-B441-130D-042B-2B105F4E9567}"/>
              </a:ext>
            </a:extLst>
          </p:cNvPr>
          <p:cNvSpPr>
            <a:spLocks noGrp="1"/>
          </p:cNvSpPr>
          <p:nvPr>
            <p:ph type="title"/>
          </p:nvPr>
        </p:nvSpPr>
        <p:spPr/>
        <p:txBody>
          <a:bodyPr/>
          <a:lstStyle/>
          <a:p>
            <a:r>
              <a:rPr lang="en-US" dirty="0"/>
              <a:t>Second </a:t>
            </a:r>
            <a:r>
              <a:rPr lang="en-US" noProof="0" dirty="0"/>
              <a:t>run</a:t>
            </a:r>
          </a:p>
        </p:txBody>
      </p:sp>
      <p:sp>
        <p:nvSpPr>
          <p:cNvPr id="5" name="Titre 3">
            <a:extLst>
              <a:ext uri="{FF2B5EF4-FFF2-40B4-BE49-F238E27FC236}">
                <a16:creationId xmlns:a16="http://schemas.microsoft.com/office/drawing/2014/main" id="{C308B463-1745-84D1-37DD-75E5629511A8}"/>
              </a:ext>
            </a:extLst>
          </p:cNvPr>
          <p:cNvSpPr txBox="1">
            <a:spLocks/>
          </p:cNvSpPr>
          <p:nvPr/>
        </p:nvSpPr>
        <p:spPr>
          <a:xfrm>
            <a:off x="769619" y="1228808"/>
            <a:ext cx="10890929" cy="1097280"/>
          </a:xfrm>
          <a:prstGeom prst="rect">
            <a:avLst/>
          </a:prstGeom>
        </p:spPr>
        <p:txBody>
          <a:bodyPr vert="horz" lIns="91440" tIns="45720" rIns="91440" bIns="45720" rtlCol="0" anchor="t">
            <a:normAutofit fontScale="70000" lnSpcReduction="20000"/>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a:lnSpc>
                <a:spcPct val="120000"/>
              </a:lnSpc>
            </a:pPr>
            <a:r>
              <a:rPr lang="en-US" noProof="0" dirty="0"/>
              <a:t>After including the legacy Swiss codes and adopting the convention for deprecated SNOMED-CT codes, the results were as follows.</a:t>
            </a:r>
          </a:p>
          <a:p>
            <a:endParaRPr lang="en-US" sz="4000" b="1" dirty="0">
              <a:latin typeface="+mj-lt"/>
              <a:ea typeface="+mj-ea"/>
              <a:cs typeface="+mj-cs"/>
            </a:endParaRPr>
          </a:p>
          <a:p>
            <a:pPr lvl="1"/>
            <a:endParaRPr lang="en-US" sz="4000" b="1" dirty="0">
              <a:latin typeface="+mj-lt"/>
              <a:ea typeface="+mj-ea"/>
              <a:cs typeface="+mj-cs"/>
            </a:endParaRPr>
          </a:p>
          <a:p>
            <a:endParaRPr lang="en-US" noProof="0" dirty="0"/>
          </a:p>
        </p:txBody>
      </p:sp>
      <p:graphicFrame>
        <p:nvGraphicFramePr>
          <p:cNvPr id="7" name="Graphique 6">
            <a:extLst>
              <a:ext uri="{FF2B5EF4-FFF2-40B4-BE49-F238E27FC236}">
                <a16:creationId xmlns:a16="http://schemas.microsoft.com/office/drawing/2014/main" id="{12439760-FEDE-C4AC-FF0D-6ECDF499B4D1}"/>
              </a:ext>
            </a:extLst>
          </p:cNvPr>
          <p:cNvGraphicFramePr/>
          <p:nvPr/>
        </p:nvGraphicFramePr>
        <p:xfrm>
          <a:off x="769619" y="2080260"/>
          <a:ext cx="9127727" cy="40352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9845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BFCD8-077A-53CE-EABA-9C6A6C3E6A40}"/>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A56022C8-3D1F-F31B-0B8B-906EB2BDF742}"/>
              </a:ext>
            </a:extLst>
          </p:cNvPr>
          <p:cNvSpPr>
            <a:spLocks noGrp="1"/>
          </p:cNvSpPr>
          <p:nvPr>
            <p:ph type="title"/>
          </p:nvPr>
        </p:nvSpPr>
        <p:spPr/>
        <p:txBody>
          <a:bodyPr/>
          <a:lstStyle/>
          <a:p>
            <a:r>
              <a:rPr lang="en-US" dirty="0"/>
              <a:t>Results</a:t>
            </a:r>
            <a:endParaRPr lang="en-US" noProof="0" dirty="0"/>
          </a:p>
        </p:txBody>
      </p:sp>
      <p:sp>
        <p:nvSpPr>
          <p:cNvPr id="5" name="Titre 3">
            <a:extLst>
              <a:ext uri="{FF2B5EF4-FFF2-40B4-BE49-F238E27FC236}">
                <a16:creationId xmlns:a16="http://schemas.microsoft.com/office/drawing/2014/main" id="{75D55503-E2C4-C84A-0554-45E273BAC457}"/>
              </a:ext>
            </a:extLst>
          </p:cNvPr>
          <p:cNvSpPr txBox="1">
            <a:spLocks/>
          </p:cNvSpPr>
          <p:nvPr/>
        </p:nvSpPr>
        <p:spPr>
          <a:xfrm>
            <a:off x="769619" y="1228808"/>
            <a:ext cx="10890929" cy="4509052"/>
          </a:xfrm>
          <a:prstGeom prst="rect">
            <a:avLst/>
          </a:prstGeom>
        </p:spPr>
        <p:txBody>
          <a:bodyPr vert="horz" lIns="91440" tIns="45720" rIns="91440" bIns="45720" rtlCol="0" anchor="t">
            <a:normAutofit fontScale="62500" lnSpcReduction="20000"/>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r>
              <a:rPr lang="en-US" noProof="0" dirty="0"/>
              <a:t>The exercise allowed to fix a conceptual flaw in the handling of deprecated codes.</a:t>
            </a:r>
          </a:p>
          <a:p>
            <a:endParaRPr lang="en-US" noProof="0" dirty="0"/>
          </a:p>
          <a:p>
            <a:pPr>
              <a:lnSpc>
                <a:spcPct val="120000"/>
              </a:lnSpc>
            </a:pPr>
            <a:r>
              <a:rPr lang="en-US" dirty="0"/>
              <a:t>With only the effort of identifying the NUVA concept for each code in a code system, the best possible mapping to any other aligned code system can be generated within a few minutes. This is no longer a theoretical claim, but a demonstrated procedure.</a:t>
            </a:r>
          </a:p>
          <a:p>
            <a:endParaRPr lang="en-US" dirty="0"/>
          </a:p>
          <a:p>
            <a:r>
              <a:rPr lang="en-US" dirty="0"/>
              <a:t>This is an additional motivation, beyond the assessment of code system metrics, to contribute to the code systems alignments.</a:t>
            </a:r>
          </a:p>
          <a:p>
            <a:endParaRPr lang="en-US" dirty="0"/>
          </a:p>
          <a:p>
            <a:r>
              <a:rPr lang="en-US" dirty="0"/>
              <a:t>The full documented Excel file is available </a:t>
            </a:r>
            <a:r>
              <a:rPr lang="en-US" dirty="0">
                <a:hlinkClick r:id="rId2"/>
              </a:rPr>
              <a:t>HERE</a:t>
            </a:r>
            <a:r>
              <a:rPr lang="en-US" dirty="0"/>
              <a:t> on the IVCI website. </a:t>
            </a:r>
            <a:endParaRPr lang="en-US" noProof="0" dirty="0"/>
          </a:p>
        </p:txBody>
      </p:sp>
    </p:spTree>
    <p:extLst>
      <p:ext uri="{BB962C8B-B14F-4D97-AF65-F5344CB8AC3E}">
        <p14:creationId xmlns:p14="http://schemas.microsoft.com/office/powerpoint/2010/main" val="673249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EB9F9-4945-DEC9-97BB-CA11B4D017B1}"/>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2C554458-D9B6-26CC-1D75-822100DCCF40}"/>
              </a:ext>
            </a:extLst>
          </p:cNvPr>
          <p:cNvSpPr>
            <a:spLocks noGrp="1"/>
          </p:cNvSpPr>
          <p:nvPr>
            <p:ph type="ctrTitle"/>
          </p:nvPr>
        </p:nvSpPr>
        <p:spPr>
          <a:xfrm>
            <a:off x="5251837" y="1870849"/>
            <a:ext cx="6675120" cy="1287887"/>
          </a:xfrm>
        </p:spPr>
        <p:txBody>
          <a:bodyPr>
            <a:normAutofit/>
          </a:bodyPr>
          <a:lstStyle/>
          <a:p>
            <a:r>
              <a:rPr lang="en-US" noProof="0" dirty="0"/>
              <a:t>United States</a:t>
            </a:r>
          </a:p>
        </p:txBody>
      </p:sp>
      <p:sp>
        <p:nvSpPr>
          <p:cNvPr id="4" name="Sous-titre 3">
            <a:extLst>
              <a:ext uri="{FF2B5EF4-FFF2-40B4-BE49-F238E27FC236}">
                <a16:creationId xmlns:a16="http://schemas.microsoft.com/office/drawing/2014/main" id="{4E58C40E-7AA2-3D76-4138-45868635C717}"/>
              </a:ext>
            </a:extLst>
          </p:cNvPr>
          <p:cNvSpPr>
            <a:spLocks noGrp="1"/>
          </p:cNvSpPr>
          <p:nvPr>
            <p:ph type="subTitle" idx="1"/>
          </p:nvPr>
        </p:nvSpPr>
        <p:spPr/>
        <p:txBody>
          <a:bodyPr/>
          <a:lstStyle/>
          <a:p>
            <a:r>
              <a:rPr lang="en-US" noProof="0" dirty="0"/>
              <a:t>Nathan Bunker</a:t>
            </a:r>
          </a:p>
        </p:txBody>
      </p:sp>
    </p:spTree>
    <p:extLst>
      <p:ext uri="{BB962C8B-B14F-4D97-AF65-F5344CB8AC3E}">
        <p14:creationId xmlns:p14="http://schemas.microsoft.com/office/powerpoint/2010/main" val="4033103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72D982-6797-1436-4E67-EDFBDF345A10}"/>
              </a:ext>
            </a:extLst>
          </p:cNvPr>
          <p:cNvSpPr>
            <a:spLocks noGrp="1"/>
          </p:cNvSpPr>
          <p:nvPr>
            <p:ph type="title"/>
          </p:nvPr>
        </p:nvSpPr>
        <p:spPr/>
        <p:txBody>
          <a:bodyPr/>
          <a:lstStyle/>
          <a:p>
            <a:r>
              <a:rPr lang="en-US" dirty="0"/>
              <a:t>Changes Happening in the U.S.</a:t>
            </a:r>
          </a:p>
        </p:txBody>
      </p:sp>
      <p:sp>
        <p:nvSpPr>
          <p:cNvPr id="5" name="Content Placeholder 4">
            <a:extLst>
              <a:ext uri="{FF2B5EF4-FFF2-40B4-BE49-F238E27FC236}">
                <a16:creationId xmlns:a16="http://schemas.microsoft.com/office/drawing/2014/main" id="{D280F26B-EAB9-CFEE-A33A-CA17C5F1477F}"/>
              </a:ext>
            </a:extLst>
          </p:cNvPr>
          <p:cNvSpPr>
            <a:spLocks noGrp="1"/>
          </p:cNvSpPr>
          <p:nvPr>
            <p:ph idx="1"/>
          </p:nvPr>
        </p:nvSpPr>
        <p:spPr/>
        <p:txBody>
          <a:bodyPr>
            <a:normAutofit/>
          </a:bodyPr>
          <a:lstStyle/>
          <a:p>
            <a:r>
              <a:rPr lang="en-US" dirty="0"/>
              <a:t>U.S. Health and Human Services (HHS) released new recommendations for peds &amp; </a:t>
            </a:r>
            <a:r>
              <a:rPr lang="en-US" dirty="0" err="1"/>
              <a:t>adol</a:t>
            </a:r>
            <a:endParaRPr lang="en-US" dirty="0"/>
          </a:p>
          <a:p>
            <a:pPr lvl="1"/>
            <a:r>
              <a:rPr lang="en-US" dirty="0"/>
              <a:t>More use of “Shared Clinical Decision Making” category</a:t>
            </a:r>
          </a:p>
        </p:txBody>
      </p:sp>
      <p:graphicFrame>
        <p:nvGraphicFramePr>
          <p:cNvPr id="6" name="Content Placeholder 4">
            <a:extLst>
              <a:ext uri="{FF2B5EF4-FFF2-40B4-BE49-F238E27FC236}">
                <a16:creationId xmlns:a16="http://schemas.microsoft.com/office/drawing/2014/main" id="{99932AE9-62DB-77E9-EBEF-748D9402EE8B}"/>
              </a:ext>
            </a:extLst>
          </p:cNvPr>
          <p:cNvGraphicFramePr>
            <a:graphicFrameLocks/>
          </p:cNvGraphicFramePr>
          <p:nvPr>
            <p:extLst>
              <p:ext uri="{D42A27DB-BD31-4B8C-83A1-F6EECF244321}">
                <p14:modId xmlns:p14="http://schemas.microsoft.com/office/powerpoint/2010/main" val="429627440"/>
              </p:ext>
            </p:extLst>
          </p:nvPr>
        </p:nvGraphicFramePr>
        <p:xfrm>
          <a:off x="938563" y="2643618"/>
          <a:ext cx="10314873" cy="2931160"/>
        </p:xfrm>
        <a:graphic>
          <a:graphicData uri="http://schemas.openxmlformats.org/drawingml/2006/table">
            <a:tbl>
              <a:tblPr firstRow="1" bandRow="1">
                <a:tableStyleId>{5C22544A-7EE6-4342-B048-85BDC9FD1C3A}</a:tableStyleId>
              </a:tblPr>
              <a:tblGrid>
                <a:gridCol w="4092498">
                  <a:extLst>
                    <a:ext uri="{9D8B030D-6E8A-4147-A177-3AD203B41FA5}">
                      <a16:colId xmlns:a16="http://schemas.microsoft.com/office/drawing/2014/main" val="475424043"/>
                    </a:ext>
                  </a:extLst>
                </a:gridCol>
                <a:gridCol w="6222375">
                  <a:extLst>
                    <a:ext uri="{9D8B030D-6E8A-4147-A177-3AD203B41FA5}">
                      <a16:colId xmlns:a16="http://schemas.microsoft.com/office/drawing/2014/main" val="1652987273"/>
                    </a:ext>
                  </a:extLst>
                </a:gridCol>
              </a:tblGrid>
              <a:tr h="370840">
                <a:tc>
                  <a:txBody>
                    <a:bodyPr/>
                    <a:lstStyle/>
                    <a:p>
                      <a:r>
                        <a:rPr lang="en-US" b="1" dirty="0"/>
                        <a:t>Recommendation Change</a:t>
                      </a:r>
                    </a:p>
                  </a:txBody>
                  <a:tcPr anchor="ctr"/>
                </a:tc>
                <a:tc>
                  <a:txBody>
                    <a:bodyPr/>
                    <a:lstStyle/>
                    <a:p>
                      <a:r>
                        <a:rPr lang="en-US" b="1" dirty="0"/>
                        <a:t>Vaccine Groups</a:t>
                      </a:r>
                    </a:p>
                  </a:txBody>
                  <a:tcPr anchor="ctr"/>
                </a:tc>
                <a:extLst>
                  <a:ext uri="{0D108BD9-81ED-4DB2-BD59-A6C34878D82A}">
                    <a16:rowId xmlns:a16="http://schemas.microsoft.com/office/drawing/2014/main" val="2730436485"/>
                  </a:ext>
                </a:extLst>
              </a:tr>
              <a:tr h="370840">
                <a:tc>
                  <a:txBody>
                    <a:bodyPr/>
                    <a:lstStyle/>
                    <a:p>
                      <a:r>
                        <a:rPr lang="en-US" b="1" dirty="0"/>
                        <a:t>No Change</a:t>
                      </a:r>
                    </a:p>
                    <a:p>
                      <a:r>
                        <a:rPr lang="en-US" b="0" dirty="0"/>
                        <a:t>Routine with same schedule</a:t>
                      </a:r>
                    </a:p>
                  </a:txBody>
                  <a:tcPr anchor="ctr"/>
                </a:tc>
                <a:tc>
                  <a:txBody>
                    <a:bodyPr/>
                    <a:lstStyle/>
                    <a:p>
                      <a:r>
                        <a:rPr lang="en-US" dirty="0"/>
                        <a:t>DTaP, Tdap/Td, Hib, MMR, </a:t>
                      </a:r>
                      <a:r>
                        <a:rPr lang="en-US" dirty="0" err="1"/>
                        <a:t>Pneumo</a:t>
                      </a:r>
                      <a:r>
                        <a:rPr lang="en-US" dirty="0"/>
                        <a:t> (PCV), Polio, Varicella</a:t>
                      </a:r>
                    </a:p>
                  </a:txBody>
                  <a:tcPr anchor="ctr"/>
                </a:tc>
                <a:extLst>
                  <a:ext uri="{0D108BD9-81ED-4DB2-BD59-A6C34878D82A}">
                    <a16:rowId xmlns:a16="http://schemas.microsoft.com/office/drawing/2014/main" val="1485189214"/>
                  </a:ext>
                </a:extLst>
              </a:tr>
              <a:tr h="370840">
                <a:tc>
                  <a:txBody>
                    <a:bodyPr/>
                    <a:lstStyle/>
                    <a:p>
                      <a:r>
                        <a:rPr lang="en-US" b="1" dirty="0"/>
                        <a:t>Schedule Change</a:t>
                      </a:r>
                    </a:p>
                    <a:p>
                      <a:r>
                        <a:rPr lang="en-US" b="0" dirty="0"/>
                        <a:t>Remains routine</a:t>
                      </a:r>
                    </a:p>
                  </a:txBody>
                  <a:tcPr anchor="ctr"/>
                </a:tc>
                <a:tc>
                  <a:txBody>
                    <a:bodyPr/>
                    <a:lstStyle/>
                    <a:p>
                      <a:r>
                        <a:rPr lang="en-US" dirty="0"/>
                        <a:t>HPV</a:t>
                      </a:r>
                    </a:p>
                    <a:p>
                      <a:r>
                        <a:rPr lang="en-US" dirty="0"/>
                        <a:t>- Change from 2 or 3 doses, down to 1 dose</a:t>
                      </a:r>
                    </a:p>
                  </a:txBody>
                  <a:tcPr anchor="ctr"/>
                </a:tc>
                <a:extLst>
                  <a:ext uri="{0D108BD9-81ED-4DB2-BD59-A6C34878D82A}">
                    <a16:rowId xmlns:a16="http://schemas.microsoft.com/office/drawing/2014/main" val="4072937414"/>
                  </a:ext>
                </a:extLst>
              </a:tr>
              <a:tr h="370840">
                <a:tc>
                  <a:txBody>
                    <a:bodyPr/>
                    <a:lstStyle/>
                    <a:p>
                      <a:r>
                        <a:rPr lang="en-US" b="1" dirty="0"/>
                        <a:t>Category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SCDM with same schedule</a:t>
                      </a:r>
                    </a:p>
                  </a:txBody>
                  <a:tcPr anchor="ctr"/>
                </a:tc>
                <a:tc>
                  <a:txBody>
                    <a:bodyPr/>
                    <a:lstStyle/>
                    <a:p>
                      <a:r>
                        <a:rPr lang="en-US" dirty="0"/>
                        <a:t>HepA, Rotavirus, Influenza, Meningococcal</a:t>
                      </a:r>
                    </a:p>
                  </a:txBody>
                  <a:tcPr anchor="ctr"/>
                </a:tc>
                <a:extLst>
                  <a:ext uri="{0D108BD9-81ED-4DB2-BD59-A6C34878D82A}">
                    <a16:rowId xmlns:a16="http://schemas.microsoft.com/office/drawing/2014/main" val="3961847524"/>
                  </a:ext>
                </a:extLst>
              </a:tr>
              <a:tr h="370840">
                <a:tc>
                  <a:txBody>
                    <a:bodyPr/>
                    <a:lstStyle/>
                    <a:p>
                      <a:r>
                        <a:rPr lang="en-US" b="1" dirty="0"/>
                        <a:t>Category and Schedule Change</a:t>
                      </a:r>
                    </a:p>
                    <a:p>
                      <a:r>
                        <a:rPr lang="en-US" b="0" dirty="0"/>
                        <a:t>SCDM with schedule change</a:t>
                      </a:r>
                    </a:p>
                  </a:txBody>
                  <a:tcPr anchor="ctr"/>
                </a:tc>
                <a:tc>
                  <a:txBody>
                    <a:bodyPr/>
                    <a:lstStyle/>
                    <a:p>
                      <a:r>
                        <a:rPr lang="en-US" dirty="0"/>
                        <a:t>HepB </a:t>
                      </a:r>
                    </a:p>
                    <a:p>
                      <a:r>
                        <a:rPr lang="en-US" dirty="0"/>
                        <a:t>- Change to 1</a:t>
                      </a:r>
                      <a:r>
                        <a:rPr lang="en-US" baseline="30000" dirty="0"/>
                        <a:t>st</a:t>
                      </a:r>
                      <a:r>
                        <a:rPr lang="en-US" dirty="0"/>
                        <a:t> and 2</a:t>
                      </a:r>
                      <a:r>
                        <a:rPr lang="en-US" baseline="30000" dirty="0"/>
                        <a:t>nd</a:t>
                      </a:r>
                      <a:r>
                        <a:rPr lang="en-US" dirty="0"/>
                        <a:t> dose rec age</a:t>
                      </a:r>
                    </a:p>
                  </a:txBody>
                  <a:tcPr anchor="ctr"/>
                </a:tc>
                <a:extLst>
                  <a:ext uri="{0D108BD9-81ED-4DB2-BD59-A6C34878D82A}">
                    <a16:rowId xmlns:a16="http://schemas.microsoft.com/office/drawing/2014/main" val="3380892654"/>
                  </a:ext>
                </a:extLst>
              </a:tr>
            </a:tbl>
          </a:graphicData>
        </a:graphic>
      </p:graphicFrame>
    </p:spTree>
    <p:extLst>
      <p:ext uri="{BB962C8B-B14F-4D97-AF65-F5344CB8AC3E}">
        <p14:creationId xmlns:p14="http://schemas.microsoft.com/office/powerpoint/2010/main" val="333884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EACE7-32F7-0C80-114B-CFDF1D6BF33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42D303-9598-2F53-3982-E079A769D9A4}"/>
              </a:ext>
            </a:extLst>
          </p:cNvPr>
          <p:cNvSpPr>
            <a:spLocks noGrp="1"/>
          </p:cNvSpPr>
          <p:nvPr>
            <p:ph type="title"/>
          </p:nvPr>
        </p:nvSpPr>
        <p:spPr/>
        <p:txBody>
          <a:bodyPr/>
          <a:lstStyle/>
          <a:p>
            <a:r>
              <a:rPr lang="en-US" dirty="0"/>
              <a:t>Changes Happening in the U.S.</a:t>
            </a:r>
          </a:p>
        </p:txBody>
      </p:sp>
      <p:sp>
        <p:nvSpPr>
          <p:cNvPr id="5" name="Content Placeholder 4">
            <a:extLst>
              <a:ext uri="{FF2B5EF4-FFF2-40B4-BE49-F238E27FC236}">
                <a16:creationId xmlns:a16="http://schemas.microsoft.com/office/drawing/2014/main" id="{82CFE11E-2686-BFC1-62D9-88828E30369B}"/>
              </a:ext>
            </a:extLst>
          </p:cNvPr>
          <p:cNvSpPr>
            <a:spLocks noGrp="1"/>
          </p:cNvSpPr>
          <p:nvPr>
            <p:ph idx="1"/>
          </p:nvPr>
        </p:nvSpPr>
        <p:spPr/>
        <p:txBody>
          <a:bodyPr>
            <a:normAutofit/>
          </a:bodyPr>
          <a:lstStyle/>
          <a:p>
            <a:r>
              <a:rPr lang="en-US" dirty="0"/>
              <a:t>U.S. Health and Human Services (HHS) released new recommendations for peds &amp; </a:t>
            </a:r>
            <a:r>
              <a:rPr lang="en-US" dirty="0" err="1"/>
              <a:t>adol</a:t>
            </a:r>
            <a:endParaRPr lang="en-US" dirty="0"/>
          </a:p>
          <a:p>
            <a:r>
              <a:rPr lang="en-US" dirty="0"/>
              <a:t>Some professional societies are making their own recommendations (e.g. AAP, ACOG, AAFP)</a:t>
            </a:r>
          </a:p>
          <a:p>
            <a:pPr lvl="1"/>
            <a:r>
              <a:rPr lang="en-US" dirty="0"/>
              <a:t>Some states are forming regional coalitions to issue recommendations</a:t>
            </a:r>
          </a:p>
          <a:p>
            <a:pPr lvl="1"/>
            <a:r>
              <a:rPr lang="en-US" dirty="0"/>
              <a:t>Some states are issuing their own recommendations</a:t>
            </a:r>
          </a:p>
          <a:p>
            <a:pPr lvl="1"/>
            <a:r>
              <a:rPr lang="en-US" dirty="0"/>
              <a:t>Some states have signaled they will follow ACIP/HHS</a:t>
            </a:r>
          </a:p>
          <a:p>
            <a:pPr lvl="1"/>
            <a:r>
              <a:rPr lang="en-US" dirty="0"/>
              <a:t>Unknown what major health systems or pharmacies will do</a:t>
            </a:r>
          </a:p>
        </p:txBody>
      </p:sp>
    </p:spTree>
    <p:extLst>
      <p:ext uri="{BB962C8B-B14F-4D97-AF65-F5344CB8AC3E}">
        <p14:creationId xmlns:p14="http://schemas.microsoft.com/office/powerpoint/2010/main" val="3620534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0FC99-76E8-FDEF-B0E6-76497DE1EB08}"/>
              </a:ext>
            </a:extLst>
          </p:cNvPr>
          <p:cNvSpPr>
            <a:spLocks noGrp="1"/>
          </p:cNvSpPr>
          <p:nvPr>
            <p:ph type="title"/>
          </p:nvPr>
        </p:nvSpPr>
        <p:spPr/>
        <p:txBody>
          <a:bodyPr/>
          <a:lstStyle/>
          <a:p>
            <a:r>
              <a:rPr lang="en-US" dirty="0"/>
              <a:t>Other Updates</a:t>
            </a:r>
          </a:p>
        </p:txBody>
      </p:sp>
      <p:sp>
        <p:nvSpPr>
          <p:cNvPr id="3" name="Content Placeholder 2">
            <a:extLst>
              <a:ext uri="{FF2B5EF4-FFF2-40B4-BE49-F238E27FC236}">
                <a16:creationId xmlns:a16="http://schemas.microsoft.com/office/drawing/2014/main" id="{613E3511-6F03-82F4-929B-B54EA3B79DD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38939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14762-D397-A1C0-0BAC-3C9EC5012516}"/>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1E28FE88-4022-B075-C725-8ADCD07C9829}"/>
              </a:ext>
            </a:extLst>
          </p:cNvPr>
          <p:cNvSpPr>
            <a:spLocks noGrp="1"/>
          </p:cNvSpPr>
          <p:nvPr>
            <p:ph type="ctrTitle"/>
          </p:nvPr>
        </p:nvSpPr>
        <p:spPr>
          <a:xfrm>
            <a:off x="5251837" y="1870849"/>
            <a:ext cx="6675120" cy="1287887"/>
          </a:xfrm>
        </p:spPr>
        <p:txBody>
          <a:bodyPr>
            <a:normAutofit fontScale="90000"/>
          </a:bodyPr>
          <a:lstStyle/>
          <a:p>
            <a:r>
              <a:rPr lang="en-US" noProof="0" dirty="0"/>
              <a:t>SNOMED Discussion </a:t>
            </a:r>
            <a:br>
              <a:rPr lang="en-US" noProof="0" dirty="0"/>
            </a:br>
            <a:endParaRPr lang="en-US" noProof="0" dirty="0"/>
          </a:p>
        </p:txBody>
      </p:sp>
      <p:sp>
        <p:nvSpPr>
          <p:cNvPr id="4" name="Sous-titre 3">
            <a:extLst>
              <a:ext uri="{FF2B5EF4-FFF2-40B4-BE49-F238E27FC236}">
                <a16:creationId xmlns:a16="http://schemas.microsoft.com/office/drawing/2014/main" id="{4F671285-38E4-73DF-FE19-19CB10DBB649}"/>
              </a:ext>
            </a:extLst>
          </p:cNvPr>
          <p:cNvSpPr>
            <a:spLocks noGrp="1"/>
          </p:cNvSpPr>
          <p:nvPr>
            <p:ph type="subTitle" idx="1"/>
          </p:nvPr>
        </p:nvSpPr>
        <p:spPr/>
        <p:txBody>
          <a:bodyPr/>
          <a:lstStyle/>
          <a:p>
            <a:r>
              <a:rPr lang="en-US" noProof="0" dirty="0"/>
              <a:t>Nathan Bunker</a:t>
            </a:r>
          </a:p>
        </p:txBody>
      </p:sp>
    </p:spTree>
    <p:extLst>
      <p:ext uri="{BB962C8B-B14F-4D97-AF65-F5344CB8AC3E}">
        <p14:creationId xmlns:p14="http://schemas.microsoft.com/office/powerpoint/2010/main" val="1794885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259D76-6D2D-2A9F-E803-45D8DF11FC5C}"/>
              </a:ext>
            </a:extLst>
          </p:cNvPr>
          <p:cNvSpPr>
            <a:spLocks noGrp="1"/>
          </p:cNvSpPr>
          <p:nvPr>
            <p:ph type="title"/>
          </p:nvPr>
        </p:nvSpPr>
        <p:spPr>
          <a:xfrm>
            <a:off x="640079" y="367748"/>
            <a:ext cx="2865121" cy="2059766"/>
          </a:xfrm>
        </p:spPr>
        <p:txBody>
          <a:bodyPr>
            <a:normAutofit fontScale="90000"/>
          </a:bodyPr>
          <a:lstStyle/>
          <a:p>
            <a:r>
              <a:rPr lang="en-US" dirty="0"/>
              <a:t>Welcome and Introductions</a:t>
            </a:r>
          </a:p>
        </p:txBody>
      </p:sp>
      <p:sp>
        <p:nvSpPr>
          <p:cNvPr id="2" name="Content Placeholder 3">
            <a:extLst>
              <a:ext uri="{FF2B5EF4-FFF2-40B4-BE49-F238E27FC236}">
                <a16:creationId xmlns:a16="http://schemas.microsoft.com/office/drawing/2014/main" id="{12A6C1E1-528A-8622-4252-7DF7C8F541A5}"/>
              </a:ext>
            </a:extLst>
          </p:cNvPr>
          <p:cNvSpPr txBox="1">
            <a:spLocks/>
          </p:cNvSpPr>
          <p:nvPr/>
        </p:nvSpPr>
        <p:spPr>
          <a:xfrm>
            <a:off x="792480" y="2558143"/>
            <a:ext cx="2592978" cy="289724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Please tell us:</a:t>
            </a:r>
          </a:p>
          <a:p>
            <a:pPr lvl="1"/>
            <a:r>
              <a:rPr lang="en-US" dirty="0"/>
              <a:t>Your name, </a:t>
            </a:r>
          </a:p>
          <a:p>
            <a:pPr lvl="1"/>
            <a:r>
              <a:rPr lang="en-US" dirty="0"/>
              <a:t>Your organization</a:t>
            </a:r>
          </a:p>
        </p:txBody>
      </p:sp>
      <p:graphicFrame>
        <p:nvGraphicFramePr>
          <p:cNvPr id="7" name="Content Placeholder 6">
            <a:extLst>
              <a:ext uri="{FF2B5EF4-FFF2-40B4-BE49-F238E27FC236}">
                <a16:creationId xmlns:a16="http://schemas.microsoft.com/office/drawing/2014/main" id="{5759F283-F431-DA97-46B6-6921EA394FAE}"/>
              </a:ext>
            </a:extLst>
          </p:cNvPr>
          <p:cNvGraphicFramePr>
            <a:graphicFrameLocks noGrp="1"/>
          </p:cNvGraphicFramePr>
          <p:nvPr>
            <p:ph idx="1"/>
            <p:extLst>
              <p:ext uri="{D42A27DB-BD31-4B8C-83A1-F6EECF244321}">
                <p14:modId xmlns:p14="http://schemas.microsoft.com/office/powerpoint/2010/main" val="4149455422"/>
              </p:ext>
            </p:extLst>
          </p:nvPr>
        </p:nvGraphicFramePr>
        <p:xfrm>
          <a:off x="3708761" y="276687"/>
          <a:ext cx="4145280" cy="5948288"/>
        </p:xfrm>
        <a:graphic>
          <a:graphicData uri="http://schemas.openxmlformats.org/drawingml/2006/table">
            <a:tbl>
              <a:tblPr firstRow="1" bandRow="1">
                <a:tableStyleId>{5C22544A-7EE6-4342-B048-85BDC9FD1C3A}</a:tableStyleId>
              </a:tblPr>
              <a:tblGrid>
                <a:gridCol w="1927857">
                  <a:extLst>
                    <a:ext uri="{9D8B030D-6E8A-4147-A177-3AD203B41FA5}">
                      <a16:colId xmlns:a16="http://schemas.microsoft.com/office/drawing/2014/main" val="2034432431"/>
                    </a:ext>
                  </a:extLst>
                </a:gridCol>
                <a:gridCol w="2217423">
                  <a:extLst>
                    <a:ext uri="{9D8B030D-6E8A-4147-A177-3AD203B41FA5}">
                      <a16:colId xmlns:a16="http://schemas.microsoft.com/office/drawing/2014/main" val="1331199244"/>
                    </a:ext>
                  </a:extLst>
                </a:gridCol>
              </a:tblGrid>
              <a:tr h="371768">
                <a:tc>
                  <a:txBody>
                    <a:bodyPr/>
                    <a:lstStyle/>
                    <a:p>
                      <a:r>
                        <a:rPr lang="en-US" sz="1600" dirty="0"/>
                        <a:t>Name</a:t>
                      </a:r>
                    </a:p>
                  </a:txBody>
                  <a:tcPr/>
                </a:tc>
                <a:tc>
                  <a:txBody>
                    <a:bodyPr/>
                    <a:lstStyle/>
                    <a:p>
                      <a:r>
                        <a:rPr lang="en-US" sz="1600" dirty="0"/>
                        <a:t>Organization</a:t>
                      </a:r>
                    </a:p>
                  </a:txBody>
                  <a:tcPr/>
                </a:tc>
                <a:extLst>
                  <a:ext uri="{0D108BD9-81ED-4DB2-BD59-A6C34878D82A}">
                    <a16:rowId xmlns:a16="http://schemas.microsoft.com/office/drawing/2014/main" val="1640968708"/>
                  </a:ext>
                </a:extLst>
              </a:tr>
              <a:tr h="371768">
                <a:tc>
                  <a:txBody>
                    <a:bodyPr/>
                    <a:lstStyle/>
                    <a:p>
                      <a:r>
                        <a:rPr lang="en-US" sz="1600" dirty="0"/>
                        <a:t>Nathan Bunker</a:t>
                      </a:r>
                    </a:p>
                  </a:txBody>
                  <a:tcPr/>
                </a:tc>
                <a:tc>
                  <a:txBody>
                    <a:bodyPr/>
                    <a:lstStyle/>
                    <a:p>
                      <a:r>
                        <a:rPr lang="en-US" sz="1600" dirty="0"/>
                        <a:t>AIRA</a:t>
                      </a:r>
                    </a:p>
                  </a:txBody>
                  <a:tcPr/>
                </a:tc>
                <a:extLst>
                  <a:ext uri="{0D108BD9-81ED-4DB2-BD59-A6C34878D82A}">
                    <a16:rowId xmlns:a16="http://schemas.microsoft.com/office/drawing/2014/main" val="2124182183"/>
                  </a:ext>
                </a:extLst>
              </a:tr>
              <a:tr h="371768">
                <a:tc>
                  <a:txBody>
                    <a:bodyPr/>
                    <a:lstStyle/>
                    <a:p>
                      <a:r>
                        <a:rPr lang="en-US" sz="1600" dirty="0"/>
                        <a:t>François </a:t>
                      </a:r>
                      <a:r>
                        <a:rPr lang="en-US" sz="1600" dirty="0" err="1"/>
                        <a:t>Kaag</a:t>
                      </a:r>
                      <a:endParaRPr lang="en-US" sz="1600" dirty="0"/>
                    </a:p>
                  </a:txBody>
                  <a:tcPr/>
                </a:tc>
                <a:tc>
                  <a:txBody>
                    <a:bodyPr/>
                    <a:lstStyle/>
                    <a:p>
                      <a:r>
                        <a:rPr lang="en-US" sz="1600" dirty="0" err="1"/>
                        <a:t>Syadem</a:t>
                      </a:r>
                      <a:endParaRPr lang="en-US" sz="1600" dirty="0"/>
                    </a:p>
                  </a:txBody>
                  <a:tcPr/>
                </a:tc>
                <a:extLst>
                  <a:ext uri="{0D108BD9-81ED-4DB2-BD59-A6C34878D82A}">
                    <a16:rowId xmlns:a16="http://schemas.microsoft.com/office/drawing/2014/main" val="2310635100"/>
                  </a:ext>
                </a:extLst>
              </a:tr>
              <a:tr h="371768">
                <a:tc>
                  <a:txBody>
                    <a:bodyPr/>
                    <a:lstStyle/>
                    <a:p>
                      <a:r>
                        <a:rPr lang="en-US" sz="1600" dirty="0"/>
                        <a:t>Benjamin Cordebar</a:t>
                      </a:r>
                    </a:p>
                  </a:txBody>
                  <a:tcPr/>
                </a:tc>
                <a:tc>
                  <a:txBody>
                    <a:bodyPr/>
                    <a:lstStyle/>
                    <a:p>
                      <a:r>
                        <a:rPr lang="en-US" sz="1600" dirty="0"/>
                        <a:t>NIST</a:t>
                      </a:r>
                    </a:p>
                  </a:txBody>
                  <a:tcPr/>
                </a:tc>
                <a:extLst>
                  <a:ext uri="{0D108BD9-81ED-4DB2-BD59-A6C34878D82A}">
                    <a16:rowId xmlns:a16="http://schemas.microsoft.com/office/drawing/2014/main" val="1940876448"/>
                  </a:ext>
                </a:extLst>
              </a:tr>
              <a:tr h="371768">
                <a:tc>
                  <a:txBody>
                    <a:bodyPr/>
                    <a:lstStyle/>
                    <a:p>
                      <a:r>
                        <a:rPr lang="en-US" sz="1600" dirty="0"/>
                        <a:t>Faisal Reza</a:t>
                      </a:r>
                    </a:p>
                  </a:txBody>
                  <a:tcPr/>
                </a:tc>
                <a:tc>
                  <a:txBody>
                    <a:bodyPr/>
                    <a:lstStyle/>
                    <a:p>
                      <a:r>
                        <a:rPr lang="en-US" sz="1600" dirty="0"/>
                        <a:t>CDC</a:t>
                      </a:r>
                    </a:p>
                  </a:txBody>
                  <a:tcPr/>
                </a:tc>
                <a:extLst>
                  <a:ext uri="{0D108BD9-81ED-4DB2-BD59-A6C34878D82A}">
                    <a16:rowId xmlns:a16="http://schemas.microsoft.com/office/drawing/2014/main" val="1750945258"/>
                  </a:ext>
                </a:extLst>
              </a:tr>
              <a:tr h="371768">
                <a:tc>
                  <a:txBody>
                    <a:bodyPr/>
                    <a:lstStyle/>
                    <a:p>
                      <a:r>
                        <a:rPr lang="en-US" sz="1600" dirty="0"/>
                        <a:t>Gita Prabhakar</a:t>
                      </a:r>
                    </a:p>
                  </a:txBody>
                  <a:tcPr/>
                </a:tc>
                <a:tc>
                  <a:txBody>
                    <a:bodyPr/>
                    <a:lstStyle/>
                    <a:p>
                      <a:r>
                        <a:rPr lang="en-US" sz="1600" dirty="0"/>
                        <a:t>HLN</a:t>
                      </a:r>
                    </a:p>
                  </a:txBody>
                  <a:tcPr/>
                </a:tc>
                <a:extLst>
                  <a:ext uri="{0D108BD9-81ED-4DB2-BD59-A6C34878D82A}">
                    <a16:rowId xmlns:a16="http://schemas.microsoft.com/office/drawing/2014/main" val="132155445"/>
                  </a:ext>
                </a:extLst>
              </a:tr>
              <a:tr h="371768">
                <a:tc>
                  <a:txBody>
                    <a:bodyPr/>
                    <a:lstStyle/>
                    <a:p>
                      <a:r>
                        <a:rPr lang="en-US" sz="1600" dirty="0"/>
                        <a:t>Linda Parisien</a:t>
                      </a:r>
                    </a:p>
                  </a:txBody>
                  <a:tcPr/>
                </a:tc>
                <a:tc>
                  <a:txBody>
                    <a:bodyPr/>
                    <a:lstStyle/>
                    <a:p>
                      <a:r>
                        <a:rPr lang="en-US" sz="1600" dirty="0"/>
                        <a:t>Canada Health </a:t>
                      </a:r>
                      <a:r>
                        <a:rPr lang="en-US" sz="1600" dirty="0" err="1"/>
                        <a:t>Infoway</a:t>
                      </a:r>
                      <a:endParaRPr lang="en-US" sz="1600" dirty="0"/>
                    </a:p>
                  </a:txBody>
                  <a:tcPr/>
                </a:tc>
                <a:extLst>
                  <a:ext uri="{0D108BD9-81ED-4DB2-BD59-A6C34878D82A}">
                    <a16:rowId xmlns:a16="http://schemas.microsoft.com/office/drawing/2014/main" val="2739819744"/>
                  </a:ext>
                </a:extLst>
              </a:tr>
              <a:tr h="371768">
                <a:tc>
                  <a:txBody>
                    <a:bodyPr/>
                    <a:lstStyle/>
                    <a:p>
                      <a:r>
                        <a:rPr lang="en-US" sz="1600" dirty="0"/>
                        <a:t>Numa Bermond</a:t>
                      </a:r>
                    </a:p>
                  </a:txBody>
                  <a:tcPr/>
                </a:tc>
                <a:tc>
                  <a:txBody>
                    <a:bodyPr/>
                    <a:lstStyle/>
                    <a:p>
                      <a:r>
                        <a:rPr lang="en-US" sz="1600" dirty="0"/>
                        <a:t>Telecom Nancy</a:t>
                      </a:r>
                    </a:p>
                  </a:txBody>
                  <a:tcPr/>
                </a:tc>
                <a:extLst>
                  <a:ext uri="{0D108BD9-81ED-4DB2-BD59-A6C34878D82A}">
                    <a16:rowId xmlns:a16="http://schemas.microsoft.com/office/drawing/2014/main" val="2878372375"/>
                  </a:ext>
                </a:extLst>
              </a:tr>
              <a:tr h="371768">
                <a:tc>
                  <a:txBody>
                    <a:bodyPr/>
                    <a:lstStyle/>
                    <a:p>
                      <a:r>
                        <a:rPr lang="en-US" sz="1600" dirty="0"/>
                        <a:t>Gauthier Vignau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Telecom Nancy</a:t>
                      </a:r>
                    </a:p>
                  </a:txBody>
                  <a:tcPr/>
                </a:tc>
                <a:extLst>
                  <a:ext uri="{0D108BD9-81ED-4DB2-BD59-A6C34878D82A}">
                    <a16:rowId xmlns:a16="http://schemas.microsoft.com/office/drawing/2014/main" val="201209896"/>
                  </a:ext>
                </a:extLst>
              </a:tr>
              <a:tr h="371768">
                <a:tc>
                  <a:txBody>
                    <a:bodyPr/>
                    <a:lstStyle/>
                    <a:p>
                      <a:r>
                        <a:rPr lang="en-US" sz="1600" dirty="0"/>
                        <a:t>Maï Vignau-Sicard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Telecom Nancy</a:t>
                      </a:r>
                    </a:p>
                  </a:txBody>
                  <a:tcPr/>
                </a:tc>
                <a:extLst>
                  <a:ext uri="{0D108BD9-81ED-4DB2-BD59-A6C34878D82A}">
                    <a16:rowId xmlns:a16="http://schemas.microsoft.com/office/drawing/2014/main" val="3501771911"/>
                  </a:ext>
                </a:extLst>
              </a:tr>
              <a:tr h="371768">
                <a:tc>
                  <a:txBody>
                    <a:bodyPr/>
                    <a:lstStyle/>
                    <a:p>
                      <a:r>
                        <a:rPr lang="en-US" sz="1600" dirty="0"/>
                        <a:t>Damon Ferlazzo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AIRA</a:t>
                      </a:r>
                    </a:p>
                  </a:txBody>
                  <a:tcPr/>
                </a:tc>
                <a:extLst>
                  <a:ext uri="{0D108BD9-81ED-4DB2-BD59-A6C34878D82A}">
                    <a16:rowId xmlns:a16="http://schemas.microsoft.com/office/drawing/2014/main" val="613881898"/>
                  </a:ext>
                </a:extLst>
              </a:tr>
              <a:tr h="371768">
                <a:tc>
                  <a:txBody>
                    <a:bodyPr/>
                    <a:lstStyle/>
                    <a:p>
                      <a:r>
                        <a:rPr lang="en-US" sz="1600" dirty="0"/>
                        <a:t>Clément Hennequin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NIST</a:t>
                      </a:r>
                    </a:p>
                  </a:txBody>
                  <a:tcPr/>
                </a:tc>
                <a:extLst>
                  <a:ext uri="{0D108BD9-81ED-4DB2-BD59-A6C34878D82A}">
                    <a16:rowId xmlns:a16="http://schemas.microsoft.com/office/drawing/2014/main" val="3305353562"/>
                  </a:ext>
                </a:extLst>
              </a:tr>
              <a:tr h="371768">
                <a:tc>
                  <a:txBody>
                    <a:bodyPr/>
                    <a:lstStyle/>
                    <a:p>
                      <a:r>
                        <a:rPr lang="en-US" sz="1600" dirty="0"/>
                        <a:t>Jeremy Rodgers</a:t>
                      </a:r>
                    </a:p>
                  </a:txBody>
                  <a:tcPr/>
                </a:tc>
                <a:tc>
                  <a:txBody>
                    <a:bodyPr/>
                    <a:lstStyle/>
                    <a:p>
                      <a:r>
                        <a:rPr lang="en-US" sz="1600" dirty="0"/>
                        <a:t>NHS England</a:t>
                      </a:r>
                    </a:p>
                  </a:txBody>
                  <a:tcPr/>
                </a:tc>
                <a:extLst>
                  <a:ext uri="{0D108BD9-81ED-4DB2-BD59-A6C34878D82A}">
                    <a16:rowId xmlns:a16="http://schemas.microsoft.com/office/drawing/2014/main" val="1263178932"/>
                  </a:ext>
                </a:extLst>
              </a:tr>
              <a:tr h="371768">
                <a:tc>
                  <a:txBody>
                    <a:bodyPr/>
                    <a:lstStyle/>
                    <a:p>
                      <a:r>
                        <a:rPr lang="en-US" sz="1600" dirty="0"/>
                        <a:t>Paloma Hawry</a:t>
                      </a:r>
                    </a:p>
                  </a:txBody>
                  <a:tcPr/>
                </a:tc>
                <a:tc>
                  <a:txBody>
                    <a:bodyPr/>
                    <a:lstStyle/>
                    <a:p>
                      <a:r>
                        <a:rPr lang="en-US" sz="1600" dirty="0"/>
                        <a:t>CDC</a:t>
                      </a:r>
                    </a:p>
                  </a:txBody>
                  <a:tcPr/>
                </a:tc>
                <a:extLst>
                  <a:ext uri="{0D108BD9-81ED-4DB2-BD59-A6C34878D82A}">
                    <a16:rowId xmlns:a16="http://schemas.microsoft.com/office/drawing/2014/main" val="3878120005"/>
                  </a:ext>
                </a:extLst>
              </a:tr>
              <a:tr h="371768">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631029436"/>
                  </a:ext>
                </a:extLst>
              </a:tr>
              <a:tr h="371768">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2633931773"/>
                  </a:ext>
                </a:extLst>
              </a:tr>
            </a:tbl>
          </a:graphicData>
        </a:graphic>
      </p:graphicFrame>
    </p:spTree>
    <p:extLst>
      <p:ext uri="{BB962C8B-B14F-4D97-AF65-F5344CB8AC3E}">
        <p14:creationId xmlns:p14="http://schemas.microsoft.com/office/powerpoint/2010/main" val="3894167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9CF946-64BB-A9E1-2EB1-34BFF4425560}"/>
              </a:ext>
            </a:extLst>
          </p:cNvPr>
          <p:cNvSpPr>
            <a:spLocks noGrp="1"/>
          </p:cNvSpPr>
          <p:nvPr>
            <p:ph type="title"/>
          </p:nvPr>
        </p:nvSpPr>
        <p:spPr/>
        <p:txBody>
          <a:bodyPr/>
          <a:lstStyle/>
          <a:p>
            <a:r>
              <a:rPr lang="en-US" dirty="0"/>
              <a:t>SNOMED Discussion – December 2025</a:t>
            </a:r>
          </a:p>
        </p:txBody>
      </p:sp>
      <p:sp>
        <p:nvSpPr>
          <p:cNvPr id="5" name="Content Placeholder 4">
            <a:extLst>
              <a:ext uri="{FF2B5EF4-FFF2-40B4-BE49-F238E27FC236}">
                <a16:creationId xmlns:a16="http://schemas.microsoft.com/office/drawing/2014/main" id="{7FDCCBCB-08C7-1C70-B2C0-01F56D1FB36A}"/>
              </a:ext>
            </a:extLst>
          </p:cNvPr>
          <p:cNvSpPr>
            <a:spLocks noGrp="1"/>
          </p:cNvSpPr>
          <p:nvPr>
            <p:ph idx="1"/>
          </p:nvPr>
        </p:nvSpPr>
        <p:spPr/>
        <p:txBody>
          <a:bodyPr>
            <a:normAutofit lnSpcReduction="10000"/>
          </a:bodyPr>
          <a:lstStyle/>
          <a:p>
            <a:r>
              <a:rPr lang="en-US" dirty="0"/>
              <a:t>SNOMED team views project with NUVA as stable and moving into business as usual</a:t>
            </a:r>
          </a:p>
          <a:p>
            <a:r>
              <a:rPr lang="en-US" dirty="0"/>
              <a:t>Focus is shifting from model development to adoption</a:t>
            </a:r>
          </a:p>
          <a:p>
            <a:r>
              <a:rPr lang="en-US" dirty="0"/>
              <a:t>Clear value as a bridge between vaccine code systems</a:t>
            </a:r>
          </a:p>
          <a:p>
            <a:r>
              <a:rPr lang="en-US" dirty="0"/>
              <a:t>Strong need for concrete, published use cases</a:t>
            </a:r>
          </a:p>
          <a:p>
            <a:pPr lvl="1"/>
            <a:r>
              <a:rPr lang="en-US" dirty="0"/>
              <a:t>National SNOMED extensions are a primary update pathway</a:t>
            </a:r>
          </a:p>
          <a:p>
            <a:pPr lvl="1"/>
            <a:r>
              <a:rPr lang="en-US" dirty="0"/>
              <a:t>Long-term alignment depends on real-world use</a:t>
            </a:r>
          </a:p>
          <a:p>
            <a:r>
              <a:rPr lang="en-US" dirty="0"/>
              <a:t>SNOMED is explicitly supportive of joint outreach</a:t>
            </a:r>
          </a:p>
          <a:p>
            <a:r>
              <a:rPr lang="en-US" dirty="0"/>
              <a:t>If you have use cases that you want to communicate, please tell us</a:t>
            </a:r>
          </a:p>
        </p:txBody>
      </p:sp>
    </p:spTree>
    <p:extLst>
      <p:ext uri="{BB962C8B-B14F-4D97-AF65-F5344CB8AC3E}">
        <p14:creationId xmlns:p14="http://schemas.microsoft.com/office/powerpoint/2010/main" val="1849372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3DBCA-CE1B-BAD8-DAA0-E15A9FCA42B8}"/>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8BC0FA7A-36C9-583A-A743-7DCB5802DFF6}"/>
              </a:ext>
            </a:extLst>
          </p:cNvPr>
          <p:cNvSpPr>
            <a:spLocks noGrp="1"/>
          </p:cNvSpPr>
          <p:nvPr>
            <p:ph type="ctrTitle"/>
          </p:nvPr>
        </p:nvSpPr>
        <p:spPr>
          <a:xfrm>
            <a:off x="5251837" y="657225"/>
            <a:ext cx="6675120" cy="2501511"/>
          </a:xfrm>
        </p:spPr>
        <p:txBody>
          <a:bodyPr>
            <a:normAutofit fontScale="90000"/>
          </a:bodyPr>
          <a:lstStyle/>
          <a:p>
            <a:r>
              <a:rPr lang="en-US" noProof="0" dirty="0"/>
              <a:t>Transcoding and Interpreting Vaccine Histories</a:t>
            </a:r>
          </a:p>
        </p:txBody>
      </p:sp>
      <p:sp>
        <p:nvSpPr>
          <p:cNvPr id="4" name="Sous-titre 3">
            <a:extLst>
              <a:ext uri="{FF2B5EF4-FFF2-40B4-BE49-F238E27FC236}">
                <a16:creationId xmlns:a16="http://schemas.microsoft.com/office/drawing/2014/main" id="{24AF6AB7-C8D0-82B1-6C71-C983F9EAFDC8}"/>
              </a:ext>
            </a:extLst>
          </p:cNvPr>
          <p:cNvSpPr>
            <a:spLocks noGrp="1"/>
          </p:cNvSpPr>
          <p:nvPr>
            <p:ph type="subTitle" idx="1"/>
          </p:nvPr>
        </p:nvSpPr>
        <p:spPr/>
        <p:txBody>
          <a:bodyPr/>
          <a:lstStyle/>
          <a:p>
            <a:r>
              <a:rPr lang="en-US" noProof="0" dirty="0"/>
              <a:t>Nathan Bunker</a:t>
            </a:r>
          </a:p>
        </p:txBody>
      </p:sp>
    </p:spTree>
    <p:extLst>
      <p:ext uri="{BB962C8B-B14F-4D97-AF65-F5344CB8AC3E}">
        <p14:creationId xmlns:p14="http://schemas.microsoft.com/office/powerpoint/2010/main" val="217979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F6344B-3CAB-3151-0B45-7AFCC79FB0EF}"/>
              </a:ext>
            </a:extLst>
          </p:cNvPr>
          <p:cNvSpPr>
            <a:spLocks noGrp="1"/>
          </p:cNvSpPr>
          <p:nvPr>
            <p:ph type="title"/>
          </p:nvPr>
        </p:nvSpPr>
        <p:spPr/>
        <p:txBody>
          <a:bodyPr/>
          <a:lstStyle/>
          <a:p>
            <a:r>
              <a:rPr lang="en-US" dirty="0"/>
              <a:t>Transcoding and Interpreting Vaccine Histories</a:t>
            </a:r>
          </a:p>
        </p:txBody>
      </p:sp>
      <p:sp>
        <p:nvSpPr>
          <p:cNvPr id="5" name="Content Placeholder 4">
            <a:extLst>
              <a:ext uri="{FF2B5EF4-FFF2-40B4-BE49-F238E27FC236}">
                <a16:creationId xmlns:a16="http://schemas.microsoft.com/office/drawing/2014/main" id="{7FBA9A69-8A13-7054-088B-6E2848A05686}"/>
              </a:ext>
            </a:extLst>
          </p:cNvPr>
          <p:cNvSpPr>
            <a:spLocks noGrp="1"/>
          </p:cNvSpPr>
          <p:nvPr>
            <p:ph idx="1"/>
          </p:nvPr>
        </p:nvSpPr>
        <p:spPr/>
        <p:txBody>
          <a:bodyPr/>
          <a:lstStyle/>
          <a:p>
            <a:r>
              <a:rPr lang="en-US" dirty="0"/>
              <a:t>Interpreting foreign records requires</a:t>
            </a:r>
          </a:p>
          <a:p>
            <a:pPr lvl="1"/>
            <a:r>
              <a:rPr lang="en-US" dirty="0"/>
              <a:t>Determining which vaccine was given</a:t>
            </a:r>
          </a:p>
          <a:p>
            <a:pPr lvl="1"/>
            <a:r>
              <a:rPr lang="en-US" dirty="0"/>
              <a:t>What disease protection it confers</a:t>
            </a:r>
          </a:p>
          <a:p>
            <a:pPr lvl="1"/>
            <a:r>
              <a:rPr lang="en-US" dirty="0"/>
              <a:t>How it should be represented in the local code system</a:t>
            </a:r>
          </a:p>
          <a:p>
            <a:r>
              <a:rPr lang="en-US" dirty="0"/>
              <a:t>NUVA can help support this by providing a complete picture and mappings</a:t>
            </a:r>
          </a:p>
          <a:p>
            <a:r>
              <a:rPr lang="en-US" dirty="0"/>
              <a:t>We created a place to put external resources</a:t>
            </a:r>
          </a:p>
          <a:p>
            <a:pPr lvl="1"/>
            <a:r>
              <a:rPr lang="en-US" dirty="0"/>
              <a:t>Please send us resources you find or believe would be useful</a:t>
            </a:r>
          </a:p>
        </p:txBody>
      </p:sp>
    </p:spTree>
    <p:extLst>
      <p:ext uri="{BB962C8B-B14F-4D97-AF65-F5344CB8AC3E}">
        <p14:creationId xmlns:p14="http://schemas.microsoft.com/office/powerpoint/2010/main" val="2660891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CD567-DA06-412C-CFB3-6C8C737F1271}"/>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B9FA2D00-6C8F-9193-317F-DF72D7B9AF32}"/>
              </a:ext>
            </a:extLst>
          </p:cNvPr>
          <p:cNvSpPr>
            <a:spLocks noGrp="1"/>
          </p:cNvSpPr>
          <p:nvPr>
            <p:ph type="ctrTitle"/>
          </p:nvPr>
        </p:nvSpPr>
        <p:spPr/>
        <p:txBody>
          <a:bodyPr>
            <a:normAutofit/>
          </a:bodyPr>
          <a:lstStyle/>
          <a:p>
            <a:r>
              <a:rPr lang="en-US" dirty="0"/>
              <a:t>NUVA Search App</a:t>
            </a:r>
            <a:endParaRPr lang="en-US" noProof="0" dirty="0"/>
          </a:p>
        </p:txBody>
      </p:sp>
      <p:sp>
        <p:nvSpPr>
          <p:cNvPr id="4" name="Sous-titre 3">
            <a:extLst>
              <a:ext uri="{FF2B5EF4-FFF2-40B4-BE49-F238E27FC236}">
                <a16:creationId xmlns:a16="http://schemas.microsoft.com/office/drawing/2014/main" id="{E0F79D11-7F56-7594-657B-BFE1B72F1E7C}"/>
              </a:ext>
            </a:extLst>
          </p:cNvPr>
          <p:cNvSpPr>
            <a:spLocks noGrp="1"/>
          </p:cNvSpPr>
          <p:nvPr>
            <p:ph type="subTitle" idx="1"/>
          </p:nvPr>
        </p:nvSpPr>
        <p:spPr/>
        <p:txBody>
          <a:bodyPr/>
          <a:lstStyle/>
          <a:p>
            <a:r>
              <a:rPr lang="en-US" noProof="0" dirty="0"/>
              <a:t>Nancy Telecom Students</a:t>
            </a:r>
          </a:p>
        </p:txBody>
      </p:sp>
    </p:spTree>
    <p:extLst>
      <p:ext uri="{BB962C8B-B14F-4D97-AF65-F5344CB8AC3E}">
        <p14:creationId xmlns:p14="http://schemas.microsoft.com/office/powerpoint/2010/main" val="2929829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65FD9-A838-E6FF-A79C-E41CA3A3BC0D}"/>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06F34E69-07D5-1AA5-6DA1-7614415D1268}"/>
              </a:ext>
            </a:extLst>
          </p:cNvPr>
          <p:cNvSpPr>
            <a:spLocks noGrp="1"/>
          </p:cNvSpPr>
          <p:nvPr>
            <p:ph idx="1"/>
          </p:nvPr>
        </p:nvSpPr>
        <p:spPr>
          <a:xfrm>
            <a:off x="640079" y="1736823"/>
            <a:ext cx="7810501" cy="3566160"/>
          </a:xfrm>
        </p:spPr>
        <p:txBody>
          <a:bodyPr/>
          <a:lstStyle/>
          <a:p>
            <a:r>
              <a:rPr lang="en-US" dirty="0"/>
              <a:t>The work you are doing is so important. </a:t>
            </a:r>
          </a:p>
          <a:p>
            <a:r>
              <a:rPr lang="en-US" dirty="0"/>
              <a:t>Thank you for taking time to help move this project forward. </a:t>
            </a:r>
          </a:p>
          <a:p>
            <a:r>
              <a:rPr lang="en-US" dirty="0"/>
              <a:t>Next Meeting</a:t>
            </a:r>
          </a:p>
          <a:p>
            <a:pPr lvl="1"/>
            <a:r>
              <a:rPr lang="en-US" dirty="0"/>
              <a:t>11 February 2026</a:t>
            </a:r>
          </a:p>
          <a:p>
            <a:pPr lvl="1"/>
            <a:r>
              <a:rPr lang="en-US" dirty="0"/>
              <a:t>Topic:</a:t>
            </a:r>
          </a:p>
          <a:p>
            <a:pPr lvl="2"/>
            <a:r>
              <a:rPr lang="en-US" dirty="0"/>
              <a:t>Supporting Meningococcal B vaccinations</a:t>
            </a:r>
          </a:p>
          <a:p>
            <a:pPr lvl="2"/>
            <a:r>
              <a:rPr lang="en-US" dirty="0"/>
              <a:t>Discuss Notion of Target Disease</a:t>
            </a:r>
          </a:p>
        </p:txBody>
      </p:sp>
    </p:spTree>
    <p:extLst>
      <p:ext uri="{BB962C8B-B14F-4D97-AF65-F5344CB8AC3E}">
        <p14:creationId xmlns:p14="http://schemas.microsoft.com/office/powerpoint/2010/main" val="4274863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259D76-6D2D-2A9F-E803-45D8DF11FC5C}"/>
              </a:ext>
            </a:extLst>
          </p:cNvPr>
          <p:cNvSpPr>
            <a:spLocks noGrp="1"/>
          </p:cNvSpPr>
          <p:nvPr>
            <p:ph type="title"/>
          </p:nvPr>
        </p:nvSpPr>
        <p:spPr>
          <a:xfrm>
            <a:off x="640079" y="367748"/>
            <a:ext cx="2865121" cy="2059766"/>
          </a:xfrm>
        </p:spPr>
        <p:txBody>
          <a:bodyPr>
            <a:normAutofit fontScale="90000"/>
          </a:bodyPr>
          <a:lstStyle/>
          <a:p>
            <a:r>
              <a:rPr lang="en-US" dirty="0"/>
              <a:t>Welcome and Introductions</a:t>
            </a:r>
          </a:p>
        </p:txBody>
      </p:sp>
      <p:sp>
        <p:nvSpPr>
          <p:cNvPr id="2" name="Content Placeholder 3">
            <a:extLst>
              <a:ext uri="{FF2B5EF4-FFF2-40B4-BE49-F238E27FC236}">
                <a16:creationId xmlns:a16="http://schemas.microsoft.com/office/drawing/2014/main" id="{12A6C1E1-528A-8622-4252-7DF7C8F541A5}"/>
              </a:ext>
            </a:extLst>
          </p:cNvPr>
          <p:cNvSpPr txBox="1">
            <a:spLocks/>
          </p:cNvSpPr>
          <p:nvPr/>
        </p:nvSpPr>
        <p:spPr>
          <a:xfrm>
            <a:off x="792480" y="2558143"/>
            <a:ext cx="2592978" cy="289724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Please tell us:</a:t>
            </a:r>
          </a:p>
          <a:p>
            <a:pPr lvl="1"/>
            <a:r>
              <a:rPr lang="en-US" dirty="0"/>
              <a:t>Your name, </a:t>
            </a:r>
          </a:p>
          <a:p>
            <a:pPr lvl="1"/>
            <a:r>
              <a:rPr lang="en-US" dirty="0"/>
              <a:t>Your organization</a:t>
            </a:r>
          </a:p>
          <a:p>
            <a:pPr lvl="1"/>
            <a:r>
              <a:rPr lang="en-US" dirty="0"/>
              <a:t>Why you are interested in vaccine codes</a:t>
            </a:r>
          </a:p>
        </p:txBody>
      </p:sp>
      <p:graphicFrame>
        <p:nvGraphicFramePr>
          <p:cNvPr id="7" name="Content Placeholder 6">
            <a:extLst>
              <a:ext uri="{FF2B5EF4-FFF2-40B4-BE49-F238E27FC236}">
                <a16:creationId xmlns:a16="http://schemas.microsoft.com/office/drawing/2014/main" id="{5759F283-F431-DA97-46B6-6921EA394FAE}"/>
              </a:ext>
            </a:extLst>
          </p:cNvPr>
          <p:cNvGraphicFramePr>
            <a:graphicFrameLocks noGrp="1"/>
          </p:cNvGraphicFramePr>
          <p:nvPr>
            <p:ph idx="1"/>
            <p:extLst>
              <p:ext uri="{D42A27DB-BD31-4B8C-83A1-F6EECF244321}">
                <p14:modId xmlns:p14="http://schemas.microsoft.com/office/powerpoint/2010/main" val="94888225"/>
              </p:ext>
            </p:extLst>
          </p:nvPr>
        </p:nvGraphicFramePr>
        <p:xfrm>
          <a:off x="3708761" y="276687"/>
          <a:ext cx="4145280" cy="6527408"/>
        </p:xfrm>
        <a:graphic>
          <a:graphicData uri="http://schemas.openxmlformats.org/drawingml/2006/table">
            <a:tbl>
              <a:tblPr firstRow="1" bandRow="1">
                <a:tableStyleId>{5C22544A-7EE6-4342-B048-85BDC9FD1C3A}</a:tableStyleId>
              </a:tblPr>
              <a:tblGrid>
                <a:gridCol w="1927857">
                  <a:extLst>
                    <a:ext uri="{9D8B030D-6E8A-4147-A177-3AD203B41FA5}">
                      <a16:colId xmlns:a16="http://schemas.microsoft.com/office/drawing/2014/main" val="2034432431"/>
                    </a:ext>
                  </a:extLst>
                </a:gridCol>
                <a:gridCol w="2217423">
                  <a:extLst>
                    <a:ext uri="{9D8B030D-6E8A-4147-A177-3AD203B41FA5}">
                      <a16:colId xmlns:a16="http://schemas.microsoft.com/office/drawing/2014/main" val="1331199244"/>
                    </a:ext>
                  </a:extLst>
                </a:gridCol>
              </a:tblGrid>
              <a:tr h="371768">
                <a:tc>
                  <a:txBody>
                    <a:bodyPr/>
                    <a:lstStyle/>
                    <a:p>
                      <a:r>
                        <a:rPr lang="en-US" sz="1600" dirty="0"/>
                        <a:t>Name</a:t>
                      </a:r>
                    </a:p>
                  </a:txBody>
                  <a:tcPr/>
                </a:tc>
                <a:tc>
                  <a:txBody>
                    <a:bodyPr/>
                    <a:lstStyle/>
                    <a:p>
                      <a:r>
                        <a:rPr lang="en-US" sz="1600" dirty="0"/>
                        <a:t>Organization</a:t>
                      </a:r>
                    </a:p>
                  </a:txBody>
                  <a:tcPr/>
                </a:tc>
                <a:extLst>
                  <a:ext uri="{0D108BD9-81ED-4DB2-BD59-A6C34878D82A}">
                    <a16:rowId xmlns:a16="http://schemas.microsoft.com/office/drawing/2014/main" val="1640968708"/>
                  </a:ext>
                </a:extLst>
              </a:tr>
              <a:tr h="371768">
                <a:tc>
                  <a:txBody>
                    <a:bodyPr/>
                    <a:lstStyle/>
                    <a:p>
                      <a:r>
                        <a:rPr lang="en-US" sz="1600" dirty="0"/>
                        <a:t>Nathan Bunker</a:t>
                      </a:r>
                    </a:p>
                  </a:txBody>
                  <a:tcPr/>
                </a:tc>
                <a:tc>
                  <a:txBody>
                    <a:bodyPr/>
                    <a:lstStyle/>
                    <a:p>
                      <a:r>
                        <a:rPr lang="en-US" sz="1600" dirty="0"/>
                        <a:t>AIRA</a:t>
                      </a:r>
                    </a:p>
                  </a:txBody>
                  <a:tcPr/>
                </a:tc>
                <a:extLst>
                  <a:ext uri="{0D108BD9-81ED-4DB2-BD59-A6C34878D82A}">
                    <a16:rowId xmlns:a16="http://schemas.microsoft.com/office/drawing/2014/main" val="2124182183"/>
                  </a:ext>
                </a:extLst>
              </a:tr>
              <a:tr h="371768">
                <a:tc>
                  <a:txBody>
                    <a:bodyPr/>
                    <a:lstStyle/>
                    <a:p>
                      <a:r>
                        <a:rPr lang="en-US" sz="1600" dirty="0"/>
                        <a:t>François </a:t>
                      </a:r>
                      <a:r>
                        <a:rPr lang="en-US" sz="1600" dirty="0" err="1"/>
                        <a:t>Kaag</a:t>
                      </a:r>
                      <a:endParaRPr lang="en-US" sz="1600" dirty="0"/>
                    </a:p>
                  </a:txBody>
                  <a:tcPr/>
                </a:tc>
                <a:tc>
                  <a:txBody>
                    <a:bodyPr/>
                    <a:lstStyle/>
                    <a:p>
                      <a:r>
                        <a:rPr lang="en-US" sz="1600" dirty="0" err="1"/>
                        <a:t>Syadem</a:t>
                      </a:r>
                      <a:endParaRPr lang="en-US" sz="1600" dirty="0"/>
                    </a:p>
                  </a:txBody>
                  <a:tcPr/>
                </a:tc>
                <a:extLst>
                  <a:ext uri="{0D108BD9-81ED-4DB2-BD59-A6C34878D82A}">
                    <a16:rowId xmlns:a16="http://schemas.microsoft.com/office/drawing/2014/main" val="2310635100"/>
                  </a:ext>
                </a:extLst>
              </a:tr>
              <a:tr h="371768">
                <a:tc>
                  <a:txBody>
                    <a:bodyPr/>
                    <a:lstStyle/>
                    <a:p>
                      <a:r>
                        <a:rPr lang="en-US" sz="1600" dirty="0"/>
                        <a:t>Nicolas Crouzier</a:t>
                      </a:r>
                    </a:p>
                  </a:txBody>
                  <a:tcPr/>
                </a:tc>
                <a:tc>
                  <a:txBody>
                    <a:bodyPr/>
                    <a:lstStyle/>
                    <a:p>
                      <a:r>
                        <a:rPr lang="en-US" sz="1600" dirty="0"/>
                        <a:t>NIST</a:t>
                      </a:r>
                    </a:p>
                  </a:txBody>
                  <a:tcPr/>
                </a:tc>
                <a:extLst>
                  <a:ext uri="{0D108BD9-81ED-4DB2-BD59-A6C34878D82A}">
                    <a16:rowId xmlns:a16="http://schemas.microsoft.com/office/drawing/2014/main" val="1940876448"/>
                  </a:ext>
                </a:extLst>
              </a:tr>
              <a:tr h="371768">
                <a:tc>
                  <a:txBody>
                    <a:bodyPr/>
                    <a:lstStyle/>
                    <a:p>
                      <a:r>
                        <a:rPr lang="en-US" sz="1600" dirty="0"/>
                        <a:t>Clément Hennequin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NIST</a:t>
                      </a:r>
                    </a:p>
                  </a:txBody>
                  <a:tcPr/>
                </a:tc>
                <a:extLst>
                  <a:ext uri="{0D108BD9-81ED-4DB2-BD59-A6C34878D82A}">
                    <a16:rowId xmlns:a16="http://schemas.microsoft.com/office/drawing/2014/main" val="1750945258"/>
                  </a:ext>
                </a:extLst>
              </a:tr>
              <a:tr h="371768">
                <a:tc>
                  <a:txBody>
                    <a:bodyPr/>
                    <a:lstStyle/>
                    <a:p>
                      <a:r>
                        <a:rPr lang="en-US" sz="1600" dirty="0"/>
                        <a:t>SBB</a:t>
                      </a:r>
                    </a:p>
                  </a:txBody>
                  <a:tcPr/>
                </a:tc>
                <a:tc>
                  <a:txBody>
                    <a:bodyPr/>
                    <a:lstStyle/>
                    <a:p>
                      <a:r>
                        <a:rPr lang="en-US" sz="1600" dirty="0"/>
                        <a:t>Medical Doctor</a:t>
                      </a:r>
                    </a:p>
                  </a:txBody>
                  <a:tcPr/>
                </a:tc>
                <a:extLst>
                  <a:ext uri="{0D108BD9-81ED-4DB2-BD59-A6C34878D82A}">
                    <a16:rowId xmlns:a16="http://schemas.microsoft.com/office/drawing/2014/main" val="132155445"/>
                  </a:ext>
                </a:extLst>
              </a:tr>
              <a:tr h="371768">
                <a:tc>
                  <a:txBody>
                    <a:bodyPr/>
                    <a:lstStyle/>
                    <a:p>
                      <a:r>
                        <a:rPr lang="en-US" sz="1600" dirty="0"/>
                        <a:t>Benjamin Cordebar</a:t>
                      </a:r>
                    </a:p>
                  </a:txBody>
                  <a:tcPr/>
                </a:tc>
                <a:tc>
                  <a:txBody>
                    <a:bodyPr/>
                    <a:lstStyle/>
                    <a:p>
                      <a:r>
                        <a:rPr lang="en-US" sz="1600" dirty="0"/>
                        <a:t>NIST</a:t>
                      </a:r>
                    </a:p>
                  </a:txBody>
                  <a:tcPr/>
                </a:tc>
                <a:extLst>
                  <a:ext uri="{0D108BD9-81ED-4DB2-BD59-A6C34878D82A}">
                    <a16:rowId xmlns:a16="http://schemas.microsoft.com/office/drawing/2014/main" val="2739819744"/>
                  </a:ext>
                </a:extLst>
              </a:tr>
              <a:tr h="371768">
                <a:tc>
                  <a:txBody>
                    <a:bodyPr/>
                    <a:lstStyle/>
                    <a:p>
                      <a:r>
                        <a:rPr lang="en-US" sz="1600" dirty="0"/>
                        <a:t>Jessie Bair</a:t>
                      </a:r>
                    </a:p>
                  </a:txBody>
                  <a:tcPr/>
                </a:tc>
                <a:tc>
                  <a:txBody>
                    <a:bodyPr/>
                    <a:lstStyle/>
                    <a:p>
                      <a:endParaRPr lang="en-US" sz="1600" dirty="0"/>
                    </a:p>
                  </a:txBody>
                  <a:tcPr/>
                </a:tc>
                <a:extLst>
                  <a:ext uri="{0D108BD9-81ED-4DB2-BD59-A6C34878D82A}">
                    <a16:rowId xmlns:a16="http://schemas.microsoft.com/office/drawing/2014/main" val="2878372375"/>
                  </a:ext>
                </a:extLst>
              </a:tr>
              <a:tr h="371768">
                <a:tc>
                  <a:txBody>
                    <a:bodyPr/>
                    <a:lstStyle/>
                    <a:p>
                      <a:r>
                        <a:rPr lang="en-US" sz="1600" dirty="0"/>
                        <a:t>Paloma Hawry</a:t>
                      </a:r>
                    </a:p>
                  </a:txBody>
                  <a:tcPr/>
                </a:tc>
                <a:tc>
                  <a:txBody>
                    <a:bodyPr/>
                    <a:lstStyle/>
                    <a:p>
                      <a:r>
                        <a:rPr lang="en-US" sz="1600" dirty="0"/>
                        <a:t>CDC</a:t>
                      </a:r>
                    </a:p>
                  </a:txBody>
                  <a:tcPr/>
                </a:tc>
                <a:extLst>
                  <a:ext uri="{0D108BD9-81ED-4DB2-BD59-A6C34878D82A}">
                    <a16:rowId xmlns:a16="http://schemas.microsoft.com/office/drawing/2014/main" val="201209896"/>
                  </a:ext>
                </a:extLst>
              </a:tr>
              <a:tr h="371768">
                <a:tc>
                  <a:txBody>
                    <a:bodyPr/>
                    <a:lstStyle/>
                    <a:p>
                      <a:r>
                        <a:rPr lang="en-US" sz="1600" dirty="0"/>
                        <a:t>Numa Bermond</a:t>
                      </a:r>
                    </a:p>
                  </a:txBody>
                  <a:tcPr/>
                </a:tc>
                <a:tc>
                  <a:txBody>
                    <a:bodyPr/>
                    <a:lstStyle/>
                    <a:p>
                      <a:r>
                        <a:rPr lang="en-US" sz="1600" dirty="0"/>
                        <a:t>Telecom Nancy</a:t>
                      </a:r>
                    </a:p>
                  </a:txBody>
                  <a:tcPr/>
                </a:tc>
                <a:extLst>
                  <a:ext uri="{0D108BD9-81ED-4DB2-BD59-A6C34878D82A}">
                    <a16:rowId xmlns:a16="http://schemas.microsoft.com/office/drawing/2014/main" val="3501771911"/>
                  </a:ext>
                </a:extLst>
              </a:tr>
              <a:tr h="371768">
                <a:tc>
                  <a:txBody>
                    <a:bodyPr/>
                    <a:lstStyle/>
                    <a:p>
                      <a:r>
                        <a:rPr lang="en-US" sz="1600" dirty="0"/>
                        <a:t>Gauthier Vignau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Telecom Nancy</a:t>
                      </a:r>
                    </a:p>
                  </a:txBody>
                  <a:tcPr/>
                </a:tc>
                <a:extLst>
                  <a:ext uri="{0D108BD9-81ED-4DB2-BD59-A6C34878D82A}">
                    <a16:rowId xmlns:a16="http://schemas.microsoft.com/office/drawing/2014/main" val="613881898"/>
                  </a:ext>
                </a:extLst>
              </a:tr>
              <a:tr h="371768">
                <a:tc>
                  <a:txBody>
                    <a:bodyPr/>
                    <a:lstStyle/>
                    <a:p>
                      <a:r>
                        <a:rPr lang="en-US" sz="1600" dirty="0"/>
                        <a:t>Maï Vignau-Sicard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Telecom Nancy</a:t>
                      </a:r>
                    </a:p>
                  </a:txBody>
                  <a:tcPr/>
                </a:tc>
                <a:extLst>
                  <a:ext uri="{0D108BD9-81ED-4DB2-BD59-A6C34878D82A}">
                    <a16:rowId xmlns:a16="http://schemas.microsoft.com/office/drawing/2014/main" val="3305353562"/>
                  </a:ext>
                </a:extLst>
              </a:tr>
              <a:tr h="371768">
                <a:tc>
                  <a:txBody>
                    <a:bodyPr/>
                    <a:lstStyle/>
                    <a:p>
                      <a:r>
                        <a:rPr lang="en-US" sz="1600" dirty="0"/>
                        <a:t>Myriam Talantikit</a:t>
                      </a:r>
                    </a:p>
                  </a:txBody>
                  <a:tcPr/>
                </a:tc>
                <a:tc>
                  <a:txBody>
                    <a:bodyPr/>
                    <a:lstStyle/>
                    <a:p>
                      <a:r>
                        <a:rPr lang="en-US" sz="1600" dirty="0"/>
                        <a:t>Canada Health </a:t>
                      </a:r>
                      <a:r>
                        <a:rPr lang="en-US" sz="1600" dirty="0" err="1"/>
                        <a:t>Infoway</a:t>
                      </a:r>
                      <a:endParaRPr lang="en-US" sz="1600" dirty="0"/>
                    </a:p>
                  </a:txBody>
                  <a:tcPr/>
                </a:tc>
                <a:extLst>
                  <a:ext uri="{0D108BD9-81ED-4DB2-BD59-A6C34878D82A}">
                    <a16:rowId xmlns:a16="http://schemas.microsoft.com/office/drawing/2014/main" val="1263178932"/>
                  </a:ext>
                </a:extLst>
              </a:tr>
              <a:tr h="371768">
                <a:tc>
                  <a:txBody>
                    <a:bodyPr/>
                    <a:lstStyle/>
                    <a:p>
                      <a:r>
                        <a:rPr lang="en-US" sz="1600" dirty="0"/>
                        <a:t>Faisal Reza</a:t>
                      </a:r>
                    </a:p>
                  </a:txBody>
                  <a:tcPr/>
                </a:tc>
                <a:tc>
                  <a:txBody>
                    <a:bodyPr/>
                    <a:lstStyle/>
                    <a:p>
                      <a:r>
                        <a:rPr lang="en-US" sz="1600" dirty="0"/>
                        <a:t>CDC</a:t>
                      </a:r>
                    </a:p>
                  </a:txBody>
                  <a:tcPr/>
                </a:tc>
                <a:extLst>
                  <a:ext uri="{0D108BD9-81ED-4DB2-BD59-A6C34878D82A}">
                    <a16:rowId xmlns:a16="http://schemas.microsoft.com/office/drawing/2014/main" val="1633503575"/>
                  </a:ext>
                </a:extLst>
              </a:tr>
              <a:tr h="371768">
                <a:tc>
                  <a:txBody>
                    <a:bodyPr/>
                    <a:lstStyle/>
                    <a:p>
                      <a:r>
                        <a:rPr lang="en-US" sz="1600" dirty="0"/>
                        <a:t>Rob Snelick</a:t>
                      </a:r>
                    </a:p>
                  </a:txBody>
                  <a:tcPr/>
                </a:tc>
                <a:tc>
                  <a:txBody>
                    <a:bodyPr/>
                    <a:lstStyle/>
                    <a:p>
                      <a:r>
                        <a:rPr lang="en-US" sz="1600" dirty="0"/>
                        <a:t>NIST</a:t>
                      </a:r>
                    </a:p>
                  </a:txBody>
                  <a:tcPr/>
                </a:tc>
                <a:extLst>
                  <a:ext uri="{0D108BD9-81ED-4DB2-BD59-A6C34878D82A}">
                    <a16:rowId xmlns:a16="http://schemas.microsoft.com/office/drawing/2014/main" val="1417898266"/>
                  </a:ext>
                </a:extLst>
              </a:tr>
              <a:tr h="371768">
                <a:tc>
                  <a:txBody>
                    <a:bodyPr/>
                    <a:lstStyle/>
                    <a:p>
                      <a:r>
                        <a:rPr lang="en-US" sz="1600" dirty="0"/>
                        <a:t>Jeremy Rogers</a:t>
                      </a:r>
                    </a:p>
                  </a:txBody>
                  <a:tcPr/>
                </a:tc>
                <a:tc>
                  <a:txBody>
                    <a:bodyPr/>
                    <a:lstStyle/>
                    <a:p>
                      <a:r>
                        <a:rPr lang="en-US" sz="1600" dirty="0"/>
                        <a:t>UK National Health Service</a:t>
                      </a:r>
                    </a:p>
                  </a:txBody>
                  <a:tcPr/>
                </a:tc>
                <a:extLst>
                  <a:ext uri="{0D108BD9-81ED-4DB2-BD59-A6C34878D82A}">
                    <a16:rowId xmlns:a16="http://schemas.microsoft.com/office/drawing/2014/main" val="27593104"/>
                  </a:ext>
                </a:extLst>
              </a:tr>
              <a:tr h="371768">
                <a:tc>
                  <a:txBody>
                    <a:bodyPr/>
                    <a:lstStyle/>
                    <a:p>
                      <a:r>
                        <a:rPr lang="en-US" sz="1600" dirty="0"/>
                        <a:t>Andrew </a:t>
                      </a:r>
                      <a:r>
                        <a:rPr lang="en-US" sz="1600" dirty="0" err="1"/>
                        <a:t>MacCaffrey</a:t>
                      </a:r>
                      <a:endParaRPr lang="en-US" sz="1600" dirty="0"/>
                    </a:p>
                  </a:txBody>
                  <a:tcPr/>
                </a:tc>
                <a:tc>
                  <a:txBody>
                    <a:bodyPr/>
                    <a:lstStyle/>
                    <a:p>
                      <a:r>
                        <a:rPr lang="en-US" sz="1600" dirty="0"/>
                        <a:t>NIST</a:t>
                      </a:r>
                    </a:p>
                  </a:txBody>
                  <a:tcPr/>
                </a:tc>
                <a:extLst>
                  <a:ext uri="{0D108BD9-81ED-4DB2-BD59-A6C34878D82A}">
                    <a16:rowId xmlns:a16="http://schemas.microsoft.com/office/drawing/2014/main" val="2805631930"/>
                  </a:ext>
                </a:extLst>
              </a:tr>
            </a:tbl>
          </a:graphicData>
        </a:graphic>
      </p:graphicFrame>
      <p:graphicFrame>
        <p:nvGraphicFramePr>
          <p:cNvPr id="4" name="Content Placeholder 6">
            <a:extLst>
              <a:ext uri="{FF2B5EF4-FFF2-40B4-BE49-F238E27FC236}">
                <a16:creationId xmlns:a16="http://schemas.microsoft.com/office/drawing/2014/main" id="{CB9ABC83-C7B5-0BD9-8B01-3E987DAC9D14}"/>
              </a:ext>
            </a:extLst>
          </p:cNvPr>
          <p:cNvGraphicFramePr>
            <a:graphicFrameLocks/>
          </p:cNvGraphicFramePr>
          <p:nvPr/>
        </p:nvGraphicFramePr>
        <p:xfrm>
          <a:off x="8046720" y="276687"/>
          <a:ext cx="4145280" cy="4132384"/>
        </p:xfrm>
        <a:graphic>
          <a:graphicData uri="http://schemas.openxmlformats.org/drawingml/2006/table">
            <a:tbl>
              <a:tblPr firstRow="1" bandRow="1">
                <a:tableStyleId>{5C22544A-7EE6-4342-B048-85BDC9FD1C3A}</a:tableStyleId>
              </a:tblPr>
              <a:tblGrid>
                <a:gridCol w="2072640">
                  <a:extLst>
                    <a:ext uri="{9D8B030D-6E8A-4147-A177-3AD203B41FA5}">
                      <a16:colId xmlns:a16="http://schemas.microsoft.com/office/drawing/2014/main" val="2034432431"/>
                    </a:ext>
                  </a:extLst>
                </a:gridCol>
                <a:gridCol w="2072640">
                  <a:extLst>
                    <a:ext uri="{9D8B030D-6E8A-4147-A177-3AD203B41FA5}">
                      <a16:colId xmlns:a16="http://schemas.microsoft.com/office/drawing/2014/main" val="1331199244"/>
                    </a:ext>
                  </a:extLst>
                </a:gridCol>
              </a:tblGrid>
              <a:tr h="371768">
                <a:tc>
                  <a:txBody>
                    <a:bodyPr/>
                    <a:lstStyle/>
                    <a:p>
                      <a:r>
                        <a:rPr lang="en-US" sz="1600" dirty="0"/>
                        <a:t>Name</a:t>
                      </a:r>
                    </a:p>
                  </a:txBody>
                  <a:tcPr/>
                </a:tc>
                <a:tc>
                  <a:txBody>
                    <a:bodyPr/>
                    <a:lstStyle/>
                    <a:p>
                      <a:r>
                        <a:rPr lang="en-US" sz="1600" dirty="0"/>
                        <a:t>Organization</a:t>
                      </a:r>
                    </a:p>
                  </a:txBody>
                  <a:tcPr/>
                </a:tc>
                <a:extLst>
                  <a:ext uri="{0D108BD9-81ED-4DB2-BD59-A6C34878D82A}">
                    <a16:rowId xmlns:a16="http://schemas.microsoft.com/office/drawing/2014/main" val="1640968708"/>
                  </a:ext>
                </a:extLst>
              </a:tr>
              <a:tr h="371768">
                <a:tc>
                  <a:txBody>
                    <a:bodyPr/>
                    <a:lstStyle/>
                    <a:p>
                      <a:r>
                        <a:rPr lang="en-US" sz="1600" dirty="0"/>
                        <a:t>Eduardo </a:t>
                      </a:r>
                      <a:r>
                        <a:rPr lang="en-US" sz="1600" dirty="0" err="1"/>
                        <a:t>Bellestero</a:t>
                      </a:r>
                      <a:endParaRPr lang="en-US" sz="1600" dirty="0"/>
                    </a:p>
                  </a:txBody>
                  <a:tcPr/>
                </a:tc>
                <a:tc>
                  <a:txBody>
                    <a:bodyPr/>
                    <a:lstStyle/>
                    <a:p>
                      <a:r>
                        <a:rPr lang="en-US" sz="1600" dirty="0"/>
                        <a:t>Kentucky Registry</a:t>
                      </a:r>
                    </a:p>
                  </a:txBody>
                  <a:tcPr/>
                </a:tc>
                <a:extLst>
                  <a:ext uri="{0D108BD9-81ED-4DB2-BD59-A6C34878D82A}">
                    <a16:rowId xmlns:a16="http://schemas.microsoft.com/office/drawing/2014/main" val="2124182183"/>
                  </a:ext>
                </a:extLst>
              </a:tr>
              <a:tr h="371768">
                <a:tc>
                  <a:txBody>
                    <a:bodyPr/>
                    <a:lstStyle/>
                    <a:p>
                      <a:r>
                        <a:rPr lang="en-US" sz="1600" dirty="0"/>
                        <a:t>Michael Faughn</a:t>
                      </a:r>
                    </a:p>
                  </a:txBody>
                  <a:tcPr/>
                </a:tc>
                <a:tc>
                  <a:txBody>
                    <a:bodyPr/>
                    <a:lstStyle/>
                    <a:p>
                      <a:r>
                        <a:rPr lang="en-US" sz="1600" dirty="0"/>
                        <a:t>NIST</a:t>
                      </a:r>
                    </a:p>
                  </a:txBody>
                  <a:tcPr/>
                </a:tc>
                <a:extLst>
                  <a:ext uri="{0D108BD9-81ED-4DB2-BD59-A6C34878D82A}">
                    <a16:rowId xmlns:a16="http://schemas.microsoft.com/office/drawing/2014/main" val="2310635100"/>
                  </a:ext>
                </a:extLst>
              </a:tr>
              <a:tr h="371768">
                <a:tc>
                  <a:txBody>
                    <a:bodyPr/>
                    <a:lstStyle/>
                    <a:p>
                      <a:r>
                        <a:rPr lang="en-US" sz="1600" dirty="0"/>
                        <a:t>Tammy Seithel</a:t>
                      </a:r>
                    </a:p>
                  </a:txBody>
                  <a:tcPr/>
                </a:tc>
                <a:tc>
                  <a:txBody>
                    <a:bodyPr/>
                    <a:lstStyle/>
                    <a:p>
                      <a:r>
                        <a:rPr lang="en-US" sz="1600" dirty="0"/>
                        <a:t>HLN Consulting</a:t>
                      </a:r>
                    </a:p>
                  </a:txBody>
                  <a:tcPr/>
                </a:tc>
                <a:extLst>
                  <a:ext uri="{0D108BD9-81ED-4DB2-BD59-A6C34878D82A}">
                    <a16:rowId xmlns:a16="http://schemas.microsoft.com/office/drawing/2014/main" val="1940876448"/>
                  </a:ext>
                </a:extLst>
              </a:tr>
              <a:tr h="371768">
                <a:tc>
                  <a:txBody>
                    <a:bodyPr/>
                    <a:lstStyle/>
                    <a:p>
                      <a:r>
                        <a:rPr lang="en-US" sz="1600" dirty="0"/>
                        <a:t>Prageet Sachdev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Texas Registry</a:t>
                      </a:r>
                    </a:p>
                  </a:txBody>
                  <a:tcPr/>
                </a:tc>
                <a:extLst>
                  <a:ext uri="{0D108BD9-81ED-4DB2-BD59-A6C34878D82A}">
                    <a16:rowId xmlns:a16="http://schemas.microsoft.com/office/drawing/2014/main" val="1750945258"/>
                  </a:ext>
                </a:extLst>
              </a:tr>
              <a:tr h="371768">
                <a:tc>
                  <a:txBody>
                    <a:bodyPr/>
                    <a:lstStyle/>
                    <a:p>
                      <a:r>
                        <a:rPr lang="en-US" sz="1600" dirty="0"/>
                        <a:t>Tania De Castilhos</a:t>
                      </a:r>
                    </a:p>
                  </a:txBody>
                  <a:tcPr/>
                </a:tc>
                <a:tc>
                  <a:txBody>
                    <a:bodyPr/>
                    <a:lstStyle/>
                    <a:p>
                      <a:r>
                        <a:rPr lang="en-US" sz="1600" dirty="0"/>
                        <a:t>Michigan Refugee Health</a:t>
                      </a:r>
                    </a:p>
                  </a:txBody>
                  <a:tcPr/>
                </a:tc>
                <a:extLst>
                  <a:ext uri="{0D108BD9-81ED-4DB2-BD59-A6C34878D82A}">
                    <a16:rowId xmlns:a16="http://schemas.microsoft.com/office/drawing/2014/main" val="132155445"/>
                  </a:ext>
                </a:extLst>
              </a:tr>
              <a:tr h="371768">
                <a:tc>
                  <a:txBody>
                    <a:bodyPr/>
                    <a:lstStyle/>
                    <a:p>
                      <a:r>
                        <a:rPr lang="en-US" sz="1600" dirty="0"/>
                        <a:t>Linda Parisien</a:t>
                      </a:r>
                    </a:p>
                  </a:txBody>
                  <a:tcPr/>
                </a:tc>
                <a:tc>
                  <a:txBody>
                    <a:bodyPr/>
                    <a:lstStyle/>
                    <a:p>
                      <a:r>
                        <a:rPr lang="en-US" sz="1600" dirty="0"/>
                        <a:t>Canada Health </a:t>
                      </a:r>
                      <a:r>
                        <a:rPr lang="en-US" sz="1600" dirty="0" err="1"/>
                        <a:t>Infoway</a:t>
                      </a:r>
                      <a:endParaRPr lang="en-US" sz="1600" dirty="0"/>
                    </a:p>
                  </a:txBody>
                  <a:tcPr/>
                </a:tc>
                <a:extLst>
                  <a:ext uri="{0D108BD9-81ED-4DB2-BD59-A6C34878D82A}">
                    <a16:rowId xmlns:a16="http://schemas.microsoft.com/office/drawing/2014/main" val="2739819744"/>
                  </a:ext>
                </a:extLst>
              </a:tr>
              <a:tr h="371768">
                <a:tc>
                  <a:txBody>
                    <a:bodyPr/>
                    <a:lstStyle/>
                    <a:p>
                      <a:r>
                        <a:rPr lang="en-US" sz="1600" dirty="0"/>
                        <a:t>Bryant Karras</a:t>
                      </a:r>
                    </a:p>
                  </a:txBody>
                  <a:tcPr/>
                </a:tc>
                <a:tc>
                  <a:txBody>
                    <a:bodyPr/>
                    <a:lstStyle/>
                    <a:p>
                      <a:r>
                        <a:rPr lang="en-US" sz="1600" dirty="0"/>
                        <a:t>Washington DOH</a:t>
                      </a:r>
                    </a:p>
                  </a:txBody>
                  <a:tcPr/>
                </a:tc>
                <a:extLst>
                  <a:ext uri="{0D108BD9-81ED-4DB2-BD59-A6C34878D82A}">
                    <a16:rowId xmlns:a16="http://schemas.microsoft.com/office/drawing/2014/main" val="2878372375"/>
                  </a:ext>
                </a:extLst>
              </a:tr>
              <a:tr h="371768">
                <a:tc>
                  <a:txBody>
                    <a:bodyPr/>
                    <a:lstStyle/>
                    <a:p>
                      <a:r>
                        <a:rPr lang="en-US" sz="1600" dirty="0"/>
                        <a:t>Chrissy Miner</a:t>
                      </a:r>
                    </a:p>
                  </a:txBody>
                  <a:tcPr/>
                </a:tc>
                <a:tc>
                  <a:txBody>
                    <a:bodyPr/>
                    <a:lstStyle/>
                    <a:p>
                      <a:r>
                        <a:rPr lang="en-US" sz="1600" dirty="0"/>
                        <a:t>CDC</a:t>
                      </a:r>
                    </a:p>
                  </a:txBody>
                  <a:tcPr/>
                </a:tc>
                <a:extLst>
                  <a:ext uri="{0D108BD9-81ED-4DB2-BD59-A6C34878D82A}">
                    <a16:rowId xmlns:a16="http://schemas.microsoft.com/office/drawing/2014/main" val="201209896"/>
                  </a:ext>
                </a:extLst>
              </a:tr>
              <a:tr h="371768">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3119744244"/>
                  </a:ext>
                </a:extLst>
              </a:tr>
            </a:tbl>
          </a:graphicData>
        </a:graphic>
      </p:graphicFrame>
    </p:spTree>
    <p:extLst>
      <p:ext uri="{BB962C8B-B14F-4D97-AF65-F5344CB8AC3E}">
        <p14:creationId xmlns:p14="http://schemas.microsoft.com/office/powerpoint/2010/main" val="3550245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6097E-1626-1365-5C6D-F40280045E3B}"/>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246038D-9D12-AA25-B4B0-D8940B343DE9}"/>
              </a:ext>
            </a:extLst>
          </p:cNvPr>
          <p:cNvSpPr>
            <a:spLocks noGrp="1"/>
          </p:cNvSpPr>
          <p:nvPr>
            <p:ph idx="1"/>
          </p:nvPr>
        </p:nvSpPr>
        <p:spPr>
          <a:xfrm>
            <a:off x="640079" y="1736822"/>
            <a:ext cx="6042661" cy="4222017"/>
          </a:xfrm>
        </p:spPr>
        <p:txBody>
          <a:bodyPr/>
          <a:lstStyle/>
          <a:p>
            <a:r>
              <a:rPr lang="en-US" dirty="0"/>
              <a:t>Updates and Events</a:t>
            </a:r>
          </a:p>
          <a:p>
            <a:pPr lvl="1"/>
            <a:r>
              <a:rPr lang="en-US" dirty="0"/>
              <a:t>Upcoming Events</a:t>
            </a:r>
          </a:p>
          <a:p>
            <a:pPr lvl="1"/>
            <a:r>
              <a:rPr lang="en-US" dirty="0"/>
              <a:t>France, Switzerland, United States</a:t>
            </a:r>
          </a:p>
          <a:p>
            <a:pPr lvl="1"/>
            <a:r>
              <a:rPr lang="en-US" dirty="0"/>
              <a:t>SNOMED</a:t>
            </a:r>
          </a:p>
          <a:p>
            <a:pPr lvl="1"/>
            <a:r>
              <a:rPr lang="en-US" dirty="0"/>
              <a:t>Transcoding and Interpreting Vaccine Histories</a:t>
            </a:r>
          </a:p>
          <a:p>
            <a:r>
              <a:rPr lang="en-US" dirty="0"/>
              <a:t>NUVA Search App</a:t>
            </a:r>
          </a:p>
        </p:txBody>
      </p:sp>
      <p:pic>
        <p:nvPicPr>
          <p:cNvPr id="5" name="Picture 4" descr="Conference room table">
            <a:extLst>
              <a:ext uri="{FF2B5EF4-FFF2-40B4-BE49-F238E27FC236}">
                <a16:creationId xmlns:a16="http://schemas.microsoft.com/office/drawing/2014/main" id="{615FDC4D-5C19-AABD-5F64-8DC944F43732}"/>
              </a:ext>
            </a:extLst>
          </p:cNvPr>
          <p:cNvPicPr>
            <a:picLocks noChangeAspect="1"/>
          </p:cNvPicPr>
          <p:nvPr/>
        </p:nvPicPr>
        <p:blipFill>
          <a:blip r:embed="rId2"/>
          <a:srcRect l="37455"/>
          <a:stretch>
            <a:fillRect/>
          </a:stretch>
        </p:blipFill>
        <p:spPr>
          <a:xfrm>
            <a:off x="7383780" y="0"/>
            <a:ext cx="4808220" cy="6858000"/>
          </a:xfrm>
          <a:prstGeom prst="rect">
            <a:avLst/>
          </a:prstGeom>
        </p:spPr>
      </p:pic>
    </p:spTree>
    <p:extLst>
      <p:ext uri="{BB962C8B-B14F-4D97-AF65-F5344CB8AC3E}">
        <p14:creationId xmlns:p14="http://schemas.microsoft.com/office/powerpoint/2010/main" val="2693526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58288-AE80-FF17-9845-2777A9F9EFE7}"/>
              </a:ext>
            </a:extLst>
          </p:cNvPr>
          <p:cNvSpPr>
            <a:spLocks noGrp="1"/>
          </p:cNvSpPr>
          <p:nvPr>
            <p:ph type="title"/>
          </p:nvPr>
        </p:nvSpPr>
        <p:spPr/>
        <p:txBody>
          <a:bodyPr/>
          <a:lstStyle/>
          <a:p>
            <a:r>
              <a:rPr lang="en-US" dirty="0"/>
              <a:t>Upcoming Interoperability Meetings</a:t>
            </a:r>
          </a:p>
        </p:txBody>
      </p:sp>
      <p:sp>
        <p:nvSpPr>
          <p:cNvPr id="3" name="Content Placeholder 2">
            <a:extLst>
              <a:ext uri="{FF2B5EF4-FFF2-40B4-BE49-F238E27FC236}">
                <a16:creationId xmlns:a16="http://schemas.microsoft.com/office/drawing/2014/main" id="{5D489C27-1892-8396-2469-694FA16E7297}"/>
              </a:ext>
            </a:extLst>
          </p:cNvPr>
          <p:cNvSpPr>
            <a:spLocks noGrp="1"/>
          </p:cNvSpPr>
          <p:nvPr>
            <p:ph idx="1"/>
          </p:nvPr>
        </p:nvSpPr>
        <p:spPr/>
        <p:txBody>
          <a:bodyPr>
            <a:normAutofit/>
          </a:bodyPr>
          <a:lstStyle/>
          <a:p>
            <a:r>
              <a:rPr lang="en-US" dirty="0"/>
              <a:t>13-15 January – HL7 FHIR Connectathon Virtual</a:t>
            </a:r>
          </a:p>
          <a:p>
            <a:r>
              <a:rPr lang="en-US" dirty="0"/>
              <a:t>26-30 January – HL7 Working Group Meeting Virtual</a:t>
            </a:r>
          </a:p>
          <a:p>
            <a:r>
              <a:rPr lang="en-US" dirty="0"/>
              <a:t>March – IHE-Europe Connectathon – Brussels</a:t>
            </a:r>
          </a:p>
          <a:p>
            <a:r>
              <a:rPr lang="en-US" dirty="0"/>
              <a:t>9-12 March - HIMSS – IHE showcase – Las Vegas </a:t>
            </a:r>
          </a:p>
          <a:p>
            <a:r>
              <a:rPr lang="en-US" dirty="0"/>
              <a:t>16-22 May – HL7 Connectathon and Working Group Meeting – SS Rotterdam Netherlands</a:t>
            </a:r>
          </a:p>
          <a:p>
            <a:r>
              <a:rPr lang="en-US" dirty="0"/>
              <a:t>15-18 June – FHIR </a:t>
            </a:r>
            <a:r>
              <a:rPr lang="en-US" dirty="0" err="1"/>
              <a:t>DevDays</a:t>
            </a:r>
            <a:r>
              <a:rPr lang="en-US" dirty="0"/>
              <a:t> – Minneapolis Minnesota</a:t>
            </a:r>
          </a:p>
          <a:p>
            <a:r>
              <a:rPr lang="en-US" dirty="0"/>
              <a:t>19-25 September – Working Group Meeting and HL7 FHIR Connectathon – Rockville Maryland</a:t>
            </a:r>
          </a:p>
        </p:txBody>
      </p:sp>
    </p:spTree>
    <p:extLst>
      <p:ext uri="{BB962C8B-B14F-4D97-AF65-F5344CB8AC3E}">
        <p14:creationId xmlns:p14="http://schemas.microsoft.com/office/powerpoint/2010/main" val="216161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505B6-00ED-30BC-178B-7E08D4D4DDD9}"/>
              </a:ext>
            </a:extLst>
          </p:cNvPr>
          <p:cNvSpPr>
            <a:spLocks noGrp="1"/>
          </p:cNvSpPr>
          <p:nvPr>
            <p:ph type="title"/>
          </p:nvPr>
        </p:nvSpPr>
        <p:spPr/>
        <p:txBody>
          <a:bodyPr/>
          <a:lstStyle/>
          <a:p>
            <a:r>
              <a:rPr lang="en-US" dirty="0"/>
              <a:t>Immunization Focus Group (IFG)</a:t>
            </a:r>
          </a:p>
        </p:txBody>
      </p:sp>
      <p:sp>
        <p:nvSpPr>
          <p:cNvPr id="3" name="Content Placeholder 2">
            <a:extLst>
              <a:ext uri="{FF2B5EF4-FFF2-40B4-BE49-F238E27FC236}">
                <a16:creationId xmlns:a16="http://schemas.microsoft.com/office/drawing/2014/main" id="{D0E524E7-0EBB-4FCA-9265-5BEDC08BF2C4}"/>
              </a:ext>
            </a:extLst>
          </p:cNvPr>
          <p:cNvSpPr>
            <a:spLocks noGrp="1"/>
          </p:cNvSpPr>
          <p:nvPr>
            <p:ph idx="1"/>
          </p:nvPr>
        </p:nvSpPr>
        <p:spPr/>
        <p:txBody>
          <a:bodyPr/>
          <a:lstStyle/>
          <a:p>
            <a:r>
              <a:rPr lang="en-US" dirty="0"/>
              <a:t>International standards for immunizations</a:t>
            </a:r>
          </a:p>
          <a:p>
            <a:pPr lvl="1"/>
            <a:r>
              <a:rPr lang="en-US" dirty="0"/>
              <a:t>Fast Healthcare Interoperability Resources (FHIR)</a:t>
            </a:r>
          </a:p>
          <a:p>
            <a:r>
              <a:rPr lang="en-US" dirty="0"/>
              <a:t>Organized under the Public Health Work Group</a:t>
            </a:r>
          </a:p>
          <a:p>
            <a:pPr lvl="1"/>
            <a:r>
              <a:rPr lang="en-US" dirty="0"/>
              <a:t>Meeting every two weeks</a:t>
            </a:r>
          </a:p>
          <a:p>
            <a:pPr lvl="1"/>
            <a:r>
              <a:rPr lang="en-US" dirty="0"/>
              <a:t>Next meeting: Friday, January 16 at 11am US ET / 5pm Paris/Berlin time</a:t>
            </a:r>
          </a:p>
          <a:p>
            <a:r>
              <a:rPr lang="en-US" dirty="0"/>
              <a:t>Current topics</a:t>
            </a:r>
          </a:p>
          <a:p>
            <a:pPr lvl="1"/>
            <a:r>
              <a:rPr lang="en-US" dirty="0"/>
              <a:t>Immunization Decision Support + Health, Age, Lifestyle, Occupation (</a:t>
            </a:r>
            <a:r>
              <a:rPr lang="en-US" dirty="0" err="1"/>
              <a:t>ImmDS</a:t>
            </a:r>
            <a:r>
              <a:rPr lang="en-US" dirty="0"/>
              <a:t> + HALO)</a:t>
            </a:r>
          </a:p>
          <a:p>
            <a:pPr lvl="1"/>
            <a:r>
              <a:rPr lang="en-US" dirty="0"/>
              <a:t>Future standards for Immunizations</a:t>
            </a:r>
          </a:p>
        </p:txBody>
      </p:sp>
    </p:spTree>
    <p:extLst>
      <p:ext uri="{BB962C8B-B14F-4D97-AF65-F5344CB8AC3E}">
        <p14:creationId xmlns:p14="http://schemas.microsoft.com/office/powerpoint/2010/main" val="2997117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7E13D9A-56B6-7F26-5CDC-AF524014C26F}"/>
              </a:ext>
            </a:extLst>
          </p:cNvPr>
          <p:cNvSpPr>
            <a:spLocks noGrp="1"/>
          </p:cNvSpPr>
          <p:nvPr>
            <p:ph type="ctrTitle"/>
          </p:nvPr>
        </p:nvSpPr>
        <p:spPr/>
        <p:txBody>
          <a:bodyPr>
            <a:normAutofit/>
          </a:bodyPr>
          <a:lstStyle/>
          <a:p>
            <a:r>
              <a:rPr lang="en-US" noProof="0" dirty="0"/>
              <a:t>Two NUVA use cases</a:t>
            </a:r>
            <a:br>
              <a:rPr lang="en-US" noProof="0" dirty="0"/>
            </a:br>
            <a:r>
              <a:rPr lang="en-US" sz="2800" noProof="0" dirty="0"/>
              <a:t>France – Interpreting vaccine codes</a:t>
            </a:r>
            <a:br>
              <a:rPr lang="en-US" sz="2800" noProof="0" dirty="0"/>
            </a:br>
            <a:r>
              <a:rPr lang="en-US" sz="2800" noProof="0" dirty="0"/>
              <a:t>Switzerland – Converting across code systems</a:t>
            </a:r>
            <a:endParaRPr lang="en-US" noProof="0" dirty="0"/>
          </a:p>
        </p:txBody>
      </p:sp>
      <p:sp>
        <p:nvSpPr>
          <p:cNvPr id="4" name="Sous-titre 3">
            <a:extLst>
              <a:ext uri="{FF2B5EF4-FFF2-40B4-BE49-F238E27FC236}">
                <a16:creationId xmlns:a16="http://schemas.microsoft.com/office/drawing/2014/main" id="{D2401E10-D591-FAA0-09FD-89CB55358C5F}"/>
              </a:ext>
            </a:extLst>
          </p:cNvPr>
          <p:cNvSpPr>
            <a:spLocks noGrp="1"/>
          </p:cNvSpPr>
          <p:nvPr>
            <p:ph type="subTitle" idx="1"/>
          </p:nvPr>
        </p:nvSpPr>
        <p:spPr/>
        <p:txBody>
          <a:bodyPr/>
          <a:lstStyle/>
          <a:p>
            <a:r>
              <a:rPr lang="en-US" noProof="0" dirty="0"/>
              <a:t>IVCI workgroup – 14 JAN. 2026</a:t>
            </a:r>
          </a:p>
        </p:txBody>
      </p:sp>
    </p:spTree>
    <p:extLst>
      <p:ext uri="{BB962C8B-B14F-4D97-AF65-F5344CB8AC3E}">
        <p14:creationId xmlns:p14="http://schemas.microsoft.com/office/powerpoint/2010/main" val="3187358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AF9040C-ABA0-1724-1304-2666B689B2FE}"/>
              </a:ext>
            </a:extLst>
          </p:cNvPr>
          <p:cNvSpPr>
            <a:spLocks noGrp="1"/>
          </p:cNvSpPr>
          <p:nvPr>
            <p:ph type="title"/>
          </p:nvPr>
        </p:nvSpPr>
        <p:spPr/>
        <p:txBody>
          <a:bodyPr/>
          <a:lstStyle/>
          <a:p>
            <a:r>
              <a:rPr lang="en-US" noProof="0" dirty="0"/>
              <a:t>Use case in France – Interpreting vaccines</a:t>
            </a:r>
          </a:p>
        </p:txBody>
      </p:sp>
      <p:sp>
        <p:nvSpPr>
          <p:cNvPr id="5" name="Titre 3">
            <a:extLst>
              <a:ext uri="{FF2B5EF4-FFF2-40B4-BE49-F238E27FC236}">
                <a16:creationId xmlns:a16="http://schemas.microsoft.com/office/drawing/2014/main" id="{40DF6590-8C80-D214-6842-7B05AA35D1DF}"/>
              </a:ext>
            </a:extLst>
          </p:cNvPr>
          <p:cNvSpPr txBox="1">
            <a:spLocks/>
          </p:cNvSpPr>
          <p:nvPr/>
        </p:nvSpPr>
        <p:spPr>
          <a:xfrm>
            <a:off x="769619" y="1228808"/>
            <a:ext cx="10890929" cy="4737652"/>
          </a:xfrm>
          <a:prstGeom prst="rect">
            <a:avLst/>
          </a:prstGeom>
        </p:spPr>
        <p:txBody>
          <a:bodyPr vert="horz" lIns="91440" tIns="45720" rIns="91440" bIns="45720" rtlCol="0" anchor="t">
            <a:normAutofit fontScale="62500" lnSpcReduction="20000"/>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a:lnSpc>
                <a:spcPct val="120000"/>
              </a:lnSpc>
            </a:pPr>
            <a:r>
              <a:rPr lang="en-US" noProof="0" dirty="0">
                <a:latin typeface="+mn-lt"/>
              </a:rPr>
              <a:t>France has consolidated the code systems for authorized medicines in a: </a:t>
            </a:r>
            <a:r>
              <a:rPr lang="fr-FR" noProof="0" dirty="0">
                <a:latin typeface="+mn-lt"/>
              </a:rPr>
              <a:t>Référentiel Unique d’Interopérabilité du Médicament </a:t>
            </a:r>
            <a:r>
              <a:rPr lang="en-US" noProof="0" dirty="0">
                <a:latin typeface="+mn-lt"/>
              </a:rPr>
              <a:t>(RUIM). </a:t>
            </a:r>
          </a:p>
          <a:p>
            <a:endParaRPr lang="en-US" noProof="0" dirty="0">
              <a:latin typeface="+mn-lt"/>
            </a:endParaRPr>
          </a:p>
          <a:p>
            <a:r>
              <a:rPr lang="en-US" noProof="0" dirty="0">
                <a:latin typeface="+mn-lt"/>
              </a:rPr>
              <a:t>For an incentive program to support the use of the national EHR system, the correspondence between a pharmaceutical code for a vaccine and its target diseases was needed.</a:t>
            </a:r>
          </a:p>
          <a:p>
            <a:endParaRPr lang="en-US" noProof="0" dirty="0">
              <a:latin typeface="+mn-lt"/>
            </a:endParaRPr>
          </a:p>
          <a:p>
            <a:r>
              <a:rPr lang="en-US" noProof="0" dirty="0">
                <a:latin typeface="+mn-lt"/>
              </a:rPr>
              <a:t>By using the alignments of NUVA vaccine concepts with the French pharmaceutical codes (CIS), then the association of these concepts with the valences, and of the valences to the target disease, the eHealth Agency could automatically generate and deliver an enriched dataset with this correspondence.</a:t>
            </a:r>
          </a:p>
          <a:p>
            <a:endParaRPr lang="en-US" noProof="0" dirty="0">
              <a:latin typeface="+mn-lt"/>
            </a:endParaRPr>
          </a:p>
          <a:p>
            <a:r>
              <a:rPr lang="en-US" dirty="0">
                <a:latin typeface="+mn-lt"/>
              </a:rPr>
              <a:t>The rollout for medico-social and paramedical application is to be planned.</a:t>
            </a:r>
            <a:endParaRPr lang="en-US" noProof="0" dirty="0">
              <a:latin typeface="+mn-lt"/>
            </a:endParaRPr>
          </a:p>
          <a:p>
            <a:endParaRPr lang="en-US" noProof="0" dirty="0">
              <a:latin typeface="+mn-lt"/>
            </a:endParaRPr>
          </a:p>
        </p:txBody>
      </p:sp>
    </p:spTree>
    <p:extLst>
      <p:ext uri="{BB962C8B-B14F-4D97-AF65-F5344CB8AC3E}">
        <p14:creationId xmlns:p14="http://schemas.microsoft.com/office/powerpoint/2010/main" val="122412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D0DED-A398-009C-BB71-EE207E164F12}"/>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54DC2EA8-3E59-507E-B8DC-EB3CECA50336}"/>
              </a:ext>
            </a:extLst>
          </p:cNvPr>
          <p:cNvSpPr>
            <a:spLocks noGrp="1"/>
          </p:cNvSpPr>
          <p:nvPr>
            <p:ph type="title"/>
          </p:nvPr>
        </p:nvSpPr>
        <p:spPr/>
        <p:txBody>
          <a:bodyPr/>
          <a:lstStyle/>
          <a:p>
            <a:r>
              <a:rPr lang="en-US" noProof="0" dirty="0"/>
              <a:t>Use case in Switzerland – Converting vaccines</a:t>
            </a:r>
          </a:p>
        </p:txBody>
      </p:sp>
      <p:sp>
        <p:nvSpPr>
          <p:cNvPr id="5" name="Titre 3">
            <a:extLst>
              <a:ext uri="{FF2B5EF4-FFF2-40B4-BE49-F238E27FC236}">
                <a16:creationId xmlns:a16="http://schemas.microsoft.com/office/drawing/2014/main" id="{0AFB612F-662B-280E-9328-3A76A14CF469}"/>
              </a:ext>
            </a:extLst>
          </p:cNvPr>
          <p:cNvSpPr txBox="1">
            <a:spLocks/>
          </p:cNvSpPr>
          <p:nvPr/>
        </p:nvSpPr>
        <p:spPr>
          <a:xfrm>
            <a:off x="769619" y="1228808"/>
            <a:ext cx="10890929" cy="4737652"/>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r>
              <a:rPr lang="en-US" sz="2400" noProof="0" dirty="0">
                <a:latin typeface="+mn-lt"/>
              </a:rPr>
              <a:t>Switzerland has a dedicated code system for vaccines.</a:t>
            </a:r>
          </a:p>
          <a:p>
            <a:r>
              <a:rPr lang="en-US" sz="2200" dirty="0">
                <a:latin typeface="+mn-lt"/>
                <a:hlinkClick r:id="rId2"/>
              </a:rPr>
              <a:t>https://build.fhir.org/ig/hl7ch/ch-term/CodeSystem-ch-vacd-swissmedic-cs.html</a:t>
            </a:r>
            <a:endParaRPr lang="en-US" sz="2200" dirty="0">
              <a:latin typeface="+mn-lt"/>
            </a:endParaRPr>
          </a:p>
          <a:p>
            <a:endParaRPr lang="en-US" sz="2400" noProof="0" dirty="0">
              <a:latin typeface="+mn-lt"/>
            </a:endParaRPr>
          </a:p>
          <a:p>
            <a:r>
              <a:rPr lang="en-US" sz="2400" dirty="0">
                <a:latin typeface="+mn-lt"/>
              </a:rPr>
              <a:t>They performed manually an alignment between this system and SNOMED-CT.</a:t>
            </a:r>
          </a:p>
          <a:p>
            <a:r>
              <a:rPr lang="en-US" sz="2200" dirty="0">
                <a:latin typeface="+mn-lt"/>
                <a:hlinkClick r:id="rId3"/>
              </a:rPr>
              <a:t>https://fhir.ch/ig/ch-term/3.1.0/ConceptMap-ch-vacd-vaccines-sm-sct-cm.html</a:t>
            </a:r>
            <a:endParaRPr lang="en-US" sz="2200" dirty="0">
              <a:latin typeface="+mn-lt"/>
            </a:endParaRPr>
          </a:p>
          <a:p>
            <a:endParaRPr lang="en-US" sz="2400" dirty="0">
              <a:latin typeface="+mn-lt"/>
            </a:endParaRPr>
          </a:p>
          <a:p>
            <a:r>
              <a:rPr lang="en-US" sz="2400" dirty="0">
                <a:latin typeface="+mn-lt"/>
              </a:rPr>
              <a:t>After mapping the Swiss codes to NUVA, this mapping was consolidated with the reverse mapping for SNOMED-CT automatically generated at :</a:t>
            </a:r>
            <a:br>
              <a:rPr lang="en-US" sz="2400" dirty="0">
                <a:latin typeface="+mn-lt"/>
              </a:rPr>
            </a:br>
            <a:r>
              <a:rPr lang="en-US" sz="2400" dirty="0">
                <a:latin typeface="+mn-lt"/>
              </a:rPr>
              <a:t> </a:t>
            </a:r>
            <a:r>
              <a:rPr lang="en-US" sz="2200" dirty="0">
                <a:latin typeface="+mn-lt"/>
                <a:hlinkClick r:id="rId4"/>
              </a:rPr>
              <a:t>https://github.com/IVC-NUVA/NUVA/tree/main/Release/Alignments/SNOMED-CT</a:t>
            </a:r>
            <a:r>
              <a:rPr lang="en-US" sz="2200" dirty="0">
                <a:latin typeface="+mn-lt"/>
              </a:rPr>
              <a:t>.</a:t>
            </a:r>
          </a:p>
          <a:p>
            <a:endParaRPr lang="en-US" sz="2400" noProof="0" dirty="0">
              <a:latin typeface="+mn-lt"/>
            </a:endParaRPr>
          </a:p>
          <a:p>
            <a:r>
              <a:rPr lang="en-US" sz="2400" noProof="0" dirty="0">
                <a:latin typeface="+mn-lt"/>
              </a:rPr>
              <a:t>The generated result was then compared with the manual mapping.</a:t>
            </a:r>
          </a:p>
        </p:txBody>
      </p:sp>
    </p:spTree>
    <p:extLst>
      <p:ext uri="{BB962C8B-B14F-4D97-AF65-F5344CB8AC3E}">
        <p14:creationId xmlns:p14="http://schemas.microsoft.com/office/powerpoint/2010/main" val="1328197055"/>
      </p:ext>
    </p:extLst>
  </p:cSld>
  <p:clrMapOvr>
    <a:masterClrMapping/>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5" id="{679E763D-5218-C44E-8FDD-39C595A96E21}" vid="{CC479144-96A4-1E40-948C-52C9C1CC443D}"/>
    </a:ext>
  </a:extLst>
</a:theme>
</file>

<file path=ppt/theme/theme2.xml><?xml version="1.0" encoding="utf-8"?>
<a:theme xmlns:a="http://schemas.openxmlformats.org/drawingml/2006/main" name="Green">
  <a:themeElements>
    <a:clrScheme name="AIRA Color Palette 1">
      <a:dk1>
        <a:sysClr val="windowText" lastClr="000000"/>
      </a:dk1>
      <a:lt1>
        <a:sysClr val="window" lastClr="FFFFFF"/>
      </a:lt1>
      <a:dk2>
        <a:srgbClr val="1C3C50"/>
      </a:dk2>
      <a:lt2>
        <a:srgbClr val="CCCCCB"/>
      </a:lt2>
      <a:accent1>
        <a:srgbClr val="629F44"/>
      </a:accent1>
      <a:accent2>
        <a:srgbClr val="1C3C50"/>
      </a:accent2>
      <a:accent3>
        <a:srgbClr val="8098A4"/>
      </a:accent3>
      <a:accent4>
        <a:srgbClr val="C9E2CA"/>
      </a:accent4>
      <a:accent5>
        <a:srgbClr val="ECBC0A"/>
      </a:accent5>
      <a:accent6>
        <a:srgbClr val="CCCCCB"/>
      </a:accent6>
      <a:hlink>
        <a:srgbClr val="1C3C50"/>
      </a:hlink>
      <a:folHlink>
        <a:srgbClr val="6F6E70"/>
      </a:folHlink>
    </a:clrScheme>
    <a:fontScheme name="AIRA Main">
      <a:majorFont>
        <a:latin typeface="Open Sans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Template IVC</Template>
  <TotalTime>2337</TotalTime>
  <Words>1364</Words>
  <Application>Microsoft Office PowerPoint</Application>
  <PresentationFormat>Widescreen</PresentationFormat>
  <Paragraphs>229</Paragraphs>
  <Slides>24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Aptos</vt:lpstr>
      <vt:lpstr>Arial</vt:lpstr>
      <vt:lpstr>Grandview Display</vt:lpstr>
      <vt:lpstr>Open Sans</vt:lpstr>
      <vt:lpstr>Open Sans Light</vt:lpstr>
      <vt:lpstr>Roboto</vt:lpstr>
      <vt:lpstr>DashVTI</vt:lpstr>
      <vt:lpstr>Green</vt:lpstr>
      <vt:lpstr>International Vaccine Codes (IVC) Initiative</vt:lpstr>
      <vt:lpstr>Welcome and Introductions</vt:lpstr>
      <vt:lpstr>Welcome and Introductions</vt:lpstr>
      <vt:lpstr>Agenda</vt:lpstr>
      <vt:lpstr>Upcoming Interoperability Meetings</vt:lpstr>
      <vt:lpstr>Immunization Focus Group (IFG)</vt:lpstr>
      <vt:lpstr>Two NUVA use cases France – Interpreting vaccine codes Switzerland – Converting across code systems</vt:lpstr>
      <vt:lpstr>Use case in France – Interpreting vaccines</vt:lpstr>
      <vt:lpstr>Use case in Switzerland – Converting vaccines</vt:lpstr>
      <vt:lpstr>Consolidation process</vt:lpstr>
      <vt:lpstr>Findings on first run</vt:lpstr>
      <vt:lpstr>Enhancement – Managing deprecated codes</vt:lpstr>
      <vt:lpstr>Second run</vt:lpstr>
      <vt:lpstr>Results</vt:lpstr>
      <vt:lpstr>United States</vt:lpstr>
      <vt:lpstr>Changes Happening in the U.S.</vt:lpstr>
      <vt:lpstr>Changes Happening in the U.S.</vt:lpstr>
      <vt:lpstr>Other Updates</vt:lpstr>
      <vt:lpstr>SNOMED Discussion  </vt:lpstr>
      <vt:lpstr>SNOMED Discussion – December 2025</vt:lpstr>
      <vt:lpstr>Transcoding and Interpreting Vaccine Histories</vt:lpstr>
      <vt:lpstr>Transcoding and Interpreting Vaccine Histories</vt:lpstr>
      <vt:lpstr>NUVA Search App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Nathan Bunker</dc:creator>
  <cp:lastModifiedBy>Nathan Bunker</cp:lastModifiedBy>
  <cp:revision>47</cp:revision>
  <dcterms:created xsi:type="dcterms:W3CDTF">2025-05-02T13:42:20Z</dcterms:created>
  <dcterms:modified xsi:type="dcterms:W3CDTF">2026-01-14T15:52:42Z</dcterms:modified>
</cp:coreProperties>
</file>