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8" r:id="rId2"/>
    <p:sldMasterId id="2147483672" r:id="rId3"/>
    <p:sldMasterId id="2147483686" r:id="rId4"/>
    <p:sldMasterId id="2147483699" r:id="rId5"/>
    <p:sldMasterId id="2147483737" r:id="rId6"/>
    <p:sldMasterId id="2147483744" r:id="rId7"/>
  </p:sldMasterIdLst>
  <p:notesMasterIdLst>
    <p:notesMasterId r:id="rId33"/>
  </p:notesMasterIdLst>
  <p:sldIdLst>
    <p:sldId id="261" r:id="rId8"/>
    <p:sldId id="262" r:id="rId9"/>
    <p:sldId id="299" r:id="rId10"/>
    <p:sldId id="266" r:id="rId11"/>
    <p:sldId id="2145707706" r:id="rId12"/>
    <p:sldId id="1856" r:id="rId13"/>
    <p:sldId id="1869" r:id="rId14"/>
    <p:sldId id="2145707708" r:id="rId15"/>
    <p:sldId id="263" r:id="rId16"/>
    <p:sldId id="1875" r:id="rId17"/>
    <p:sldId id="3456" r:id="rId18"/>
    <p:sldId id="3457" r:id="rId19"/>
    <p:sldId id="1861" r:id="rId20"/>
    <p:sldId id="1822" r:id="rId21"/>
    <p:sldId id="1849" r:id="rId22"/>
    <p:sldId id="1862" r:id="rId23"/>
    <p:sldId id="1864" r:id="rId24"/>
    <p:sldId id="2145707707" r:id="rId25"/>
    <p:sldId id="1865" r:id="rId26"/>
    <p:sldId id="1866" r:id="rId27"/>
    <p:sldId id="1867" r:id="rId28"/>
    <p:sldId id="1852" r:id="rId29"/>
    <p:sldId id="2145707709" r:id="rId30"/>
    <p:sldId id="269" r:id="rId31"/>
    <p:sldId id="279" r:id="rId32"/>
  </p:sldIdLst>
  <p:sldSz cx="12192000" cy="6858000"/>
  <p:notesSz cx="6858000" cy="9144000"/>
  <p:embeddedFontLst>
    <p:embeddedFont>
      <p:font typeface="Constantia" panose="02030602050306030303" pitchFamily="18" charset="0"/>
      <p:regular r:id="rId34"/>
      <p:bold r:id="rId35"/>
      <p:italic r:id="rId36"/>
      <p:boldItalic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  <p:embeddedFont>
      <p:font typeface="Open Sans Light" panose="020B0306030504020204" pitchFamily="34" charset="0"/>
      <p:regular r:id="rId42"/>
      <p:italic r:id="rId43"/>
    </p:embeddedFont>
    <p:embeddedFont>
      <p:font typeface="Verdana" panose="020B0604030504040204" pitchFamily="34" charset="0"/>
      <p:regular r:id="rId44"/>
      <p:bold r:id="rId45"/>
      <p:italic r:id="rId46"/>
      <p:boldItalic r:id="rId47"/>
    </p:embeddedFont>
    <p:embeddedFont>
      <p:font typeface="Wingdings 2" panose="05020102010507070707" pitchFamily="18" charset="2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2686" autoAdjust="0"/>
  </p:normalViewPr>
  <p:slideViewPr>
    <p:cSldViewPr snapToGrid="0">
      <p:cViewPr varScale="1">
        <p:scale>
          <a:sx n="158" d="100"/>
          <a:sy n="158" d="100"/>
        </p:scale>
        <p:origin x="150" y="19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6.fntdata"/><Relationship Id="rId21" Type="http://schemas.openxmlformats.org/officeDocument/2006/relationships/slide" Target="slides/slide14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3.fntdata"/><Relationship Id="rId49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font" Target="fonts/font11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1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3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9F950B-30B1-49F3-B278-33F9FD7047DD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F776CC-C57C-4D5E-AC4E-DD99219DADEC}">
      <dgm:prSet phldrT="[Text]"/>
      <dgm:spPr/>
      <dgm:t>
        <a:bodyPr/>
        <a:lstStyle/>
        <a:p>
          <a:r>
            <a:rPr lang="en-US" dirty="0"/>
            <a:t>Electronic Vaccine Card</a:t>
          </a:r>
        </a:p>
      </dgm:t>
    </dgm:pt>
    <dgm:pt modelId="{C58BF2C6-EDA2-4146-8456-24D95ACB86A0}" type="parTrans" cxnId="{491B8404-D0E5-4DAC-B825-69316853D61C}">
      <dgm:prSet/>
      <dgm:spPr/>
      <dgm:t>
        <a:bodyPr/>
        <a:lstStyle/>
        <a:p>
          <a:endParaRPr lang="en-US"/>
        </a:p>
      </dgm:t>
    </dgm:pt>
    <dgm:pt modelId="{E4546D71-8B9D-4595-A87C-7494CDCAE31E}" type="sibTrans" cxnId="{491B8404-D0E5-4DAC-B825-69316853D61C}">
      <dgm:prSet/>
      <dgm:spPr/>
      <dgm:t>
        <a:bodyPr/>
        <a:lstStyle/>
        <a:p>
          <a:endParaRPr lang="en-US"/>
        </a:p>
      </dgm:t>
    </dgm:pt>
    <dgm:pt modelId="{10178C7B-16B3-4C67-8AB9-652A64F2FA54}">
      <dgm:prSet phldrT="[Text]"/>
      <dgm:spPr/>
      <dgm:t>
        <a:bodyPr/>
        <a:lstStyle/>
        <a:p>
          <a:r>
            <a:rPr lang="en-US" dirty="0"/>
            <a:t>SMART</a:t>
          </a:r>
        </a:p>
      </dgm:t>
    </dgm:pt>
    <dgm:pt modelId="{2C056CE9-252A-44AD-B63C-743DDE72C03C}" type="parTrans" cxnId="{C1355132-3903-43A4-A599-748A33CCA519}">
      <dgm:prSet/>
      <dgm:spPr/>
      <dgm:t>
        <a:bodyPr/>
        <a:lstStyle/>
        <a:p>
          <a:endParaRPr lang="en-US"/>
        </a:p>
      </dgm:t>
    </dgm:pt>
    <dgm:pt modelId="{A8BDBD6D-F876-4F08-9B9A-094B80174381}" type="sibTrans" cxnId="{C1355132-3903-43A4-A599-748A33CCA519}">
      <dgm:prSet/>
      <dgm:spPr/>
      <dgm:t>
        <a:bodyPr/>
        <a:lstStyle/>
        <a:p>
          <a:endParaRPr lang="en-US"/>
        </a:p>
      </dgm:t>
    </dgm:pt>
    <dgm:pt modelId="{D6F5206C-3AB2-4CB6-AE55-15D4AF28E15C}">
      <dgm:prSet phldrT="[Text]"/>
      <dgm:spPr/>
      <dgm:t>
        <a:bodyPr/>
        <a:lstStyle/>
        <a:p>
          <a:r>
            <a:rPr lang="en-US" dirty="0"/>
            <a:t>WHO DDCC</a:t>
          </a:r>
        </a:p>
      </dgm:t>
    </dgm:pt>
    <dgm:pt modelId="{64EA9C43-F89E-484F-85BF-EE10D96B9FE2}" type="parTrans" cxnId="{A2BDF3B2-2201-4BDB-AFC2-EC678CCCE45E}">
      <dgm:prSet/>
      <dgm:spPr/>
      <dgm:t>
        <a:bodyPr/>
        <a:lstStyle/>
        <a:p>
          <a:endParaRPr lang="en-US"/>
        </a:p>
      </dgm:t>
    </dgm:pt>
    <dgm:pt modelId="{E290CC13-FA01-42FC-BEEA-2B7F2DF2C8BE}" type="sibTrans" cxnId="{A2BDF3B2-2201-4BDB-AFC2-EC678CCCE45E}">
      <dgm:prSet/>
      <dgm:spPr/>
      <dgm:t>
        <a:bodyPr/>
        <a:lstStyle/>
        <a:p>
          <a:endParaRPr lang="en-US"/>
        </a:p>
      </dgm:t>
    </dgm:pt>
    <dgm:pt modelId="{8B64B6D0-9ED0-4AAF-BFFC-B0041C391B6A}" type="pres">
      <dgm:prSet presAssocID="{109F950B-30B1-49F3-B278-33F9FD7047DD}" presName="Name0" presStyleCnt="0">
        <dgm:presLayoutVars>
          <dgm:chMax val="7"/>
          <dgm:dir/>
          <dgm:resizeHandles val="exact"/>
        </dgm:presLayoutVars>
      </dgm:prSet>
      <dgm:spPr/>
    </dgm:pt>
    <dgm:pt modelId="{D00F8018-C51A-48DB-92D1-01C65A8A7142}" type="pres">
      <dgm:prSet presAssocID="{109F950B-30B1-49F3-B278-33F9FD7047DD}" presName="ellipse1" presStyleLbl="vennNode1" presStyleIdx="0" presStyleCnt="3">
        <dgm:presLayoutVars>
          <dgm:bulletEnabled val="1"/>
        </dgm:presLayoutVars>
      </dgm:prSet>
      <dgm:spPr/>
    </dgm:pt>
    <dgm:pt modelId="{FF3A4B67-E31E-4805-B245-B45F5837C22D}" type="pres">
      <dgm:prSet presAssocID="{109F950B-30B1-49F3-B278-33F9FD7047DD}" presName="ellipse2" presStyleLbl="vennNode1" presStyleIdx="1" presStyleCnt="3">
        <dgm:presLayoutVars>
          <dgm:bulletEnabled val="1"/>
        </dgm:presLayoutVars>
      </dgm:prSet>
      <dgm:spPr/>
    </dgm:pt>
    <dgm:pt modelId="{C62447EF-45E8-443B-A657-A34E5612A598}" type="pres">
      <dgm:prSet presAssocID="{109F950B-30B1-49F3-B278-33F9FD7047DD}" presName="ellipse3" presStyleLbl="vennNode1" presStyleIdx="2" presStyleCnt="3">
        <dgm:presLayoutVars>
          <dgm:bulletEnabled val="1"/>
        </dgm:presLayoutVars>
      </dgm:prSet>
      <dgm:spPr/>
    </dgm:pt>
  </dgm:ptLst>
  <dgm:cxnLst>
    <dgm:cxn modelId="{491B8404-D0E5-4DAC-B825-69316853D61C}" srcId="{109F950B-30B1-49F3-B278-33F9FD7047DD}" destId="{74F776CC-C57C-4D5E-AC4E-DD99219DADEC}" srcOrd="0" destOrd="0" parTransId="{C58BF2C6-EDA2-4146-8456-24D95ACB86A0}" sibTransId="{E4546D71-8B9D-4595-A87C-7494CDCAE31E}"/>
    <dgm:cxn modelId="{C1355132-3903-43A4-A599-748A33CCA519}" srcId="{109F950B-30B1-49F3-B278-33F9FD7047DD}" destId="{10178C7B-16B3-4C67-8AB9-652A64F2FA54}" srcOrd="1" destOrd="0" parTransId="{2C056CE9-252A-44AD-B63C-743DDE72C03C}" sibTransId="{A8BDBD6D-F876-4F08-9B9A-094B80174381}"/>
    <dgm:cxn modelId="{5F33463F-6D24-4996-B953-5744420C486E}" type="presOf" srcId="{109F950B-30B1-49F3-B278-33F9FD7047DD}" destId="{8B64B6D0-9ED0-4AAF-BFFC-B0041C391B6A}" srcOrd="0" destOrd="0" presId="urn:microsoft.com/office/officeart/2005/8/layout/rings+Icon"/>
    <dgm:cxn modelId="{A2BDF3B2-2201-4BDB-AFC2-EC678CCCE45E}" srcId="{109F950B-30B1-49F3-B278-33F9FD7047DD}" destId="{D6F5206C-3AB2-4CB6-AE55-15D4AF28E15C}" srcOrd="2" destOrd="0" parTransId="{64EA9C43-F89E-484F-85BF-EE10D96B9FE2}" sibTransId="{E290CC13-FA01-42FC-BEEA-2B7F2DF2C8BE}"/>
    <dgm:cxn modelId="{BAF4B9B9-544C-4998-8E2D-6150BF147372}" type="presOf" srcId="{74F776CC-C57C-4D5E-AC4E-DD99219DADEC}" destId="{D00F8018-C51A-48DB-92D1-01C65A8A7142}" srcOrd="0" destOrd="0" presId="urn:microsoft.com/office/officeart/2005/8/layout/rings+Icon"/>
    <dgm:cxn modelId="{4EBEC5C0-6584-4619-A9CC-EE816D27163F}" type="presOf" srcId="{D6F5206C-3AB2-4CB6-AE55-15D4AF28E15C}" destId="{C62447EF-45E8-443B-A657-A34E5612A598}" srcOrd="0" destOrd="0" presId="urn:microsoft.com/office/officeart/2005/8/layout/rings+Icon"/>
    <dgm:cxn modelId="{9AD4B7F2-47F9-4C4A-AE03-CD172877B9F7}" type="presOf" srcId="{10178C7B-16B3-4C67-8AB9-652A64F2FA54}" destId="{FF3A4B67-E31E-4805-B245-B45F5837C22D}" srcOrd="0" destOrd="0" presId="urn:microsoft.com/office/officeart/2005/8/layout/rings+Icon"/>
    <dgm:cxn modelId="{5DB44DEA-02B1-44D1-A903-5AD17E6D6704}" type="presParOf" srcId="{8B64B6D0-9ED0-4AAF-BFFC-B0041C391B6A}" destId="{D00F8018-C51A-48DB-92D1-01C65A8A7142}" srcOrd="0" destOrd="0" presId="urn:microsoft.com/office/officeart/2005/8/layout/rings+Icon"/>
    <dgm:cxn modelId="{0C4A7E2B-FE41-4CC4-BD69-57D88BB59565}" type="presParOf" srcId="{8B64B6D0-9ED0-4AAF-BFFC-B0041C391B6A}" destId="{FF3A4B67-E31E-4805-B245-B45F5837C22D}" srcOrd="1" destOrd="0" presId="urn:microsoft.com/office/officeart/2005/8/layout/rings+Icon"/>
    <dgm:cxn modelId="{9ECDB93B-905E-4629-94A4-4412BD5B4512}" type="presParOf" srcId="{8B64B6D0-9ED0-4AAF-BFFC-B0041C391B6A}" destId="{C62447EF-45E8-443B-A657-A34E5612A598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F8018-C51A-48DB-92D1-01C65A8A7142}">
      <dsp:nvSpPr>
        <dsp:cNvPr id="0" name=""/>
        <dsp:cNvSpPr/>
      </dsp:nvSpPr>
      <dsp:spPr>
        <a:xfrm>
          <a:off x="0" y="359327"/>
          <a:ext cx="2021028" cy="20210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Electronic Vaccine Card</a:t>
          </a:r>
        </a:p>
      </dsp:txBody>
      <dsp:txXfrm>
        <a:off x="295973" y="655296"/>
        <a:ext cx="1429082" cy="1429062"/>
      </dsp:txXfrm>
    </dsp:sp>
    <dsp:sp modelId="{FF3A4B67-E31E-4805-B245-B45F5837C22D}">
      <dsp:nvSpPr>
        <dsp:cNvPr id="0" name=""/>
        <dsp:cNvSpPr/>
      </dsp:nvSpPr>
      <dsp:spPr>
        <a:xfrm>
          <a:off x="1040241" y="1707222"/>
          <a:ext cx="2021028" cy="20210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SMART</a:t>
          </a:r>
        </a:p>
      </dsp:txBody>
      <dsp:txXfrm>
        <a:off x="1336214" y="2003191"/>
        <a:ext cx="1429082" cy="1429062"/>
      </dsp:txXfrm>
    </dsp:sp>
    <dsp:sp modelId="{C62447EF-45E8-443B-A657-A34E5612A598}">
      <dsp:nvSpPr>
        <dsp:cNvPr id="0" name=""/>
        <dsp:cNvSpPr/>
      </dsp:nvSpPr>
      <dsp:spPr>
        <a:xfrm>
          <a:off x="2079253" y="359327"/>
          <a:ext cx="2021028" cy="20210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WHO DDCC</a:t>
          </a:r>
        </a:p>
      </dsp:txBody>
      <dsp:txXfrm>
        <a:off x="2375226" y="655296"/>
        <a:ext cx="1429082" cy="1429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0B725-B297-4A15-81AB-301DD987B883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56785-C7F0-4BD9-AA89-51B39A09E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79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https://euvabeco.eu/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56785-C7F0-4BD9-AA89-51B39A09EA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73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56785-C7F0-4BD9-AA89-51B39A09EA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88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56785-C7F0-4BD9-AA89-51B39A09EA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35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56785-C7F0-4BD9-AA89-51B39A09EA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99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6EE1CF-9F16-42BE-9983-3FE7A2E38C0A}" type="datetime1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12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12/06/2024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GEP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F6DDBF-4A59-E347-B20F-784109BCA6BD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12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25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6EE1CF-9F16-42BE-9983-3FE7A2E38C0A}" type="datetime1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12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12/06/2024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GEP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F6DDBF-4A59-E347-B20F-784109BCA6BD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12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65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56785-C7F0-4BD9-AA89-51B39A09EA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05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56785-C7F0-4BD9-AA89-51B39A09EA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0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emf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emf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20E364-7823-4BBA-84F8-7F691FBFE2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22D3D-58D6-4054-AE47-C8D97CF6E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8055" y="1600199"/>
            <a:ext cx="8490857" cy="19097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FC920-CD8A-4196-9AC8-EB14A3D7F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8055" y="3602038"/>
            <a:ext cx="849085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ECFE-7DC7-4788-B1E7-BB9F57FD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0365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93B9FF3A-1400-4C66-B29C-6B1876BC525B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4BEA7-37F3-4EA3-B076-75B6ED21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7911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F6EE8-AE30-4B59-A4C6-57A81552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4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6CC81-8379-452F-A9E7-EC6BA84E8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32538-FB49-4168-825F-53FECEBC3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685800" indent="-457200">
              <a:buFont typeface="Arial" panose="020B0604020202020204" pitchFamily="34" charset="0"/>
              <a:buChar char="•"/>
              <a:defRPr sz="3200"/>
            </a:lvl1pPr>
            <a:lvl2pPr marL="1143000" indent="-457200">
              <a:buFont typeface="Arial" panose="020B0604020202020204" pitchFamily="34" charset="0"/>
              <a:buChar char="•"/>
              <a:defRPr sz="2800"/>
            </a:lvl2pPr>
            <a:lvl3pPr marL="1485900" indent="-342900">
              <a:buFont typeface="Arial" panose="020B0604020202020204" pitchFamily="34" charset="0"/>
              <a:buChar char="•"/>
              <a:defRPr sz="2400"/>
            </a:lvl3pPr>
            <a:lvl4pPr marL="1943100" indent="-342900">
              <a:buFont typeface="Arial" panose="020B0604020202020204" pitchFamily="34" charset="0"/>
              <a:buChar char="•"/>
              <a:defRPr sz="2000"/>
            </a:lvl4pPr>
            <a:lvl5pPr marL="24003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83700-8BC0-40FD-82B4-632C6FE25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B8588-1B08-4E07-8470-6C673212D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97115-F991-4A08-8B8F-EB75835C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F914A-040E-4573-B451-0B3C7633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7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307AC-18FC-4246-928F-3A468E717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C1F418-3D1D-44E1-B5C8-BE479632C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86E84-728C-4820-89E7-D69813FA9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CFE22-7D94-49C6-BD1D-E80915A1C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B062D-2BD3-4C20-A4B0-88EEA647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A3B5F-5036-4857-9606-D5EFD965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0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noProof="0" dirty="0" err="1"/>
              <a:t>Cliquez</a:t>
            </a:r>
            <a:r>
              <a:rPr kumimoji="0" lang="en-US" noProof="0" dirty="0"/>
              <a:t> pour modifier le style du </a:t>
            </a:r>
            <a:r>
              <a:rPr kumimoji="0" lang="en-US" noProof="0" dirty="0" err="1"/>
              <a:t>titre</a:t>
            </a:r>
            <a:endParaRPr kumimoji="0" lang="en-US" noProof="0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B89E9F7F-309D-F5AE-96A0-AF23F5BA4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 typeface="Symbol" charset="0"/>
              <a:buNone/>
            </a:pPr>
            <a:r>
              <a:rPr lang="en-US" dirty="0"/>
              <a:t>10/26/2022</a:t>
            </a:r>
            <a:endParaRPr lang="en-GB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3D583211-A4B9-C27A-18BB-290BF3872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 typeface="Symbol" charset="0"/>
              <a:buNone/>
            </a:pPr>
            <a:r>
              <a:rPr lang="en-US"/>
              <a:t>LOINC Conference</a:t>
            </a:r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9DC36F-E84A-B5B0-7FD7-D4F240003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buFont typeface="Symbol" charset="0"/>
              <a:buNone/>
            </a:pPr>
            <a:fld id="{042AED99-7FB4-404E-8A97-64753DCE42EC}" type="slidenum">
              <a:rPr lang="en-US" smtClean="0"/>
              <a:pPr lvl="1">
                <a:buFont typeface="Symbol" charset="0"/>
                <a:buNone/>
              </a:pPr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755D06B1-C83E-7658-7499-CAC7285E1D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00237"/>
            <a:ext cx="10744200" cy="453707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861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D5CDE0-FEAE-4E6C-B038-F3F8B3AEF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22D3D-58D6-4054-AE47-C8D97CF6E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8055" y="1600199"/>
            <a:ext cx="8490857" cy="19097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FC920-CD8A-4196-9AC8-EB14A3D7F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8055" y="3602038"/>
            <a:ext cx="849085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ECFE-7DC7-4788-B1E7-BB9F57FD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0365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93B9FF3A-1400-4C66-B29C-6B1876BC525B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4BEA7-37F3-4EA3-B076-75B6ED21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7911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F6EE8-AE30-4B59-A4C6-57A81552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72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C1D95CA-0AC4-4E24-81D6-7607214D6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22D3D-58D6-4054-AE47-C8D97CF6E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971" y="2209797"/>
            <a:ext cx="9100458" cy="1909763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FC920-CD8A-4196-9AC8-EB14A3D7F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971" y="4211636"/>
            <a:ext cx="910045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ECFE-7DC7-4788-B1E7-BB9F57FD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863" y="6356350"/>
            <a:ext cx="2743200" cy="365125"/>
          </a:xfrm>
        </p:spPr>
        <p:txBody>
          <a:bodyPr/>
          <a:lstStyle/>
          <a:p>
            <a:fld id="{93B9FF3A-1400-4C66-B29C-6B1876BC525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4BEA7-37F3-4EA3-B076-75B6ED21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0263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F6EE8-AE30-4B59-A4C6-57A81552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914" y="6356350"/>
            <a:ext cx="2420257" cy="365125"/>
          </a:xfrm>
        </p:spPr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81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8141-7D36-4A55-A9EA-0CA3CDF8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8A0D8-F49C-43A6-B07D-89EA2F7BB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5964D-38A5-4D41-B101-B7DD3691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9D072-3E50-4508-BF78-78614688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AE5A8-7D1B-48ED-B025-3502987F8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44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4A4C679-C6E8-4E7C-B5C2-06A5886098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0EC50-3CA3-4846-92FB-E282CDCE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791121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3C7F3-44D1-4FEF-A3A1-D40BB869C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79112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C8D79-A9D8-438B-9634-0DC7F9AC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7CEC7-5D5C-4D58-9746-0D773CA4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D644-1B4D-43B7-8849-DF2DDA7B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36B4717-7A1F-49AD-A875-835CE1206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74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3FE1B2B-4D9E-45CC-B7A1-E17D831486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0EC50-3CA3-4846-92FB-E282CDCE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66049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3C7F3-44D1-4FEF-A3A1-D40BB869C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66049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C8D79-A9D8-438B-9634-0DC7F9AC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7CEC7-5D5C-4D58-9746-0D773CA4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D644-1B4D-43B7-8849-DF2DDA7B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4368" y="6356350"/>
            <a:ext cx="2420257" cy="365125"/>
          </a:xfrm>
        </p:spPr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63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3DE8-0862-487D-AC3E-8F51AF3E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CE4B0-9081-411D-A3BB-457B90A1F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10531-B10D-4AD8-A4DB-208E21C8C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BB0E8-CDA7-4936-8FC4-2E76D6B13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78A6B-0A8B-42E7-ACC8-1A87384D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24577-CF93-447E-8E5D-A8423D07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88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5FF6-21D0-4CDE-9E9C-83747C3C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9F385-5D93-4F3B-A6DE-7523871AF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89C54-E3AD-484A-918A-BB741F12A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E3016-B39C-4445-90BA-0C63C0758D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6C45DE-546F-4CEE-BC02-2B0F41C4D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B2CCAE-A163-4DD2-B579-6B662BC3A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128E69-742E-4226-B8AB-55135A02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6F36AE-5E79-42C3-8CE8-2CE5CB97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1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4054275-471E-4ADF-84B2-F379C88C56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22D3D-58D6-4054-AE47-C8D97CF6E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971" y="2209797"/>
            <a:ext cx="9100458" cy="1909763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FC920-CD8A-4196-9AC8-EB14A3D7F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971" y="4211636"/>
            <a:ext cx="910045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ECFE-7DC7-4788-B1E7-BB9F57FD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863" y="6356350"/>
            <a:ext cx="2743200" cy="365125"/>
          </a:xfrm>
        </p:spPr>
        <p:txBody>
          <a:bodyPr/>
          <a:lstStyle/>
          <a:p>
            <a:fld id="{93B9FF3A-1400-4C66-B29C-6B1876BC525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4BEA7-37F3-4EA3-B076-75B6ED21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0263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F6EE8-AE30-4B59-A4C6-57A81552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914" y="6356350"/>
            <a:ext cx="2420257" cy="365125"/>
          </a:xfrm>
        </p:spPr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59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98909-3BEC-4D57-93F3-34FE1181A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9971BA-6E90-46C5-9350-B44DBE63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07294-C7A1-4371-B089-B5E5F62A0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763DB-7B19-4231-88A7-D35E03D1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15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091876-ACC4-4B92-ABBB-01FF7568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DAB5E9-A930-453C-B1E5-38F100E21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9BA8D-266F-4020-B718-A008853A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0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6CC81-8379-452F-A9E7-EC6BA84E8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32538-FB49-4168-825F-53FECEBC3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83700-8BC0-40FD-82B4-632C6FE25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B8588-1B08-4E07-8470-6C673212D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97115-F991-4A08-8B8F-EB75835C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F914A-040E-4573-B451-0B3C7633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59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White &amp;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307AC-18FC-4246-928F-3A468E717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C1F418-3D1D-44E1-B5C8-BE479632C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86E84-728C-4820-89E7-D69813FA9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CFE22-7D94-49C6-BD1D-E80915A1C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B062D-2BD3-4C20-A4B0-88EEA647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A3B5F-5036-4857-9606-D5EFD965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48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7E66-4CE9-411A-BC72-2B59E3AFE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BF80B-5E91-416E-A7B9-B237416D3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22747-41FD-4EC2-A9D1-21FB55236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266BC-2916-49B2-AF86-08BC72139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1C0E3-D71A-4693-8358-5F03699E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34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2EB7C-4E7A-43ED-AFE6-9046FE7F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F8F46-09AF-417A-A4E7-25108600F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21E99-F915-4628-844C-26E04DAF5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8F248-7B97-454E-82E8-0114E0300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6CB90-ADB4-4BC7-992B-6E44C2ABA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D3DAE3-1E4B-4276-A517-778FE7FCC9B6}"/>
              </a:ext>
            </a:extLst>
          </p:cNvPr>
          <p:cNvSpPr/>
          <p:nvPr userDrawn="1"/>
        </p:nvSpPr>
        <p:spPr>
          <a:xfrm>
            <a:off x="0" y="-1"/>
            <a:ext cx="12192000" cy="1825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A2E83DC-B0D1-4D07-9B94-5CC68158A9F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96120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5E12B3-A0A6-47CB-9339-75E38B567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524" y="120838"/>
            <a:ext cx="1355051" cy="15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263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2EB7C-4E7A-43ED-AFE6-9046FE7F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F8F46-09AF-417A-A4E7-25108600F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87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8F248-7B97-454E-82E8-0114E0300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6CB90-ADB4-4BC7-992B-6E44C2ABA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58A4AE2-FE20-49E0-9177-BF116C547E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D3DAE3-1E4B-4276-A517-778FE7FCC9B6}"/>
              </a:ext>
            </a:extLst>
          </p:cNvPr>
          <p:cNvSpPr/>
          <p:nvPr userDrawn="1"/>
        </p:nvSpPr>
        <p:spPr>
          <a:xfrm>
            <a:off x="0" y="-1"/>
            <a:ext cx="12192000" cy="1825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A2E83DC-B0D1-4D07-9B94-5CC68158A9F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70682B-9D3F-4116-B59C-F9831F53E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765" y="6034531"/>
            <a:ext cx="1975673" cy="68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48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3C301-40EE-4625-B772-B4EBDDFFE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405F5-6832-45FC-9EC8-9475FD670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2DDE3-9ED0-4DA7-BDE2-E258BAC2A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41B36-E0AD-4AE5-A57E-8DF1CBB25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45BB5-EE31-4E9B-9DA5-541B0196A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401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52C98-496C-4785-9952-5641EC23D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63630-A2DC-41E2-8369-9EFB61D8B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3060D-00B9-4EEE-8881-9FACE6271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2F132-7F33-490A-BCB0-12DBC12D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E68A6-7F7F-40EB-9818-16B6E806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3E71F-7166-4057-B271-BEF959A82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3A2B38-119E-4598-8E67-CA4F51360F0D}"/>
              </a:ext>
            </a:extLst>
          </p:cNvPr>
          <p:cNvSpPr/>
          <p:nvPr userDrawn="1"/>
        </p:nvSpPr>
        <p:spPr>
          <a:xfrm>
            <a:off x="0" y="-1"/>
            <a:ext cx="12192000" cy="1825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D2D3794-17D8-47F3-8675-FFF023F061E8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96120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D96319-9872-4843-B445-2FF7052869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524" y="120838"/>
            <a:ext cx="1355051" cy="15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1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A285-CFC3-4A43-92B1-9E7FD0E2E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C5B36-61BE-441E-B592-08694D8F8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43976-63A0-4FC7-B36E-D3A119E09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889A90-B6B4-433A-B226-3B19A8A88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BAD3AF-BAEA-454A-A22B-A0C585F4B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806F96-AECA-43C8-BE2F-A62B53831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AB1C48-A724-4BFF-AFF9-267814824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899A48-862E-4CA6-9E86-26F0542B8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7B7A3A-5E39-4847-B3DA-370B9D312233}"/>
              </a:ext>
            </a:extLst>
          </p:cNvPr>
          <p:cNvSpPr/>
          <p:nvPr userDrawn="1"/>
        </p:nvSpPr>
        <p:spPr>
          <a:xfrm>
            <a:off x="0" y="-1"/>
            <a:ext cx="12192000" cy="1825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6B6FF6A-31F9-4876-BAF0-0B768F22A30A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96120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689CD9-FF45-46AA-B6A9-6000F12CAC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524" y="120838"/>
            <a:ext cx="1355051" cy="15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3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8141-7D36-4A55-A9EA-0CA3CDF8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8A0D8-F49C-43A6-B07D-89EA2F7BB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85800" indent="-457200">
              <a:buFont typeface="Arial" panose="020B0604020202020204" pitchFamily="34" charset="0"/>
              <a:buChar char="•"/>
              <a:defRPr/>
            </a:lvl1pPr>
            <a:lvl2pPr marL="1028700" indent="-342900">
              <a:buFont typeface="Arial" panose="020B0604020202020204" pitchFamily="34" charset="0"/>
              <a:buChar char="•"/>
              <a:defRPr/>
            </a:lvl2pPr>
            <a:lvl3pPr marL="1485900" indent="-342900">
              <a:buFont typeface="Arial" panose="020B0604020202020204" pitchFamily="34" charset="0"/>
              <a:buChar char="•"/>
              <a:defRPr/>
            </a:lvl3pPr>
            <a:lvl4pPr marL="1885950" indent="-285750">
              <a:buFont typeface="Arial" panose="020B0604020202020204" pitchFamily="34" charset="0"/>
              <a:buChar char="•"/>
              <a:defRPr/>
            </a:lvl4pPr>
            <a:lvl5pPr marL="23431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5964D-38A5-4D41-B101-B7DD3691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9D072-3E50-4508-BF78-78614688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AE5A8-7D1B-48ED-B025-3502987F8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478314" cy="365125"/>
          </a:xfrm>
        </p:spPr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127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41BB0-E684-4EFA-91EA-DEDA9C370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A7BEE4-ADF7-4045-9C85-52AF17096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87A13-A549-494C-978B-94BDFD1C3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B07F0-1F40-46AC-86AA-DEBA9EE5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138B0A-14A9-4DA5-82C6-23634B317F94}"/>
              </a:ext>
            </a:extLst>
          </p:cNvPr>
          <p:cNvSpPr/>
          <p:nvPr userDrawn="1"/>
        </p:nvSpPr>
        <p:spPr>
          <a:xfrm>
            <a:off x="0" y="-1"/>
            <a:ext cx="12192000" cy="1825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223823E-C531-44E1-BC20-5DB65CCA1A65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96120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72146A-9E2B-47A3-A46D-19C8D31208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524" y="120838"/>
            <a:ext cx="1355051" cy="15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945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D8047-EED2-4D2E-AA51-08723A42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49C74E-1AEE-45CD-8F39-E1A524163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765" y="6034531"/>
            <a:ext cx="1975673" cy="68694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85C9763-C058-4545-9AB8-880AEE60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58A4AE2-FE20-49E0-9177-BF116C547E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86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0EB970-5642-4D4C-928C-32A24AC0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D8047-EED2-4D2E-AA51-08723A42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00E4F-2D91-44E3-BEE5-B3299231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52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F046E-093E-4164-BB4B-20CDB98EA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D987A-2CDD-4059-8C93-A8A072524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9750C-7979-4E0C-B01B-8C5EDFF2E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C0AF0-29E2-482F-9892-68BA045CE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45BEE7-C0DF-4BDC-A671-38404357F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30AE8-9657-4CC9-8627-C0C21FA9D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414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0CE6-DD96-4415-955D-AFF1419C2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6992DA-AA41-4DC8-922E-423D7F34AE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65CA6C-48E7-4966-964A-39408D6B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A386C-0DA7-4038-8BA7-BBC557B3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54401-988D-4B89-8EE2-E61932B17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838CC-F1CE-4E0B-A81F-CDCD3C1E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59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45E2C-3755-4543-A315-C8C4FD90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947F7-F6E8-4CD1-A49C-1D6B8A0B1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D5B28-67F7-4B50-8EC7-84F592EE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79104-5919-4EED-831D-06F2918D5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D1EE0-C481-43B3-9CC5-03A1908E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82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4D9FD6-6D3B-408A-B0B2-D78EF1691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AB368-FBF1-4B98-A794-08B46E4DE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378B7-A316-43BA-A13E-BB9463A95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9A6EA-01D5-4346-89D0-720E2A28F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3AF8A-791A-4CC9-A65A-9089A77E1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693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3EAA60-9D85-4C03-98AE-AC2D24830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5400000" flipH="1">
            <a:off x="0" y="0"/>
            <a:ext cx="685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5D839F-D3D8-4B9E-9113-629A064D2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5400000">
            <a:off x="6015181" y="1864014"/>
            <a:ext cx="6099466" cy="31299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28A568-74AD-436C-B12C-AB529852F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5400000">
            <a:off x="3834831" y="2920388"/>
            <a:ext cx="6099468" cy="101722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5831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7F037-075B-4A6B-B870-805EFE83D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12F15-304C-4772-913B-D75221382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1E629-665E-4712-AA78-00E754CDF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E8BF6-BEE1-49DA-91B1-D790FFD3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00B22-FF45-4F47-B9C6-1A102078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756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AC352-8DD2-4F75-86DB-45AA3CFE5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62DBA-44A2-41D1-AE2D-6292B24AA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95758-B880-4D22-8770-FA617BF7A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719BD-0ECD-47F6-83BC-7830E866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53A54-D7BF-483E-9CA7-EE31DD9A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4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51E20B-A15A-49D1-826B-49343DE5B9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0EC50-3CA3-4846-92FB-E282CDCE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791121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3C7F3-44D1-4FEF-A3A1-D40BB869C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79112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C8D79-A9D8-438B-9634-0DC7F9AC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7CEC7-5D5C-4D58-9746-0D773CA4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D644-1B4D-43B7-8849-DF2DDA7B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36B4717-7A1F-49AD-A875-835CE1206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4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04FB-D777-473D-BF13-4CF05209F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EB86F-38BA-44E1-8817-CD6DD5F59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D5587-3EE2-40CC-8523-FB5E675E9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97098-F510-4E9D-AB8A-2817A882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A814E-0C1B-4783-B262-4DD089979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26C57-BE51-4ECF-82A3-EAB31287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14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64C7-B900-4D6B-B2AB-0BFDF7D7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DF7FB-AB5B-46F9-9EC4-C6F2E7A4D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E6569-FAD7-4399-8486-C5B79F918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4CE4A7-D603-4B84-9AFE-144B8BA7D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72DAC2-96A2-42B1-B23C-9E0B8935F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DA7E9-4AB8-493E-A618-19DA98B14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6E4B1D-99A2-4584-978D-ABF881208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FB3DE0-6639-4B21-BD1B-2EFE68D2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131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9E689-D3DE-438A-9879-41C02251E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19AF41-B2DF-4B5A-A0F5-3C32CF2A1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46405-3415-4573-A3E5-C4204D360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58ED7A-E0F4-4714-928C-347EFD96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498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B67B04-CD95-453C-B34A-11313A4B5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B77C05-39A8-4208-A5C6-CB71890F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B5097-D17D-4903-82CF-4DCD910C4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304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ABA32-2F92-44EE-9C6C-36C9EF056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E5048-E2FB-4983-A6F6-15F919344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E07AF-EED9-4BB2-A5F0-BAFA37B4D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0B652-45B2-437E-9084-C0680D4F3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BC678-672B-48D3-9C33-61E42B6E4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76C44-0A23-49DA-9AB4-F317659F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211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35CCB-3E51-4AD5-9516-DD1D62900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B004D7-9BE7-4A0F-8FAA-2B10C9AA4C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9A66A-8E78-478F-AA16-00300AE2E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8C4A7-C943-4F77-8941-53704C92A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D4DA9-3909-4588-94F8-47EEFDE8C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AB2A8-AC09-44D4-BB4A-95245910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372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B59CD-4782-4884-BF7D-B6DAD8428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2C62B-7ABE-4776-B0F8-0E1904097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AC843-82D3-4F5C-B885-AFECFDBB8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FF4D3-EEBA-4D10-9498-4FB6C5AE6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8421C-A9BD-49B9-B20A-39DC0D6A5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216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925917-88E8-4587-A6C9-CA3FFE8560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87FCA3-4865-45D9-9877-DA2654A84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75D46-35B5-45DF-99A4-ED87A7053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0BDA7-1624-46A8-BF4B-4B8EC2287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9B1C3-A653-4F36-BF26-5CDDFDA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570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B660F8D-0194-1549-9A85-B8585C341D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6F5735C-66C3-2043-B9EA-AC9F1326D6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04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557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17AEAD7-6E15-48FF-A062-F8D701B34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0EC50-3CA3-4846-92FB-E282CDCE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66049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3C7F3-44D1-4FEF-A3A1-D40BB869C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66049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C8D79-A9D8-438B-9634-0DC7F9AC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7CEC7-5D5C-4D58-9746-0D773CA4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D644-1B4D-43B7-8849-DF2DDA7B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4368" y="6356350"/>
            <a:ext cx="2420257" cy="365125"/>
          </a:xfrm>
        </p:spPr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403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6B8B84C-376E-994B-A5F9-91418E6845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6C2F8E9-252A-884A-A559-1D42CD8FB1F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D2A75865-3390-1946-86B2-5ED9765DB7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940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5C01093-6876-FF4B-A205-0797E4219E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2AA80F83-76D5-4442-B68B-A643B29E2F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buClr>
                <a:schemeClr val="tx1"/>
              </a:buClr>
              <a:defRPr lang="nl-NL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4614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6DC891B-0BBD-3E4B-A301-653F943C4C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775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E3D8C70-0B24-9C4E-A803-F7009FF2D2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B375151A-CDBA-714E-9910-7F654A10FC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624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D815D00C-C7D7-DC44-8D0D-FE716DCD2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94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91C355E-6E70-0A46-B795-FD910DE42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524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B0A3098-83E2-4E4B-8810-7E5E75AE97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2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8740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4916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557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3DE8-0862-487D-AC3E-8F51AF3E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CE4B0-9081-411D-A3BB-457B90A1F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685800" indent="-457200">
              <a:buFont typeface="Arial" panose="020B0604020202020204" pitchFamily="34" charset="0"/>
              <a:buChar char="•"/>
              <a:defRPr/>
            </a:lvl1pPr>
            <a:lvl2pPr marL="1028700" indent="-342900">
              <a:buFont typeface="Arial" panose="020B0604020202020204" pitchFamily="34" charset="0"/>
              <a:buChar char="•"/>
              <a:defRPr/>
            </a:lvl2pPr>
            <a:lvl3pPr marL="1485900" indent="-342900">
              <a:buFont typeface="Arial" panose="020B0604020202020204" pitchFamily="34" charset="0"/>
              <a:buChar char="•"/>
              <a:defRPr/>
            </a:lvl3pPr>
            <a:lvl4pPr marL="1885950" indent="-285750">
              <a:buFont typeface="Arial" panose="020B0604020202020204" pitchFamily="34" charset="0"/>
              <a:buChar char="•"/>
              <a:defRPr/>
            </a:lvl4pPr>
            <a:lvl5pPr marL="23431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10531-B10D-4AD8-A4DB-208E21C8C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685800" indent="-457200">
              <a:buFont typeface="Arial" panose="020B0604020202020204" pitchFamily="34" charset="0"/>
              <a:buChar char="•"/>
              <a:defRPr/>
            </a:lvl1pPr>
            <a:lvl2pPr marL="1028700" indent="-342900">
              <a:buFont typeface="Arial" panose="020B0604020202020204" pitchFamily="34" charset="0"/>
              <a:buChar char="•"/>
              <a:defRPr/>
            </a:lvl2pPr>
            <a:lvl3pPr marL="1485900" indent="-342900">
              <a:buFont typeface="Arial" panose="020B0604020202020204" pitchFamily="34" charset="0"/>
              <a:buChar char="•"/>
              <a:defRPr/>
            </a:lvl3pPr>
            <a:lvl4pPr marL="1885950" indent="-285750">
              <a:buFont typeface="Arial" panose="020B0604020202020204" pitchFamily="34" charset="0"/>
              <a:buChar char="•"/>
              <a:defRPr/>
            </a:lvl4pPr>
            <a:lvl5pPr marL="23431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BB0E8-CDA7-4936-8FC4-2E76D6B13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78A6B-0A8B-42E7-ACC8-1A87384D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24577-CF93-447E-8E5D-A8423D07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452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62035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39749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501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8913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 dirty="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ED6F77E-FFE0-AB46-BF4D-6C1EEF3BD1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21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FE34897-656E-D24A-B5C8-368571FB3B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20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81314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0FB6CFD-9EA3-2D46-B72F-63AC898356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12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8979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F01E6C2-CD86-4C4B-A751-B19F6263B7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38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5FF6-21D0-4CDE-9E9C-83747C3C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9F385-5D93-4F3B-A6DE-7523871AF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89C54-E3AD-484A-918A-BB741F12A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685800" indent="-457200">
              <a:buFont typeface="Arial" panose="020B0604020202020204" pitchFamily="34" charset="0"/>
              <a:buChar char="•"/>
              <a:defRPr/>
            </a:lvl1pPr>
            <a:lvl2pPr marL="1028700" indent="-342900">
              <a:buFont typeface="Arial" panose="020B0604020202020204" pitchFamily="34" charset="0"/>
              <a:buChar char="•"/>
              <a:defRPr/>
            </a:lvl2pPr>
            <a:lvl3pPr marL="1485900" indent="-342900">
              <a:buFont typeface="Arial" panose="020B0604020202020204" pitchFamily="34" charset="0"/>
              <a:buChar char="•"/>
              <a:defRPr/>
            </a:lvl3pPr>
            <a:lvl4pPr marL="1885950" indent="-285750">
              <a:buFont typeface="Arial" panose="020B0604020202020204" pitchFamily="34" charset="0"/>
              <a:buChar char="•"/>
              <a:defRPr/>
            </a:lvl4pPr>
            <a:lvl5pPr marL="23431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E3016-B39C-4445-90BA-0C63C0758D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6C45DE-546F-4CEE-BC02-2B0F41C4D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685800" indent="-457200">
              <a:buFont typeface="Arial" panose="020B0604020202020204" pitchFamily="34" charset="0"/>
              <a:buChar char="•"/>
              <a:defRPr/>
            </a:lvl1pPr>
            <a:lvl2pPr marL="1028700" indent="-342900">
              <a:buFont typeface="Arial" panose="020B0604020202020204" pitchFamily="34" charset="0"/>
              <a:buChar char="•"/>
              <a:defRPr/>
            </a:lvl2pPr>
            <a:lvl3pPr marL="1485900" indent="-342900">
              <a:buFont typeface="Arial" panose="020B0604020202020204" pitchFamily="34" charset="0"/>
              <a:buChar char="•"/>
              <a:defRPr/>
            </a:lvl3pPr>
            <a:lvl4pPr marL="1885950" indent="-285750">
              <a:buFont typeface="Arial" panose="020B0604020202020204" pitchFamily="34" charset="0"/>
              <a:buChar char="•"/>
              <a:defRPr/>
            </a:lvl4pPr>
            <a:lvl5pPr marL="23431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B2CCAE-A163-4DD2-B579-6B662BC3A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128E69-742E-4226-B8AB-55135A02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6F36AE-5E79-42C3-8CE8-2CE5CB97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621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76901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tx1"/>
              </a:buCl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0198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82941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tx1"/>
              </a:buCl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7712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44624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buClr>
                <a:schemeClr val="tx1"/>
              </a:buClr>
              <a:defRPr lang="nl-NL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113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6317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2086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86312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699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98909-3BEC-4D57-93F3-34FE1181A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9971BA-6E90-46C5-9350-B44DBE63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07294-C7A1-4371-B089-B5E5F62A0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763DB-7B19-4231-88A7-D35E03D1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455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48297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C958710-A035-984C-9963-9997447062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05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085C342-F410-1C42-BBE9-52289EFE77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5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C36848C-75BB-B944-BBD6-880B1B12C73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2424C08-D06D-F64A-B964-B229C0F5B8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39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131584AB-F610-D692-A2E9-EA545A216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076826"/>
            <a:ext cx="10744200" cy="7806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2" name="Espace réservé de la date 7">
            <a:extLst>
              <a:ext uri="{FF2B5EF4-FFF2-40B4-BE49-F238E27FC236}">
                <a16:creationId xmlns:a16="http://schemas.microsoft.com/office/drawing/2014/main" id="{819EDC89-902D-DECA-2A0F-F9E6CA7B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buFont typeface="Symbol" charset="0"/>
              <a:buNone/>
            </a:pPr>
            <a:r>
              <a:rPr lang="en-US" dirty="0"/>
              <a:t>10/26/2022</a:t>
            </a:r>
            <a:endParaRPr lang="en-GB" dirty="0"/>
          </a:p>
        </p:txBody>
      </p:sp>
      <p:sp>
        <p:nvSpPr>
          <p:cNvPr id="3" name="Espace réservé du pied de page 8">
            <a:extLst>
              <a:ext uri="{FF2B5EF4-FFF2-40B4-BE49-F238E27FC236}">
                <a16:creationId xmlns:a16="http://schemas.microsoft.com/office/drawing/2014/main" id="{9BB592DF-8C58-DBD1-2B2E-29C86BB1E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</p:spPr>
        <p:txBody>
          <a:bodyPr/>
          <a:lstStyle/>
          <a:p>
            <a:pPr algn="ctr">
              <a:buFont typeface="Symbol" charset="0"/>
              <a:buNone/>
            </a:pPr>
            <a:r>
              <a:rPr lang="en-US"/>
              <a:t>LOINC Conference</a:t>
            </a:r>
            <a:endParaRPr lang="en-US" dirty="0"/>
          </a:p>
        </p:txBody>
      </p:sp>
      <p:sp>
        <p:nvSpPr>
          <p:cNvPr id="4" name="Espace réservé du numéro de diapositive 9">
            <a:extLst>
              <a:ext uri="{FF2B5EF4-FFF2-40B4-BE49-F238E27FC236}">
                <a16:creationId xmlns:a16="http://schemas.microsoft.com/office/drawing/2014/main" id="{F549CCB5-9CCC-E2FE-952D-4DE34471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/>
          <a:p>
            <a:pPr lvl="1">
              <a:buFont typeface="Symbol" charset="0"/>
              <a:buNone/>
            </a:pPr>
            <a:fld id="{042AED99-7FB4-404E-8A97-64753DCE42EC}" type="slidenum">
              <a:rPr lang="en-US" smtClean="0"/>
              <a:pPr lvl="1">
                <a:buFont typeface="Symbol" charset="0"/>
                <a:buNone/>
              </a:pPr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73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noProof="0" dirty="0" err="1"/>
              <a:t>Cliquez</a:t>
            </a:r>
            <a:r>
              <a:rPr kumimoji="0" lang="en-US" noProof="0" dirty="0"/>
              <a:t> pour modifier le style du </a:t>
            </a:r>
            <a:r>
              <a:rPr kumimoji="0" lang="en-US" noProof="0" dirty="0" err="1"/>
              <a:t>titre</a:t>
            </a:r>
            <a:endParaRPr kumimoji="0" lang="en-US" noProof="0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B89E9F7F-309D-F5AE-96A0-AF23F5BA4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 typeface="Symbol" charset="0"/>
              <a:buNone/>
            </a:pPr>
            <a:r>
              <a:rPr lang="en-US" dirty="0"/>
              <a:t>10/26/2022</a:t>
            </a:r>
            <a:endParaRPr lang="en-GB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3D583211-A4B9-C27A-18BB-290BF3872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 typeface="Symbol" charset="0"/>
              <a:buNone/>
            </a:pPr>
            <a:r>
              <a:rPr lang="en-US"/>
              <a:t>LOINC Conference</a:t>
            </a:r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9DC36F-E84A-B5B0-7FD7-D4F240003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buFont typeface="Symbol" charset="0"/>
              <a:buNone/>
            </a:pPr>
            <a:fld id="{042AED99-7FB4-404E-8A97-64753DCE42EC}" type="slidenum">
              <a:rPr lang="en-US" smtClean="0"/>
              <a:pPr lvl="1">
                <a:buFont typeface="Symbol" charset="0"/>
                <a:buNone/>
              </a:pPr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755D06B1-C83E-7658-7499-CAC7285E1D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00237"/>
            <a:ext cx="10744200" cy="453707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4444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0BD492-C8C9-D637-AFB2-8ECDB202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924944"/>
            <a:ext cx="10744200" cy="7806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16BB21E-1880-6CE5-85BC-B29C49401A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buFont typeface="Symbol" charset="0"/>
              <a:buNone/>
            </a:pPr>
            <a:r>
              <a:rPr lang="en-US"/>
              <a:t>LOINC Conference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F92CBE-68AC-6C32-B6DA-3C9CCFA24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1">
              <a:buFont typeface="Symbol" charset="0"/>
              <a:buNone/>
            </a:pPr>
            <a:fld id="{042AED99-7FB4-404E-8A97-64753DCE42EC}" type="slidenum">
              <a:rPr lang="en-US" smtClean="0"/>
              <a:pPr lvl="1">
                <a:buFont typeface="Symbol" charset="0"/>
                <a:buNone/>
              </a:pPr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4DA259-CE7F-C0D5-5015-F29FE123206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buFont typeface="Symbol" charset="0"/>
              <a:buNone/>
            </a:pPr>
            <a:r>
              <a:rPr lang="en-US" dirty="0"/>
              <a:t>10/26/2022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8092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8CE181-061E-A6B8-A78F-DB0F9E329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 typeface="Symbol" charset="0"/>
              <a:buNone/>
            </a:pPr>
            <a:r>
              <a:rPr lang="en-US" dirty="0"/>
              <a:t>10/26/2022</a:t>
            </a:r>
            <a:endParaRPr lang="en-GB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166A07-2F41-6EC5-A4B4-CAEFC879D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 typeface="Symbol" charset="0"/>
              <a:buNone/>
            </a:pPr>
            <a:r>
              <a:rPr lang="en-US"/>
              <a:t>LOINC Conference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BD3D65-B0B4-D159-62B3-DF0AA73D1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buFont typeface="Symbol" charset="0"/>
              <a:buNone/>
            </a:pPr>
            <a:fld id="{042AED99-7FB4-404E-8A97-64753DCE42EC}" type="slidenum">
              <a:rPr lang="en-US" smtClean="0"/>
              <a:pPr lvl="1">
                <a:buFont typeface="Symbol" charset="0"/>
                <a:buNone/>
              </a:pPr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C21D92E-B743-E941-FC74-2DAB418AC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6406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4CB5AC5A-773F-8022-6BB5-3B5D5824E557}"/>
              </a:ext>
            </a:extLst>
          </p:cNvPr>
          <p:cNvSpPr txBox="1"/>
          <p:nvPr userDrawn="1"/>
        </p:nvSpPr>
        <p:spPr>
          <a:xfrm>
            <a:off x="1236170" y="1741262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B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Prof. Jean-Louis Koeck</a:t>
            </a:r>
          </a:p>
          <a:p>
            <a:pPr>
              <a:buNone/>
            </a:pPr>
            <a:r>
              <a:rPr lang="fr-B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+33 647 88 63 33</a:t>
            </a:r>
          </a:p>
          <a:p>
            <a:pPr>
              <a:buNone/>
            </a:pPr>
            <a:r>
              <a:rPr lang="fr-B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jlkoeck@mesvaccins.net</a:t>
            </a: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François KAAG</a:t>
            </a:r>
          </a:p>
          <a:p>
            <a:pPr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+33 766 44 43 46</a:t>
            </a:r>
          </a:p>
          <a:p>
            <a:pPr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fkaag@mesvaccins.net </a:t>
            </a:r>
          </a:p>
        </p:txBody>
      </p:sp>
    </p:spTree>
    <p:extLst>
      <p:ext uri="{BB962C8B-B14F-4D97-AF65-F5344CB8AC3E}">
        <p14:creationId xmlns:p14="http://schemas.microsoft.com/office/powerpoint/2010/main" val="409515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091876-ACC4-4B92-ABBB-01FF7568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DAB5E9-A930-453C-B1E5-38F100E21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9BA8D-266F-4020-B718-A008853A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902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131584AB-F610-D692-A2E9-EA545A216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076826"/>
            <a:ext cx="10744200" cy="7806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4" name="Espace réservé du numéro de diapositive 9">
            <a:extLst>
              <a:ext uri="{FF2B5EF4-FFF2-40B4-BE49-F238E27FC236}">
                <a16:creationId xmlns:a16="http://schemas.microsoft.com/office/drawing/2014/main" id="{F549CCB5-9CCC-E2FE-952D-4DE34471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/>
          <a:p>
            <a:pPr lvl="1">
              <a:buFont typeface="Symbol" charset="0"/>
              <a:buNone/>
            </a:pPr>
            <a:fld id="{042AED99-7FB4-404E-8A97-64753DCE42EC}" type="slidenum">
              <a:rPr lang="en-US" smtClean="0"/>
              <a:pPr lvl="1">
                <a:buFont typeface="Symbol" charset="0"/>
                <a:buNone/>
              </a:pPr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807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noProof="0" dirty="0" err="1"/>
              <a:t>Cliquez</a:t>
            </a:r>
            <a:r>
              <a:rPr kumimoji="0" lang="en-US" noProof="0" dirty="0"/>
              <a:t> pour modifier le style du </a:t>
            </a:r>
            <a:r>
              <a:rPr kumimoji="0" lang="en-US" noProof="0" dirty="0" err="1"/>
              <a:t>titre</a:t>
            </a:r>
            <a:endParaRPr kumimoji="0" lang="en-US" noProof="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9DC36F-E84A-B5B0-7FD7-D4F240003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buFont typeface="Symbol" charset="0"/>
              <a:buNone/>
            </a:pPr>
            <a:fld id="{042AED99-7FB4-404E-8A97-64753DCE42EC}" type="slidenum">
              <a:rPr lang="en-US" smtClean="0"/>
              <a:pPr lvl="1">
                <a:buFont typeface="Symbol" charset="0"/>
                <a:buNone/>
              </a:pPr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755D06B1-C83E-7658-7499-CAC7285E1D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00237"/>
            <a:ext cx="10744200" cy="453707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087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0BD492-C8C9-D637-AFB2-8ECDB202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924944"/>
            <a:ext cx="10744200" cy="7806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F92CBE-68AC-6C32-B6DA-3C9CCFA24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1">
              <a:buFont typeface="Symbol" charset="0"/>
              <a:buNone/>
            </a:pPr>
            <a:fld id="{042AED99-7FB4-404E-8A97-64753DCE42EC}" type="slidenum">
              <a:rPr lang="en-US" smtClean="0"/>
              <a:pPr lvl="1">
                <a:buFont typeface="Symbol" charset="0"/>
                <a:buNone/>
              </a:pPr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222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BD3D65-B0B4-D159-62B3-DF0AA73D1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buFont typeface="Symbol" charset="0"/>
              <a:buNone/>
            </a:pPr>
            <a:fld id="{042AED99-7FB4-404E-8A97-64753DCE42EC}" type="slidenum">
              <a:rPr lang="en-US" smtClean="0"/>
              <a:pPr lvl="1">
                <a:buFont typeface="Symbol" charset="0"/>
                <a:buNone/>
              </a:pPr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C21D92E-B743-E941-FC74-2DAB418AC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6776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4CB5AC5A-773F-8022-6BB5-3B5D5824E557}"/>
              </a:ext>
            </a:extLst>
          </p:cNvPr>
          <p:cNvSpPr txBox="1"/>
          <p:nvPr userDrawn="1"/>
        </p:nvSpPr>
        <p:spPr>
          <a:xfrm>
            <a:off x="1236170" y="1741262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B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Prof. Jean-Louis Koeck</a:t>
            </a:r>
          </a:p>
          <a:p>
            <a:pPr>
              <a:buNone/>
            </a:pPr>
            <a:r>
              <a:rPr lang="fr-B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+33 647 88 63 33</a:t>
            </a:r>
          </a:p>
          <a:p>
            <a:pPr>
              <a:buNone/>
            </a:pPr>
            <a:r>
              <a:rPr lang="fr-B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jlkoeck@mesvaccins.net</a:t>
            </a: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François KAAG</a:t>
            </a:r>
          </a:p>
          <a:p>
            <a:pPr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+33 766 44 43 46</a:t>
            </a:r>
          </a:p>
          <a:p>
            <a:pPr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fkaag@mesvaccins.net </a:t>
            </a:r>
          </a:p>
        </p:txBody>
      </p:sp>
    </p:spTree>
    <p:extLst>
      <p:ext uri="{BB962C8B-B14F-4D97-AF65-F5344CB8AC3E}">
        <p14:creationId xmlns:p14="http://schemas.microsoft.com/office/powerpoint/2010/main" val="9996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9" Type="http://schemas.openxmlformats.org/officeDocument/2006/relationships/image" Target="../media/image13.png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38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slideLayout" Target="../slideLayouts/slideLayout84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14D9DD1-1076-4E7B-8BA5-AFF9893A1EB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D6AC4C-2521-4359-B347-132E07FED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F7A12-FE94-4F54-B7FB-56C5FF504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978AC-E37A-4D19-B9EC-CC2AA9B5A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FF3A-1400-4C66-B29C-6B1876BC525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F6ADF-7C69-4119-8270-3F29CE9BB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547F1-EC99-461F-8B26-CBEAB660D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47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7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0" r:id="rId3"/>
    <p:sldLayoutId id="2147483651" r:id="rId4"/>
    <p:sldLayoutId id="214748367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75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4572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4859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859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1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1738C5-7A20-43B9-B0D1-6A3B038B03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D6AC4C-2521-4359-B347-132E07FED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F7A12-FE94-4F54-B7FB-56C5FF504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978AC-E37A-4D19-B9EC-CC2AA9B5A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FF3A-1400-4C66-B29C-6B1876BC525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F6ADF-7C69-4119-8270-3F29CE9BB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547F1-EC99-461F-8B26-CBEAB660D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47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8" r:id="rId2"/>
    <p:sldLayoutId id="2147483660" r:id="rId3"/>
    <p:sldLayoutId id="2147483661" r:id="rId4"/>
    <p:sldLayoutId id="2147483669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B41A7-0391-4512-AF23-09D131F1E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120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BB1B1-8305-4483-A47E-88BCC812B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504EB-AC0A-409D-9B07-80AA0B4D2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B90D3-06B2-49B5-89E9-70C8246DF541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52C1C-BD15-4446-810C-3E175B31F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B8713-F6D3-489D-A650-48942E45A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58A4AE2-FE20-49E0-9177-BF116C547E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35CD0-75E9-4571-95CD-BA9CFFF917C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524" y="120838"/>
            <a:ext cx="1355051" cy="15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7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4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F15D1A-C10D-438D-8EB7-FFC602BB9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65407-E655-405C-9DCA-23F559BD7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82D3E-2BEB-436B-93BB-71A208F5F3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32840-FD80-4A58-AC82-3BAA27BD18E7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2A8B0-09D4-459C-8FF4-E2648AD4F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12777-DF1F-4402-BF68-66F1C0E7D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6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0808B11-D078-144E-BFA9-BB483B794E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8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  <p:sldLayoutId id="2147483736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 userDrawn="1"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838200" y="704088"/>
            <a:ext cx="10744200" cy="78069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dirty="0"/>
              <a:t>Cliquez pour modifier le style du titre</a:t>
            </a:r>
            <a:endParaRPr kumimoji="0" lang="en-US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ctr">
              <a:buFont typeface="Symbol" charset="0"/>
              <a:buNone/>
            </a:pPr>
            <a:r>
              <a:rPr lang="en-US" dirty="0"/>
              <a:t>LOINC Conference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  <a:lvl2pPr>
              <a:defRPr sz="1200"/>
            </a:lvl2pPr>
          </a:lstStyle>
          <a:p>
            <a:pPr lvl="1">
              <a:buFont typeface="Symbol" charset="0"/>
              <a:buNone/>
            </a:pPr>
            <a:fld id="{042AED99-7FB4-404E-8A97-64753DCE42EC}" type="slidenum">
              <a:rPr lang="en-US" smtClean="0"/>
              <a:pPr lvl="1">
                <a:buFont typeface="Symbol" charset="0"/>
                <a:buNone/>
              </a:pPr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EE88BE-729F-DAB8-A1B8-E1665E91D3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Font typeface="Symbol" charset="0"/>
              <a:buNone/>
            </a:pPr>
            <a:r>
              <a:rPr lang="en-US" dirty="0"/>
              <a:t>10/25/2022</a:t>
            </a:r>
            <a:endParaRPr lang="en-GB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413C8D-B218-8BD2-052C-0E7024359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7841"/>
            <a:ext cx="10744200" cy="4619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87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 userDrawn="1"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838200" y="704088"/>
            <a:ext cx="10744200" cy="78069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dirty="0"/>
              <a:t>Cliquez pour modifier le style du titre</a:t>
            </a:r>
            <a:endParaRPr kumimoji="0" lang="en-US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  <a:lvl2pPr>
              <a:defRPr sz="1200"/>
            </a:lvl2pPr>
          </a:lstStyle>
          <a:p>
            <a:pPr lvl="1">
              <a:buFont typeface="Symbol" charset="0"/>
              <a:buNone/>
            </a:pPr>
            <a:fld id="{042AED99-7FB4-404E-8A97-64753DCE42EC}" type="slidenum">
              <a:rPr lang="en-US" smtClean="0"/>
              <a:pPr lvl="1">
                <a:buFont typeface="Symbol" charset="0"/>
                <a:buNone/>
              </a:pPr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413C8D-B218-8BD2-052C-0E7024359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7841"/>
            <a:ext cx="10744200" cy="4619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217CE597-B4F7-BC95-2182-3B89BFD49BCA}"/>
              </a:ext>
            </a:extLst>
          </p:cNvPr>
          <p:cNvSpPr txBox="1">
            <a:spLocks/>
          </p:cNvSpPr>
          <p:nvPr userDrawn="1"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Font typeface="Symbol" charset="0"/>
              <a:buNone/>
            </a:pPr>
            <a:r>
              <a:rPr lang="en-US" dirty="0"/>
              <a:t>IVCI workgroup</a:t>
            </a:r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DF42B061-2CEB-9AD2-6A5F-BB562EB26B3B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buFont typeface="Symbol" charset="0"/>
              <a:buNone/>
            </a:pPr>
            <a:r>
              <a:rPr lang="en-US" dirty="0"/>
              <a:t>June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65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17" Type="http://schemas.openxmlformats.org/officeDocument/2006/relationships/image" Target="../media/image42.sv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4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fkaag@syadem.f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6.xml"/><Relationship Id="rId5" Type="http://schemas.openxmlformats.org/officeDocument/2006/relationships/hyperlink" Target="mailto:jlkoeck@syadem.fr" TargetMode="External"/><Relationship Id="rId4" Type="http://schemas.openxmlformats.org/officeDocument/2006/relationships/hyperlink" Target="mailto:lbourges@mesvaccins.net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5ABC5-CDA4-6884-72F0-A8329C7B50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International Vaccine Codes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CB2E7-97E7-314E-DE77-A1C1D996E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2024</a:t>
            </a:r>
          </a:p>
        </p:txBody>
      </p:sp>
    </p:spTree>
    <p:extLst>
      <p:ext uri="{BB962C8B-B14F-4D97-AF65-F5344CB8AC3E}">
        <p14:creationId xmlns:p14="http://schemas.microsoft.com/office/powerpoint/2010/main" val="3819302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0795B-2765-F241-1885-84032D72B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AE5B7-90A5-96FC-DFC9-582FB2EF69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015951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scope</a:t>
            </a:r>
          </a:p>
          <a:p>
            <a:pPr lvl="1"/>
            <a:r>
              <a:rPr lang="en-US" dirty="0"/>
              <a:t>Vaccine code set management</a:t>
            </a:r>
          </a:p>
          <a:p>
            <a:pPr lvl="1"/>
            <a:r>
              <a:rPr lang="en-US" dirty="0"/>
              <a:t>National and universal code sets</a:t>
            </a:r>
          </a:p>
          <a:p>
            <a:pPr lvl="1"/>
            <a:r>
              <a:rPr lang="en-US" dirty="0"/>
              <a:t>Technical/detail level</a:t>
            </a:r>
          </a:p>
          <a:p>
            <a:pPr lvl="1"/>
            <a:r>
              <a:rPr lang="en-US" dirty="0"/>
              <a:t>Codes that support lifetime of vaccinations given to patient at any time and in any country</a:t>
            </a:r>
          </a:p>
          <a:p>
            <a:pPr lvl="1"/>
            <a:r>
              <a:rPr lang="en-US" dirty="0"/>
              <a:t>Any vaccination received (emergency vaccinations turns rapidly into routine.) </a:t>
            </a:r>
          </a:p>
          <a:p>
            <a:pPr lvl="1"/>
            <a:r>
              <a:rPr lang="en-US" dirty="0"/>
              <a:t>Clinical trial vaccinations are an issue</a:t>
            </a:r>
          </a:p>
          <a:p>
            <a:r>
              <a:rPr lang="en-US" dirty="0"/>
              <a:t>May help, but not in scope</a:t>
            </a:r>
          </a:p>
          <a:p>
            <a:pPr lvl="1"/>
            <a:r>
              <a:rPr lang="en-US" dirty="0"/>
              <a:t>Support for medication supply, inventory, pharmacological vigilance, or other general medication functions.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061195-F1BA-A1A3-0022-846C6C58F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20599" y="1883301"/>
            <a:ext cx="3233200" cy="42936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Out of scope</a:t>
            </a:r>
          </a:p>
          <a:p>
            <a:pPr lvl="1"/>
            <a:r>
              <a:rPr lang="en-US" dirty="0"/>
              <a:t>Policy discussion</a:t>
            </a:r>
          </a:p>
          <a:p>
            <a:pPr lvl="1"/>
            <a:r>
              <a:rPr lang="en-US" dirty="0"/>
              <a:t>Which code sets to use</a:t>
            </a:r>
          </a:p>
          <a:p>
            <a:pPr lvl="1"/>
            <a:r>
              <a:rPr lang="en-US" dirty="0"/>
              <a:t>Software and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34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38B90-A4DF-51B3-53E9-ADE61AD28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32903-1A08-E39D-D8FF-6693600D3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 that 60% of interoperability complexity is in the coding systems used</a:t>
            </a:r>
          </a:p>
          <a:p>
            <a:r>
              <a:rPr lang="en-US" dirty="0"/>
              <a:t>Estimate that 80% of the complexity of exchanging vaccination information is in the encoding</a:t>
            </a:r>
          </a:p>
          <a:p>
            <a:r>
              <a:rPr lang="en-US" dirty="0" err="1"/>
              <a:t>Regenstrief</a:t>
            </a:r>
            <a:r>
              <a:rPr lang="en-US" dirty="0"/>
              <a:t> presentation:</a:t>
            </a:r>
          </a:p>
          <a:p>
            <a:pPr lvl="1"/>
            <a:r>
              <a:rPr lang="en-US" dirty="0"/>
              <a:t>The message structure: HL7, XML, FHIR, whatever, not critical</a:t>
            </a:r>
          </a:p>
          <a:p>
            <a:pPr lvl="1"/>
            <a:r>
              <a:rPr lang="en-US" dirty="0"/>
              <a:t>The codes are what really matters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69D3F-650A-4DE4-6C82-39941BF07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866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2E19F3-2185-D0EC-3ED1-34C8CE3F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NUVA Supports Universal Mapping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4F7EBD-E476-85BF-6918-C1BAF0D80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7" name="Graphique 6" descr="Microbe avec un remplissage uni">
            <a:extLst>
              <a:ext uri="{FF2B5EF4-FFF2-40B4-BE49-F238E27FC236}">
                <a16:creationId xmlns:a16="http://schemas.microsoft.com/office/drawing/2014/main" id="{FC95D5CB-9B3C-2EEE-9605-C1F3FB3D2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6341" y="3693495"/>
            <a:ext cx="914400" cy="914400"/>
          </a:xfrm>
          <a:prstGeom prst="rect">
            <a:avLst/>
          </a:prstGeom>
        </p:spPr>
      </p:pic>
      <p:pic>
        <p:nvPicPr>
          <p:cNvPr id="8" name="Graphique 7" descr="Immunité avec un remplissage uni">
            <a:extLst>
              <a:ext uri="{FF2B5EF4-FFF2-40B4-BE49-F238E27FC236}">
                <a16:creationId xmlns:a16="http://schemas.microsoft.com/office/drawing/2014/main" id="{FA580F24-F1FC-E5FC-6A8B-947746B57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3339" y="3703729"/>
            <a:ext cx="914400" cy="914400"/>
          </a:xfrm>
          <a:prstGeom prst="rect">
            <a:avLst/>
          </a:prstGeom>
        </p:spPr>
      </p:pic>
      <p:pic>
        <p:nvPicPr>
          <p:cNvPr id="9" name="Graphique 8" descr="Seringue avec un remplissage uni">
            <a:extLst>
              <a:ext uri="{FF2B5EF4-FFF2-40B4-BE49-F238E27FC236}">
                <a16:creationId xmlns:a16="http://schemas.microsoft.com/office/drawing/2014/main" id="{A54076B8-7A75-BAFA-4AAB-0861C81BF4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93282" y="3781985"/>
            <a:ext cx="914400" cy="914400"/>
          </a:xfrm>
          <a:prstGeom prst="rect">
            <a:avLst/>
          </a:prstGeom>
        </p:spPr>
      </p:pic>
      <p:pic>
        <p:nvPicPr>
          <p:cNvPr id="10" name="Graphique 9" descr="Immunité avec un remplissage uni">
            <a:extLst>
              <a:ext uri="{FF2B5EF4-FFF2-40B4-BE49-F238E27FC236}">
                <a16:creationId xmlns:a16="http://schemas.microsoft.com/office/drawing/2014/main" id="{1E60BA02-9CEF-A802-2D9A-C5B2445B27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08090" y="2492547"/>
            <a:ext cx="914400" cy="914400"/>
          </a:xfrm>
          <a:prstGeom prst="rect">
            <a:avLst/>
          </a:prstGeom>
        </p:spPr>
      </p:pic>
      <p:pic>
        <p:nvPicPr>
          <p:cNvPr id="11" name="Graphique 10" descr="Immunité avec un remplissage uni">
            <a:extLst>
              <a:ext uri="{FF2B5EF4-FFF2-40B4-BE49-F238E27FC236}">
                <a16:creationId xmlns:a16="http://schemas.microsoft.com/office/drawing/2014/main" id="{6C6CF7A1-1FC8-1902-ABAA-6A808D88C2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08090" y="4914911"/>
            <a:ext cx="914400" cy="914400"/>
          </a:xfrm>
          <a:prstGeom prst="rect">
            <a:avLst/>
          </a:prstGeom>
        </p:spPr>
      </p:pic>
      <p:pic>
        <p:nvPicPr>
          <p:cNvPr id="12" name="Graphique 11" descr="Microbe avec un remplissage uni">
            <a:extLst>
              <a:ext uri="{FF2B5EF4-FFF2-40B4-BE49-F238E27FC236}">
                <a16:creationId xmlns:a16="http://schemas.microsoft.com/office/drawing/2014/main" id="{BE40BB7C-85CE-A2EE-4842-4DE90EE178E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46341" y="2492547"/>
            <a:ext cx="914400" cy="914400"/>
          </a:xfrm>
          <a:prstGeom prst="rect">
            <a:avLst/>
          </a:prstGeom>
        </p:spPr>
      </p:pic>
      <p:pic>
        <p:nvPicPr>
          <p:cNvPr id="13" name="Graphique 12" descr="Microbe avec un remplissage uni">
            <a:extLst>
              <a:ext uri="{FF2B5EF4-FFF2-40B4-BE49-F238E27FC236}">
                <a16:creationId xmlns:a16="http://schemas.microsoft.com/office/drawing/2014/main" id="{6631043E-95CE-1C0F-197F-3E2FC269F45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245365" y="4914911"/>
            <a:ext cx="914400" cy="914400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89C9495-11BB-38C9-83C7-1FD2224FBF99}"/>
              </a:ext>
            </a:extLst>
          </p:cNvPr>
          <p:cNvCxnSpPr>
            <a:cxnSpLocks/>
          </p:cNvCxnSpPr>
          <p:nvPr/>
        </p:nvCxnSpPr>
        <p:spPr>
          <a:xfrm flipV="1">
            <a:off x="5536674" y="3075476"/>
            <a:ext cx="1296731" cy="791933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8EFC087-8FCC-A62B-B65B-B07766259A8A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587167" y="4160929"/>
            <a:ext cx="1326172" cy="0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2119B04-CF1D-5847-65E4-79E48891017F}"/>
              </a:ext>
            </a:extLst>
          </p:cNvPr>
          <p:cNvCxnSpPr>
            <a:cxnSpLocks/>
          </p:cNvCxnSpPr>
          <p:nvPr/>
        </p:nvCxnSpPr>
        <p:spPr>
          <a:xfrm>
            <a:off x="5505478" y="4454450"/>
            <a:ext cx="1299567" cy="917661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975038E5-F2FC-9674-B7E6-4D7B2DC43480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7724110" y="2949747"/>
            <a:ext cx="1522231" cy="0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A38C1152-B93A-5DED-C859-84BAA9E02EAE}"/>
              </a:ext>
            </a:extLst>
          </p:cNvPr>
          <p:cNvCxnSpPr>
            <a:cxnSpLocks/>
          </p:cNvCxnSpPr>
          <p:nvPr/>
        </p:nvCxnSpPr>
        <p:spPr>
          <a:xfrm>
            <a:off x="7767470" y="4150695"/>
            <a:ext cx="1522231" cy="0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086CADE4-E550-633D-9939-29AB264B5715}"/>
              </a:ext>
            </a:extLst>
          </p:cNvPr>
          <p:cNvCxnSpPr>
            <a:cxnSpLocks/>
          </p:cNvCxnSpPr>
          <p:nvPr/>
        </p:nvCxnSpPr>
        <p:spPr>
          <a:xfrm>
            <a:off x="7724110" y="5432759"/>
            <a:ext cx="1522231" cy="0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AE9B478F-F166-A7E8-2AD1-3BC18E322176}"/>
              </a:ext>
            </a:extLst>
          </p:cNvPr>
          <p:cNvSpPr txBox="1"/>
          <p:nvPr/>
        </p:nvSpPr>
        <p:spPr>
          <a:xfrm>
            <a:off x="4284595" y="1844824"/>
            <a:ext cx="18114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Vaccine code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with used labels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</a:b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(995)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B60F28C-B174-2060-267D-DCB17FD7D683}"/>
              </a:ext>
            </a:extLst>
          </p:cNvPr>
          <p:cNvSpPr txBox="1"/>
          <p:nvPr/>
        </p:nvSpPr>
        <p:spPr>
          <a:xfrm>
            <a:off x="6791272" y="1844824"/>
            <a:ext cx="1166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Valence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</a:b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(338)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5ABEBE3-3722-1773-2A8A-B4807554F4FD}"/>
              </a:ext>
            </a:extLst>
          </p:cNvPr>
          <p:cNvSpPr txBox="1"/>
          <p:nvPr/>
        </p:nvSpPr>
        <p:spPr>
          <a:xfrm>
            <a:off x="8998556" y="1844824"/>
            <a:ext cx="152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Target disease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</a:b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(60)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6C61EDF-AA32-C79B-8108-117515EF8151}"/>
              </a:ext>
            </a:extLst>
          </p:cNvPr>
          <p:cNvSpPr txBox="1"/>
          <p:nvPr/>
        </p:nvSpPr>
        <p:spPr>
          <a:xfrm>
            <a:off x="5422431" y="3088601"/>
            <a:ext cx="110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Contains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2B72B43-844E-C6C4-1EA3-4814DB614FCE}"/>
              </a:ext>
            </a:extLst>
          </p:cNvPr>
          <p:cNvSpPr txBox="1"/>
          <p:nvPr/>
        </p:nvSpPr>
        <p:spPr>
          <a:xfrm>
            <a:off x="7987766" y="2555171"/>
            <a:ext cx="110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Prevents</a:t>
            </a:r>
          </a:p>
        </p:txBody>
      </p:sp>
      <p:pic>
        <p:nvPicPr>
          <p:cNvPr id="25" name="Graphique 24" descr="Label avec un remplissage uni">
            <a:extLst>
              <a:ext uri="{FF2B5EF4-FFF2-40B4-BE49-F238E27FC236}">
                <a16:creationId xmlns:a16="http://schemas.microsoft.com/office/drawing/2014/main" id="{C9EEA64E-3B3D-91B9-5035-87C867243EA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263624" y="2584734"/>
            <a:ext cx="914400" cy="914400"/>
          </a:xfrm>
          <a:prstGeom prst="rect">
            <a:avLst/>
          </a:prstGeom>
        </p:spPr>
      </p:pic>
      <p:pic>
        <p:nvPicPr>
          <p:cNvPr id="26" name="Graphique 25" descr="Label avec un remplissage uni">
            <a:extLst>
              <a:ext uri="{FF2B5EF4-FFF2-40B4-BE49-F238E27FC236}">
                <a16:creationId xmlns:a16="http://schemas.microsoft.com/office/drawing/2014/main" id="{B4F729E7-75EB-930B-EE34-B1360758C3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263624" y="3298146"/>
            <a:ext cx="914400" cy="914400"/>
          </a:xfrm>
          <a:prstGeom prst="rect">
            <a:avLst/>
          </a:prstGeom>
        </p:spPr>
      </p:pic>
      <p:pic>
        <p:nvPicPr>
          <p:cNvPr id="27" name="Graphique 26" descr="Label avec un remplissage uni">
            <a:extLst>
              <a:ext uri="{FF2B5EF4-FFF2-40B4-BE49-F238E27FC236}">
                <a16:creationId xmlns:a16="http://schemas.microsoft.com/office/drawing/2014/main" id="{B1606568-9EB9-FA5A-3CC4-E6F57532335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263624" y="3993009"/>
            <a:ext cx="914400" cy="914400"/>
          </a:xfrm>
          <a:prstGeom prst="rect">
            <a:avLst/>
          </a:prstGeom>
        </p:spPr>
      </p:pic>
      <p:pic>
        <p:nvPicPr>
          <p:cNvPr id="28" name="Graphique 27" descr="Label avec un remplissage uni">
            <a:extLst>
              <a:ext uri="{FF2B5EF4-FFF2-40B4-BE49-F238E27FC236}">
                <a16:creationId xmlns:a16="http://schemas.microsoft.com/office/drawing/2014/main" id="{5533AFE6-2C40-EEAA-BDED-F99D90B9ED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263624" y="4754332"/>
            <a:ext cx="914400" cy="914400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79317E9A-2FF2-8854-E8B8-F260C674D503}"/>
              </a:ext>
            </a:extLst>
          </p:cNvPr>
          <p:cNvSpPr txBox="1"/>
          <p:nvPr/>
        </p:nvSpPr>
        <p:spPr>
          <a:xfrm>
            <a:off x="1600669" y="1844824"/>
            <a:ext cx="2097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External codes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</a:b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(4846 in 18 codifications)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B1A727AE-F516-24DE-4227-1B54813B3D68}"/>
              </a:ext>
            </a:extLst>
          </p:cNvPr>
          <p:cNvCxnSpPr>
            <a:cxnSpLocks/>
          </p:cNvCxnSpPr>
          <p:nvPr/>
        </p:nvCxnSpPr>
        <p:spPr>
          <a:xfrm flipH="1" flipV="1">
            <a:off x="3051042" y="3184634"/>
            <a:ext cx="1528142" cy="833199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BC361CFC-0EC4-BC3C-A84A-71A80EBABE07}"/>
              </a:ext>
            </a:extLst>
          </p:cNvPr>
          <p:cNvCxnSpPr>
            <a:cxnSpLocks/>
          </p:cNvCxnSpPr>
          <p:nvPr/>
        </p:nvCxnSpPr>
        <p:spPr>
          <a:xfrm flipH="1" flipV="1">
            <a:off x="3082463" y="3854015"/>
            <a:ext cx="1422036" cy="250294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E2B635EC-30D9-262E-266E-630AD6E3DF1F}"/>
              </a:ext>
            </a:extLst>
          </p:cNvPr>
          <p:cNvCxnSpPr>
            <a:cxnSpLocks/>
            <a:stCxn id="9" idx="1"/>
            <a:endCxn id="27" idx="3"/>
          </p:cNvCxnSpPr>
          <p:nvPr/>
        </p:nvCxnSpPr>
        <p:spPr>
          <a:xfrm flipH="1">
            <a:off x="3178024" y="4239185"/>
            <a:ext cx="1315258" cy="211024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A86B26F1-971E-AD59-D424-6916843F79DA}"/>
              </a:ext>
            </a:extLst>
          </p:cNvPr>
          <p:cNvCxnSpPr>
            <a:cxnSpLocks/>
          </p:cNvCxnSpPr>
          <p:nvPr/>
        </p:nvCxnSpPr>
        <p:spPr>
          <a:xfrm flipH="1">
            <a:off x="3218828" y="4349704"/>
            <a:ext cx="1278106" cy="701562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BFAE6E18-4DFF-A451-8E3F-0AE0C70A8734}"/>
              </a:ext>
            </a:extLst>
          </p:cNvPr>
          <p:cNvSpPr txBox="1"/>
          <p:nvPr/>
        </p:nvSpPr>
        <p:spPr>
          <a:xfrm>
            <a:off x="3352233" y="5046579"/>
            <a:ext cx="1668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Exact Match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0C45B4E-0297-FCA7-2272-C52FC45802E8}"/>
              </a:ext>
            </a:extLst>
          </p:cNvPr>
          <p:cNvSpPr txBox="1"/>
          <p:nvPr/>
        </p:nvSpPr>
        <p:spPr>
          <a:xfrm>
            <a:off x="1550334" y="5831174"/>
            <a:ext cx="6800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Data from March 19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th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, 2024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36" name="Espace réservé du pied de page 3">
            <a:extLst>
              <a:ext uri="{FF2B5EF4-FFF2-40B4-BE49-F238E27FC236}">
                <a16:creationId xmlns:a16="http://schemas.microsoft.com/office/drawing/2014/main" id="{32296510-ADBE-9F3A-9874-7964758924E2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37" name="Espace réservé de la date 2">
            <a:extLst>
              <a:ext uri="{FF2B5EF4-FFF2-40B4-BE49-F238E27FC236}">
                <a16:creationId xmlns:a16="http://schemas.microsoft.com/office/drawing/2014/main" id="{468415B2-D2D0-E1A1-6734-5782456F094C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March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323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7869DE-129A-D651-4EB0-8338080CA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What is specific about vaccines ?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3331D2-F2C8-A55E-D279-067E9877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E4DC997-F53A-E3CA-2FF5-71B84F117D9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noProof="0" dirty="0"/>
              <a:t>When compared to any drug</a:t>
            </a:r>
          </a:p>
          <a:p>
            <a:r>
              <a:rPr lang="en-US" noProof="0" dirty="0"/>
              <a:t>They have a very long-term effect</a:t>
            </a:r>
          </a:p>
          <a:p>
            <a:r>
              <a:rPr lang="en-US" noProof="0" dirty="0"/>
              <a:t>The protocols and the products vary across time and place</a:t>
            </a:r>
          </a:p>
          <a:p>
            <a:r>
              <a:rPr lang="en-US" noProof="0" dirty="0"/>
              <a:t>They are generally not substitutable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We need codes for administered vaccines</a:t>
            </a:r>
          </a:p>
          <a:p>
            <a:r>
              <a:rPr lang="en-US" noProof="0" dirty="0"/>
              <a:t>Lasting for decades (time robustness)</a:t>
            </a:r>
          </a:p>
          <a:p>
            <a:r>
              <a:rPr lang="en-US" noProof="0" dirty="0"/>
              <a:t>Convertible across countries (place robustness)</a:t>
            </a:r>
          </a:p>
          <a:p>
            <a:r>
              <a:rPr lang="en-US" noProof="0" dirty="0"/>
              <a:t>Precise enough to allow for consistent continuation of initiated vaccination schedules.</a:t>
            </a:r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839CC07B-2DD8-0B91-2517-297FD22BB2DE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E21FEE5F-22F0-6DDA-3F9F-EC0B7AAB7DA0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June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172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584F811-B111-2770-E932-96C721F2C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7F64E2DD-FB1B-3524-B910-3F086F458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Vaccine code systems are fragmented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A9AA64C-04BC-CD73-CC75-3708CF35F9AE}"/>
              </a:ext>
            </a:extLst>
          </p:cNvPr>
          <p:cNvSpPr txBox="1"/>
          <p:nvPr/>
        </p:nvSpPr>
        <p:spPr>
          <a:xfrm>
            <a:off x="258688" y="1913608"/>
            <a:ext cx="28849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Custom or pharmaceutical codes (blue and green) are not compatible across countries.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EMA SPOR will unify pharmaceutical codes across the EU, but only for today’s products.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International mobility will not slow down.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AE79F2F-B2F7-53D3-5FE5-5A629005F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728" y="1564220"/>
            <a:ext cx="6715505" cy="4762502"/>
          </a:xfrm>
          <a:prstGeom prst="rect">
            <a:avLst/>
          </a:prstGeom>
        </p:spPr>
      </p:pic>
      <p:sp>
        <p:nvSpPr>
          <p:cNvPr id="2" name="Espace réservé du pied de page 3">
            <a:extLst>
              <a:ext uri="{FF2B5EF4-FFF2-40B4-BE49-F238E27FC236}">
                <a16:creationId xmlns:a16="http://schemas.microsoft.com/office/drawing/2014/main" id="{F02A8B0C-9785-EEBF-43BA-17E418BC2E16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86B9C72D-49C7-F713-51C0-2DD3FE1FED4D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June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619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85F1CB-7902-62AE-81C5-87005936B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Vaccine codes are either uncomplete or unprecise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7C60A28-A18C-9DB7-ABCD-22C5D460697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492896"/>
          <a:ext cx="8640961" cy="3108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63490">
                  <a:extLst>
                    <a:ext uri="{9D8B030D-6E8A-4147-A177-3AD203B41FA5}">
                      <a16:colId xmlns:a16="http://schemas.microsoft.com/office/drawing/2014/main" val="1354426216"/>
                    </a:ext>
                  </a:extLst>
                </a:gridCol>
                <a:gridCol w="2374419">
                  <a:extLst>
                    <a:ext uri="{9D8B030D-6E8A-4147-A177-3AD203B41FA5}">
                      <a16:colId xmlns:a16="http://schemas.microsoft.com/office/drawing/2014/main" val="4215511198"/>
                    </a:ext>
                  </a:extLst>
                </a:gridCol>
                <a:gridCol w="1903052">
                  <a:extLst>
                    <a:ext uri="{9D8B030D-6E8A-4147-A177-3AD203B41FA5}">
                      <a16:colId xmlns:a16="http://schemas.microsoft.com/office/drawing/2014/main" val="2254957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noProof="0" dirty="0">
                          <a:latin typeface="+mj-lt"/>
                        </a:rPr>
                        <a:t>Code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latin typeface="+mj-lt"/>
                        </a:rPr>
                        <a:t>Completeness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latin typeface="+mj-lt"/>
                        </a:rPr>
                        <a:t>Precision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13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noProof="0" dirty="0">
                          <a:latin typeface="+mj-lt"/>
                        </a:rPr>
                        <a:t>CVX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latin typeface="+mj-lt"/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latin typeface="+mj-lt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065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noProof="0" dirty="0">
                          <a:latin typeface="+mj-lt"/>
                        </a:rPr>
                        <a:t>ATC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latin typeface="+mj-lt"/>
                        </a:rPr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latin typeface="+mj-lt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119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noProof="0" dirty="0">
                          <a:latin typeface="+mj-lt"/>
                        </a:rPr>
                        <a:t>CIS (French pharma code)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latin typeface="+mj-lt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latin typeface="+mj-lt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883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noProof="0" dirty="0">
                          <a:latin typeface="+mj-lt"/>
                        </a:rPr>
                        <a:t>SNOMED-CT GPS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latin typeface="+mj-lt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latin typeface="+mj-lt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37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noProof="0" dirty="0">
                          <a:latin typeface="+mj-lt"/>
                        </a:rPr>
                        <a:t>Canadian Vaccine Catalog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latin typeface="+mj-lt"/>
                        </a:rPr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latin typeface="+mj-lt"/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35777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C527C93D-9CF7-46F9-105E-EB17BADE12E3}"/>
              </a:ext>
            </a:extLst>
          </p:cNvPr>
          <p:cNvSpPr txBox="1"/>
          <p:nvPr/>
        </p:nvSpPr>
        <p:spPr>
          <a:xfrm>
            <a:off x="767408" y="1810662"/>
            <a:ext cx="7172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Based upon existing alignments with NUVA.</a:t>
            </a:r>
          </a:p>
        </p:txBody>
      </p:sp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3FF7D940-0D24-B6BF-9449-A194100F174E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67364C61-F295-FCAB-C9AC-2030E910F58F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June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42928F48-DDD5-7B63-4BEE-260D27820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520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25D8E9-6877-86D9-C741-42A861D51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Codification efforts are not coordinated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25E0AD-C101-2A64-8A23-8E324A3A3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1D718DF1-C9D9-1F91-2FC5-F41E6EA3EA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00237"/>
            <a:ext cx="10744200" cy="4537075"/>
          </a:xfrm>
        </p:spPr>
        <p:txBody>
          <a:bodyPr/>
          <a:lstStyle/>
          <a:p>
            <a:pPr marL="0" indent="0">
              <a:buNone/>
            </a:pPr>
            <a:r>
              <a:rPr lang="en-US" noProof="0" dirty="0"/>
              <a:t>Most countries :</a:t>
            </a:r>
          </a:p>
          <a:p>
            <a:r>
              <a:rPr lang="en-US" noProof="0" dirty="0"/>
              <a:t>Start with pharmaceutical code</a:t>
            </a:r>
          </a:p>
          <a:p>
            <a:r>
              <a:rPr lang="en-US" noProof="0" dirty="0"/>
              <a:t>Once in production, realize that it is not enough and complement with custom codes</a:t>
            </a:r>
          </a:p>
          <a:p>
            <a:pPr marL="0" indent="0">
              <a:buNone/>
            </a:pPr>
            <a:r>
              <a:rPr lang="en-US" noProof="0" dirty="0"/>
              <a:t>Some anticipated and created fully dedicated code systems.</a:t>
            </a:r>
          </a:p>
          <a:p>
            <a:pPr marL="0" indent="0">
              <a:buNone/>
            </a:pPr>
            <a:r>
              <a:rPr lang="en-US" noProof="0" dirty="0"/>
              <a:t>The most mature ones (i.e., Denmark, Canada) have built complete ontologies to bind vaccines codes, pharmaceutical codes, batch numbers, target diseases, etc. Yet they still address only domestic use.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220232CE-9681-2857-4FF6-B84D6FB07115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9" name="Espace réservé de la date 2">
            <a:extLst>
              <a:ext uri="{FF2B5EF4-FFF2-40B4-BE49-F238E27FC236}">
                <a16:creationId xmlns:a16="http://schemas.microsoft.com/office/drawing/2014/main" id="{CACEEAA5-D052-6BC0-6547-A496AB79180D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June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31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5A6756-8CBD-7695-1F28-305515CE0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good news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1A86A4-C911-B548-5A5B-85B65E3F7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541865-0AC9-03F2-E4F5-0143A6C3F2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noProof="0" dirty="0"/>
              <a:t>There are not so many vaccines to identify (circa 1500 concepts)</a:t>
            </a:r>
          </a:p>
          <a:p>
            <a:r>
              <a:rPr lang="en-US" noProof="0" dirty="0"/>
              <a:t>This is not a competitive area</a:t>
            </a:r>
          </a:p>
          <a:p>
            <a:r>
              <a:rPr lang="en-US" noProof="0" dirty="0"/>
              <a:t>An informal network of stakeholders exists</a:t>
            </a:r>
          </a:p>
          <a:p>
            <a:r>
              <a:rPr lang="en-US" noProof="0" dirty="0"/>
              <a:t>The technical tools are available or uncomplicated</a:t>
            </a:r>
          </a:p>
          <a:p>
            <a:r>
              <a:rPr lang="en-US" noProof="0" dirty="0"/>
              <a:t>We can elaborate around a common asset, the NUVA terminology already discussed, that SYADEM intends to make a public good.</a:t>
            </a:r>
          </a:p>
          <a:p>
            <a:r>
              <a:rPr lang="en-US" dirty="0"/>
              <a:t>NUVA will be used for a portable vaccination card in an EU project across 12 countries.</a:t>
            </a:r>
            <a:endParaRPr lang="en-US" noProof="0" dirty="0"/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6956399-985F-11E7-BB89-6F2B1FD4AF95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86E34CAD-4C11-C4F9-A94D-1C4572667FEB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June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852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47436B-C0B7-4171-0898-5A2D1EF8E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What are we trying to do here ?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E9EF57-395C-3E11-70F2-591FDCEF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54AE5CB-3D77-CD69-8764-1F1DC8855FF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dirty="0"/>
              <a:t>Share the need for a codification of administered vaccines, distinct from the general codification of drugs.</a:t>
            </a:r>
          </a:p>
          <a:p>
            <a:r>
              <a:rPr lang="en-US" noProof="0" dirty="0"/>
              <a:t>Organize collaboration among codification teams for:</a:t>
            </a:r>
          </a:p>
          <a:p>
            <a:pPr lvl="1"/>
            <a:r>
              <a:rPr lang="en-US" noProof="0" dirty="0"/>
              <a:t>A common understanding of the requirements for a code system</a:t>
            </a:r>
          </a:p>
          <a:p>
            <a:pPr lvl="1"/>
            <a:r>
              <a:rPr lang="en-US" noProof="0" dirty="0"/>
              <a:t>Common tools:</a:t>
            </a:r>
          </a:p>
          <a:p>
            <a:pPr lvl="2"/>
            <a:r>
              <a:rPr lang="en-US" noProof="0" dirty="0"/>
              <a:t>To evaluate and enhance their code systems</a:t>
            </a:r>
          </a:p>
          <a:p>
            <a:pPr lvl="2"/>
            <a:r>
              <a:rPr lang="en-US" noProof="0" dirty="0"/>
              <a:t>To ensure portability from one code system to another</a:t>
            </a:r>
          </a:p>
          <a:p>
            <a:pPr lvl="1"/>
            <a:r>
              <a:rPr lang="en-US" dirty="0"/>
              <a:t>Maintaining NUVA as a common dictionary of vaccines concepts aligned with all existing code systems</a:t>
            </a:r>
            <a:endParaRPr lang="en-US" noProof="0" dirty="0"/>
          </a:p>
          <a:p>
            <a:r>
              <a:rPr lang="en-US" noProof="0" dirty="0"/>
              <a:t>Upgrade this group to a legal entity, owning the common resources and gathering stakeholders from all countries.</a:t>
            </a:r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408471EC-8420-4A4D-38BF-9851D33605A2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2F2AC5F4-0D2B-9149-60FB-F00AD63603B5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June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78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229689-1FDE-4086-5688-10893A99F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What we do not intend to do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78DAAD-5197-5CB6-C82F-0EF1BC919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96CE872-5F18-4DC9-CF76-8CA169A5F4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noProof="0" dirty="0"/>
              <a:t>Replace existing code systems</a:t>
            </a:r>
            <a:br>
              <a:rPr lang="en-US" noProof="0" dirty="0"/>
            </a:br>
            <a:r>
              <a:rPr lang="en-US" noProof="0" dirty="0"/>
              <a:t>They are operational in their national contexts.</a:t>
            </a:r>
          </a:p>
          <a:p>
            <a:r>
              <a:rPr lang="en-US" noProof="0" dirty="0"/>
              <a:t>Address syntactic interoperability</a:t>
            </a:r>
          </a:p>
          <a:p>
            <a:r>
              <a:rPr lang="en-US" noProof="0" dirty="0"/>
              <a:t>Address purposes that are not specific to vaccines, such as pharmacovigilance, reimbursement, or logistics.</a:t>
            </a:r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1898155B-96ED-86B4-D8B8-9B5AB46D4B91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0BEBC64D-AD68-6F16-D902-766F915A79A8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June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767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196C64-5D02-86C3-0CCA-0BCE31173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37A443-2287-A616-A6C1-793710129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 &amp; Introductions</a:t>
            </a:r>
          </a:p>
          <a:p>
            <a:r>
              <a:rPr lang="en-US" dirty="0"/>
              <a:t>Roundtable updates</a:t>
            </a:r>
          </a:p>
          <a:p>
            <a:r>
              <a:rPr lang="en-US" dirty="0"/>
              <a:t>Next Year Planning</a:t>
            </a:r>
          </a:p>
          <a:p>
            <a:r>
              <a:rPr lang="en-US" dirty="0"/>
              <a:t>Next steps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5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D6B02D-5D5A-B2A9-873E-03A5FE26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Who do we want in ?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0119319-752A-4460-313C-CC413AC3B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47C185E-C4E7-8E0B-D57E-825ADD43A4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Medical</a:t>
            </a:r>
          </a:p>
          <a:p>
            <a:pPr lvl="1"/>
            <a:r>
              <a:rPr lang="en-US" dirty="0"/>
              <a:t>WHO, CDC, ECDC, PAHO, DG Sante …</a:t>
            </a:r>
          </a:p>
          <a:p>
            <a:pPr lvl="1"/>
            <a:r>
              <a:rPr lang="en-US" dirty="0"/>
              <a:t>Global NITAGs Network</a:t>
            </a:r>
          </a:p>
          <a:p>
            <a:r>
              <a:rPr lang="en-US" dirty="0"/>
              <a:t>Technical</a:t>
            </a:r>
          </a:p>
          <a:p>
            <a:pPr lvl="1"/>
            <a:r>
              <a:rPr lang="en-US" dirty="0"/>
              <a:t>E-Health agencies</a:t>
            </a:r>
          </a:p>
          <a:p>
            <a:pPr lvl="1"/>
            <a:r>
              <a:rPr lang="en-US" dirty="0"/>
              <a:t>HL7, AIRA</a:t>
            </a:r>
          </a:p>
          <a:p>
            <a:pPr lvl="1"/>
            <a:r>
              <a:rPr lang="en-US" dirty="0"/>
              <a:t>SNOMED International</a:t>
            </a:r>
          </a:p>
          <a:p>
            <a:r>
              <a:rPr lang="en-US" dirty="0"/>
              <a:t>Industrial</a:t>
            </a:r>
          </a:p>
          <a:p>
            <a:pPr lvl="1"/>
            <a:r>
              <a:rPr lang="en-US" dirty="0"/>
              <a:t>Vaccine manufacturers</a:t>
            </a:r>
          </a:p>
          <a:p>
            <a:pPr lvl="1"/>
            <a:r>
              <a:rPr lang="en-US" dirty="0"/>
              <a:t>EHR suppliers</a:t>
            </a:r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C09490ED-3A3D-5A5A-F5F6-0D296B251E1A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756A0973-76C4-6D3D-1729-036E4D8B70FB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June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808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483D68-FD3B-E254-BF3D-D6EF7542A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AF1162-3562-E1A8-1B58-0C97B57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B9F725C-A3EE-F500-E951-22781378186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want to launch this extended IVCI with a conference to be held in May 2025 in Bordeaux (France).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between, we have</a:t>
            </a:r>
            <a:r>
              <a:rPr lang="en-US" baseline="0" dirty="0"/>
              <a:t> to:</a:t>
            </a:r>
          </a:p>
          <a:p>
            <a:pPr marL="274320" indent="-274320"/>
            <a:r>
              <a:rPr lang="en-US" baseline="0" dirty="0"/>
              <a:t>Federate stakeholders</a:t>
            </a:r>
          </a:p>
          <a:p>
            <a:pPr marL="274320" indent="-274320"/>
            <a:r>
              <a:rPr lang="en-US" baseline="0" dirty="0"/>
              <a:t>Build the legal structure and its operating rules</a:t>
            </a:r>
          </a:p>
          <a:p>
            <a:pPr marL="274320" indent="-274320"/>
            <a:r>
              <a:rPr lang="en-US" dirty="0"/>
              <a:t>T</a:t>
            </a:r>
            <a:r>
              <a:rPr lang="en-US" baseline="0" dirty="0"/>
              <a:t>ransfer the ownership of NUVA and elaborate an open</a:t>
            </a:r>
            <a:r>
              <a:rPr lang="en-US" dirty="0"/>
              <a:t> </a:t>
            </a:r>
            <a:r>
              <a:rPr lang="en-US" baseline="0" dirty="0"/>
              <a:t>license</a:t>
            </a:r>
          </a:p>
          <a:p>
            <a:pPr marL="274320" indent="-274320"/>
            <a:r>
              <a:rPr lang="en-US" dirty="0"/>
              <a:t>Enhance the tooling for collaboration and distribution</a:t>
            </a:r>
          </a:p>
          <a:p>
            <a:pPr marL="274320" indent="-27432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543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D97451-755D-1EDB-9FE5-06418D477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Any questions ?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4B9A29-4FB2-80A1-970C-31B91FB2E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032E9637-B3C4-C2C5-B1D4-53D56B2B86F0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5C1F70F1-CB43-377A-BA9C-D29A62E5E9C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March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E85C3201-CF52-911F-9669-0C1D375A5A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00237"/>
            <a:ext cx="10744200" cy="45370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François KAAG</a:t>
            </a:r>
          </a:p>
          <a:p>
            <a:pPr marL="0" indent="0">
              <a:buNone/>
            </a:pPr>
            <a:r>
              <a:rPr lang="fr-FR" dirty="0"/>
              <a:t>+33 766 44 43 46</a:t>
            </a:r>
          </a:p>
          <a:p>
            <a:pPr marL="0" indent="0">
              <a:buNone/>
            </a:pPr>
            <a:r>
              <a:rPr lang="fr-FR" dirty="0">
                <a:hlinkClick r:id="rId3"/>
              </a:rPr>
              <a:t>fkaag@syadem.fr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Louise BOURGES</a:t>
            </a:r>
          </a:p>
          <a:p>
            <a:pPr marL="0" indent="0">
              <a:buNone/>
            </a:pPr>
            <a:r>
              <a:rPr lang="fr-FR" dirty="0"/>
              <a:t>+33 671 33 20 36</a:t>
            </a:r>
          </a:p>
          <a:p>
            <a:pPr marL="0" indent="0">
              <a:buNone/>
            </a:pPr>
            <a:r>
              <a:rPr lang="fr-FR" dirty="0">
                <a:hlinkClick r:id="rId4"/>
              </a:rPr>
              <a:t>lbourges@mesvaccins.net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Jean-Louis KOECK</a:t>
            </a:r>
          </a:p>
          <a:p>
            <a:pPr marL="0" indent="0">
              <a:buNone/>
            </a:pPr>
            <a:r>
              <a:rPr lang="fr-FR" dirty="0"/>
              <a:t>+33 647 88 63 33</a:t>
            </a:r>
          </a:p>
          <a:p>
            <a:pPr marL="0" indent="0">
              <a:buNone/>
            </a:pPr>
            <a:r>
              <a:rPr lang="fr-FR" dirty="0">
                <a:hlinkClick r:id="rId5"/>
              </a:rPr>
              <a:t>jlkoeck@syadem.fr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726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B0B5F-7338-98EE-EA79-0F0ACB2CE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BF31A5-6792-970D-652F-0209C9B66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 typeface="Symbol" charset="0"/>
              <a:buNone/>
            </a:pPr>
            <a:r>
              <a:rPr lang="en-US"/>
              <a:t>10/26/2022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47F513-B592-23D2-74BE-DCBB10C6B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 typeface="Symbol" charset="0"/>
              <a:buNone/>
            </a:pPr>
            <a:r>
              <a:rPr lang="en-US"/>
              <a:t>LOINC Conference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86D869-126A-DCE2-FB2D-BBE03E9AD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buFont typeface="Symbol" charset="0"/>
              <a:buNone/>
            </a:pPr>
            <a:fld id="{042AED99-7FB4-404E-8A97-64753DCE42EC}" type="slidenum">
              <a:rPr lang="en-US" smtClean="0"/>
              <a:pPr lvl="1">
                <a:buFont typeface="Symbol" charset="0"/>
                <a:buNone/>
              </a:pPr>
              <a:t>23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73A7F0-466A-905D-803D-BD43EB408B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Any additional points we should focus on / communicate</a:t>
            </a:r>
          </a:p>
          <a:p>
            <a:pPr lvl="1"/>
            <a:r>
              <a:rPr lang="en-US" dirty="0"/>
              <a:t>Talking about the importance of the valence tree</a:t>
            </a:r>
          </a:p>
          <a:p>
            <a:pPr lvl="1"/>
            <a:r>
              <a:rPr lang="en-US" dirty="0"/>
              <a:t>The valences might be further differentiated into more categories</a:t>
            </a:r>
          </a:p>
          <a:p>
            <a:pPr lvl="1"/>
            <a:r>
              <a:rPr lang="en-US" dirty="0"/>
              <a:t>NUVA and CVX are different in that NUVA codes every single product, while CVX is staying generic</a:t>
            </a:r>
          </a:p>
          <a:p>
            <a:pPr lvl="2"/>
            <a:r>
              <a:rPr lang="en-US" dirty="0"/>
              <a:t>For US the product is better captured by NDC</a:t>
            </a:r>
          </a:p>
          <a:p>
            <a:pPr lvl="1"/>
            <a:r>
              <a:rPr lang="en-US" dirty="0"/>
              <a:t>We’ll be working on more metrics</a:t>
            </a:r>
          </a:p>
          <a:p>
            <a:pPr lvl="1"/>
            <a:r>
              <a:rPr lang="en-US" dirty="0"/>
              <a:t>NUVA defines “valence” as the smallest thing about a vaccination that is needed to evaluate immunization and recommend the next one</a:t>
            </a:r>
          </a:p>
          <a:p>
            <a:pPr lvl="2"/>
            <a:r>
              <a:rPr lang="en-US" dirty="0"/>
              <a:t>Represents antigens</a:t>
            </a:r>
          </a:p>
          <a:p>
            <a:pPr lvl="2"/>
            <a:r>
              <a:rPr lang="en-US" dirty="0"/>
              <a:t>Might be differences in criticality in valences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54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BCBBEA-6BDC-4186-46A2-872BE8F1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683DA3-81ED-7CFE-9000-BE387EED6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Nathan Bunker, AIRA</a:t>
            </a:r>
          </a:p>
        </p:txBody>
      </p:sp>
    </p:spTree>
    <p:extLst>
      <p:ext uri="{BB962C8B-B14F-4D97-AF65-F5344CB8AC3E}">
        <p14:creationId xmlns:p14="http://schemas.microsoft.com/office/powerpoint/2010/main" val="722702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E7A883-A14E-F6CC-7F4E-5ADE42062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Discussions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A929A3-AB6C-EE6B-6451-23361AED9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Next Meeting</a:t>
            </a:r>
          </a:p>
          <a:p>
            <a:pPr lvl="1"/>
            <a:r>
              <a:rPr lang="en-US" dirty="0"/>
              <a:t>July 10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31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D2FE5-55F1-6377-BF3D-EA56B3EAF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C1EC2-DA72-9D6A-9321-41231D9B48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Name</a:t>
            </a:r>
          </a:p>
          <a:p>
            <a:r>
              <a:rPr lang="en-US" b="1" dirty="0"/>
              <a:t>Organization</a:t>
            </a:r>
            <a:r>
              <a:rPr lang="en-US" dirty="0"/>
              <a:t>  </a:t>
            </a:r>
          </a:p>
          <a:p>
            <a:r>
              <a:rPr lang="en-US" dirty="0"/>
              <a:t>Sheryl Taylor (NIST)</a:t>
            </a:r>
          </a:p>
          <a:p>
            <a:r>
              <a:rPr lang="en-US" dirty="0"/>
              <a:t>François </a:t>
            </a:r>
            <a:r>
              <a:rPr lang="en-US" dirty="0" err="1"/>
              <a:t>Kaag</a:t>
            </a:r>
            <a:r>
              <a:rPr lang="en-US" dirty="0"/>
              <a:t> (</a:t>
            </a:r>
            <a:r>
              <a:rPr lang="en-US" dirty="0" err="1"/>
              <a:t>Syadem</a:t>
            </a:r>
            <a:r>
              <a:rPr lang="en-US" dirty="0"/>
              <a:t>)</a:t>
            </a:r>
          </a:p>
          <a:p>
            <a:r>
              <a:rPr lang="en-US" dirty="0"/>
              <a:t>Daniel Floret (</a:t>
            </a:r>
            <a:r>
              <a:rPr lang="en-US" dirty="0" err="1"/>
              <a:t>Mes</a:t>
            </a:r>
            <a:r>
              <a:rPr lang="en-US" dirty="0"/>
              <a:t> </a:t>
            </a:r>
            <a:r>
              <a:rPr lang="en-US" dirty="0" err="1"/>
              <a:t>Vaccins</a:t>
            </a:r>
            <a:r>
              <a:rPr lang="en-US" dirty="0"/>
              <a:t>) – Former chair of the French NITAG</a:t>
            </a:r>
          </a:p>
          <a:p>
            <a:r>
              <a:rPr lang="en-US" dirty="0"/>
              <a:t>Jean-Louis </a:t>
            </a:r>
            <a:r>
              <a:rPr lang="en-US" dirty="0" err="1"/>
              <a:t>Koeck</a:t>
            </a:r>
            <a:r>
              <a:rPr lang="en-US" dirty="0"/>
              <a:t> (</a:t>
            </a:r>
            <a:r>
              <a:rPr lang="en-US" dirty="0" err="1"/>
              <a:t>Syadem</a:t>
            </a:r>
            <a:r>
              <a:rPr lang="en-US" dirty="0"/>
              <a:t>)</a:t>
            </a:r>
          </a:p>
          <a:p>
            <a:r>
              <a:rPr lang="en-US" dirty="0"/>
              <a:t>Louise Bourges (</a:t>
            </a:r>
            <a:r>
              <a:rPr lang="en-US" dirty="0" err="1"/>
              <a:t>Syadem</a:t>
            </a:r>
            <a:r>
              <a:rPr lang="en-US" dirty="0"/>
              <a:t>)</a:t>
            </a:r>
          </a:p>
          <a:p>
            <a:r>
              <a:rPr lang="en-US" dirty="0"/>
              <a:t>Paloma Hawry (CDC)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431A3-1714-6615-6B10-4DF9221379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Roua El Kalach (CDC)</a:t>
            </a:r>
          </a:p>
          <a:p>
            <a:r>
              <a:rPr lang="en-US" dirty="0"/>
              <a:t>Stan </a:t>
            </a:r>
            <a:r>
              <a:rPr lang="en-US" dirty="0" err="1"/>
              <a:t>Chreighton</a:t>
            </a:r>
            <a:r>
              <a:rPr lang="en-US" dirty="0"/>
              <a:t> (KY)</a:t>
            </a:r>
          </a:p>
          <a:p>
            <a:r>
              <a:rPr lang="en-US" dirty="0"/>
              <a:t>Alexandra hayes (AIRA)</a:t>
            </a:r>
          </a:p>
          <a:p>
            <a:r>
              <a:rPr lang="en-US" dirty="0"/>
              <a:t>Faisal Reza (CDC)</a:t>
            </a:r>
          </a:p>
        </p:txBody>
      </p:sp>
    </p:spTree>
    <p:extLst>
      <p:ext uri="{BB962C8B-B14F-4D97-AF65-F5344CB8AC3E}">
        <p14:creationId xmlns:p14="http://schemas.microsoft.com/office/powerpoint/2010/main" val="264165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BCBBEA-6BDC-4186-46A2-872BE8F1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Roundtable Updates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683DA3-81ED-7CFE-9000-BE387EED6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92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6151B15-289F-1AD3-BB87-0CD62C833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38" y="286212"/>
            <a:ext cx="10515600" cy="1325563"/>
          </a:xfrm>
        </p:spPr>
        <p:txBody>
          <a:bodyPr/>
          <a:lstStyle/>
          <a:p>
            <a:r>
              <a:rPr lang="en-US" dirty="0"/>
              <a:t>EUVABECO in Brussels – May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EF4B8-12BA-D4A4-0A05-78EA5B41D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5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4F3B85-FF55-548B-CF2C-3F88D27C0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21" b="16263"/>
          <a:stretch/>
        </p:blipFill>
        <p:spPr bwMode="auto">
          <a:xfrm>
            <a:off x="548886" y="1611775"/>
            <a:ext cx="6998446" cy="20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3AF42AB-96C5-E3D0-CFF5-B91DEF9D9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400371"/>
              </p:ext>
            </p:extLst>
          </p:nvPr>
        </p:nvGraphicFramePr>
        <p:xfrm>
          <a:off x="662587" y="3856792"/>
          <a:ext cx="514316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164">
                  <a:extLst>
                    <a:ext uri="{9D8B030D-6E8A-4147-A177-3AD203B41FA5}">
                      <a16:colId xmlns:a16="http://schemas.microsoft.com/office/drawing/2014/main" val="2450428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Tools for Member States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054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Clinical Decision Support (CDS)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936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Screening for vaccination motivation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580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Electronic Patient Leaflet (</a:t>
                      </a:r>
                      <a:r>
                        <a:rPr lang="en-US" dirty="0" err="1"/>
                        <a:t>ePIL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07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Modeling and forecasting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006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Portable digital vaccination card (EVC)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208810"/>
                  </a:ext>
                </a:extLst>
              </a:tr>
            </a:tbl>
          </a:graphicData>
        </a:graphic>
      </p:graphicFrame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4E57225C-AE3E-7D75-4CFB-665BDDC464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351823"/>
              </p:ext>
            </p:extLst>
          </p:nvPr>
        </p:nvGraphicFramePr>
        <p:xfrm>
          <a:off x="7951041" y="1913578"/>
          <a:ext cx="4100282" cy="408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72FEA9C-3C7D-7FC2-5C28-A938CD65D450}"/>
              </a:ext>
            </a:extLst>
          </p:cNvPr>
          <p:cNvSpPr txBox="1"/>
          <p:nvPr/>
        </p:nvSpPr>
        <p:spPr>
          <a:xfrm>
            <a:off x="6096000" y="5712500"/>
            <a:ext cx="2529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https://euvabeco.eu/</a:t>
            </a:r>
          </a:p>
        </p:txBody>
      </p:sp>
    </p:spTree>
    <p:extLst>
      <p:ext uri="{BB962C8B-B14F-4D97-AF65-F5344CB8AC3E}">
        <p14:creationId xmlns:p14="http://schemas.microsoft.com/office/powerpoint/2010/main" val="1387638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3E44F-987F-C482-75C8-38158F0D4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Roundtable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69B2F-099F-B9AE-4A0F-BDE29878A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countries or projects?</a:t>
            </a:r>
          </a:p>
        </p:txBody>
      </p:sp>
    </p:spTree>
    <p:extLst>
      <p:ext uri="{BB962C8B-B14F-4D97-AF65-F5344CB8AC3E}">
        <p14:creationId xmlns:p14="http://schemas.microsoft.com/office/powerpoint/2010/main" val="2309629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BCBBEA-6BDC-4186-46A2-872BE8F1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Widening the Scope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683DA3-81ED-7CFE-9000-BE387EED6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Nathan Bunker (AIRA)</a:t>
            </a:r>
          </a:p>
          <a:p>
            <a:r>
              <a:rPr lang="en-US" dirty="0"/>
              <a:t>François </a:t>
            </a:r>
            <a:r>
              <a:rPr lang="en-US" dirty="0" err="1"/>
              <a:t>Kaag</a:t>
            </a:r>
            <a:r>
              <a:rPr lang="en-US" dirty="0"/>
              <a:t> (</a:t>
            </a:r>
            <a:r>
              <a:rPr lang="en-US" dirty="0" err="1"/>
              <a:t>Syadem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8714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1DC26-0D16-8CAA-D98A-073AF5D2D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</a:t>
            </a:r>
          </a:p>
        </p:txBody>
      </p:sp>
      <p:pic>
        <p:nvPicPr>
          <p:cNvPr id="5" name="Content Placeholder 4" descr="Three people wearing headphones using computer">
            <a:extLst>
              <a:ext uri="{FF2B5EF4-FFF2-40B4-BE49-F238E27FC236}">
                <a16:creationId xmlns:a16="http://schemas.microsoft.com/office/drawing/2014/main" id="{53B636E9-C4DA-C4D3-0540-3AFF399E03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107" y="1804999"/>
            <a:ext cx="5181600" cy="3458588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E6E8C9-8FB9-BB00-A566-01B75DAB6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04999"/>
            <a:ext cx="5181600" cy="4351338"/>
          </a:xfrm>
        </p:spPr>
        <p:txBody>
          <a:bodyPr/>
          <a:lstStyle/>
          <a:p>
            <a:r>
              <a:rPr lang="en-US" dirty="0"/>
              <a:t>Vaccines are the second most impactful public health intervention</a:t>
            </a:r>
          </a:p>
          <a:p>
            <a:r>
              <a:rPr lang="en-US" dirty="0"/>
              <a:t>Vaccine code set experts need someone they can call with questions about how vaccines should be coded</a:t>
            </a:r>
          </a:p>
        </p:txBody>
      </p:sp>
    </p:spTree>
    <p:extLst>
      <p:ext uri="{BB962C8B-B14F-4D97-AF65-F5344CB8AC3E}">
        <p14:creationId xmlns:p14="http://schemas.microsoft.com/office/powerpoint/2010/main" val="3325018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0795B-2765-F241-1885-84032D72B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AE5B7-90A5-96FC-DFC9-582FB2EF6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 of vaccine code custodians and experts</a:t>
            </a:r>
          </a:p>
          <a:p>
            <a:pPr lvl="1"/>
            <a:r>
              <a:rPr lang="en-US" dirty="0"/>
              <a:t>Community of practice</a:t>
            </a:r>
          </a:p>
          <a:p>
            <a:r>
              <a:rPr lang="en-US" dirty="0"/>
              <a:t>Advocate for vaccine code system improvements</a:t>
            </a:r>
          </a:p>
          <a:p>
            <a:pPr lvl="1"/>
            <a:r>
              <a:rPr lang="en-US" dirty="0"/>
              <a:t>Unified voice</a:t>
            </a:r>
          </a:p>
          <a:p>
            <a:r>
              <a:rPr lang="en-US" dirty="0"/>
              <a:t>Support shared vaccine code resources</a:t>
            </a:r>
          </a:p>
          <a:p>
            <a:pPr lvl="1"/>
            <a:r>
              <a:rPr lang="en-US" dirty="0"/>
              <a:t>Unified Nomenclature for Vaccines (NUVA)</a:t>
            </a:r>
          </a:p>
          <a:p>
            <a:pPr lvl="1"/>
            <a:r>
              <a:rPr lang="en-US" dirty="0"/>
              <a:t>Mappings from vaccines codes to/from NUVA</a:t>
            </a:r>
          </a:p>
          <a:p>
            <a:pPr lvl="1"/>
            <a:r>
              <a:rPr lang="en-US" dirty="0"/>
              <a:t>Metrics and standards for vaccine code sets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386559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theme/theme1.xml><?xml version="1.0" encoding="utf-8"?>
<a:theme xmlns:a="http://schemas.openxmlformats.org/drawingml/2006/main" name="White &amp; Blue">
  <a:themeElements>
    <a:clrScheme name="AIRA Color Palette 1">
      <a:dk1>
        <a:sysClr val="windowText" lastClr="000000"/>
      </a:dk1>
      <a:lt1>
        <a:sysClr val="window" lastClr="FFFFFF"/>
      </a:lt1>
      <a:dk2>
        <a:srgbClr val="1C3C50"/>
      </a:dk2>
      <a:lt2>
        <a:srgbClr val="CCCCCB"/>
      </a:lt2>
      <a:accent1>
        <a:srgbClr val="629F44"/>
      </a:accent1>
      <a:accent2>
        <a:srgbClr val="1C3C50"/>
      </a:accent2>
      <a:accent3>
        <a:srgbClr val="8098A4"/>
      </a:accent3>
      <a:accent4>
        <a:srgbClr val="C9E2CA"/>
      </a:accent4>
      <a:accent5>
        <a:srgbClr val="ECBC0A"/>
      </a:accent5>
      <a:accent6>
        <a:srgbClr val="CCCCCB"/>
      </a:accent6>
      <a:hlink>
        <a:srgbClr val="1C3C50"/>
      </a:hlink>
      <a:folHlink>
        <a:srgbClr val="6F6E70"/>
      </a:folHlink>
    </a:clrScheme>
    <a:fontScheme name="AIRA Main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 &amp; Green">
  <a:themeElements>
    <a:clrScheme name="AIRA Color Palette 1">
      <a:dk1>
        <a:sysClr val="windowText" lastClr="000000"/>
      </a:dk1>
      <a:lt1>
        <a:sysClr val="window" lastClr="FFFFFF"/>
      </a:lt1>
      <a:dk2>
        <a:srgbClr val="1C3C50"/>
      </a:dk2>
      <a:lt2>
        <a:srgbClr val="CCCCCB"/>
      </a:lt2>
      <a:accent1>
        <a:srgbClr val="629F44"/>
      </a:accent1>
      <a:accent2>
        <a:srgbClr val="1C3C50"/>
      </a:accent2>
      <a:accent3>
        <a:srgbClr val="8098A4"/>
      </a:accent3>
      <a:accent4>
        <a:srgbClr val="C9E2CA"/>
      </a:accent4>
      <a:accent5>
        <a:srgbClr val="ECBC0A"/>
      </a:accent5>
      <a:accent6>
        <a:srgbClr val="CCCCCB"/>
      </a:accent6>
      <a:hlink>
        <a:srgbClr val="1C3C50"/>
      </a:hlink>
      <a:folHlink>
        <a:srgbClr val="6F6E70"/>
      </a:folHlink>
    </a:clrScheme>
    <a:fontScheme name="AIRA Main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AIRA 1">
      <a:dk1>
        <a:sysClr val="windowText" lastClr="000000"/>
      </a:dk1>
      <a:lt1>
        <a:sysClr val="window" lastClr="FFFFFF"/>
      </a:lt1>
      <a:dk2>
        <a:srgbClr val="1C3C50"/>
      </a:dk2>
      <a:lt2>
        <a:srgbClr val="CCCCCB"/>
      </a:lt2>
      <a:accent1>
        <a:srgbClr val="629F44"/>
      </a:accent1>
      <a:accent2>
        <a:srgbClr val="1C3C50"/>
      </a:accent2>
      <a:accent3>
        <a:srgbClr val="8098A4"/>
      </a:accent3>
      <a:accent4>
        <a:srgbClr val="C9E2CA"/>
      </a:accent4>
      <a:accent5>
        <a:srgbClr val="ECBC0A"/>
      </a:accent5>
      <a:accent6>
        <a:srgbClr val="F2F2F2"/>
      </a:accent6>
      <a:hlink>
        <a:srgbClr val="629F44"/>
      </a:hlink>
      <a:folHlink>
        <a:srgbClr val="629F44"/>
      </a:folHlink>
    </a:clrScheme>
    <a:fontScheme name="AIRA Font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AIRA Main Style">
      <a:dk1>
        <a:sysClr val="windowText" lastClr="000000"/>
      </a:dk1>
      <a:lt1>
        <a:sysClr val="window" lastClr="FFFFFF"/>
      </a:lt1>
      <a:dk2>
        <a:srgbClr val="1C3C50"/>
      </a:dk2>
      <a:lt2>
        <a:srgbClr val="CCCCCB"/>
      </a:lt2>
      <a:accent1>
        <a:srgbClr val="629F44"/>
      </a:accent1>
      <a:accent2>
        <a:srgbClr val="1C3C50"/>
      </a:accent2>
      <a:accent3>
        <a:srgbClr val="8098A4"/>
      </a:accent3>
      <a:accent4>
        <a:srgbClr val="C9E2CA"/>
      </a:accent4>
      <a:accent5>
        <a:srgbClr val="ECBC0A"/>
      </a:accent5>
      <a:accent6>
        <a:srgbClr val="F2F2F2"/>
      </a:accent6>
      <a:hlink>
        <a:srgbClr val="629F44"/>
      </a:hlink>
      <a:folHlink>
        <a:srgbClr val="629F44"/>
      </a:folHlink>
    </a:clrScheme>
    <a:fontScheme name="AIRA Main Style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Rijkshuisstijl Robijnrood">
  <a:themeElements>
    <a:clrScheme name="Aangepast 56">
      <a:dk1>
        <a:srgbClr val="000000"/>
      </a:dk1>
      <a:lt1>
        <a:srgbClr val="FFFFFF"/>
      </a:lt1>
      <a:dk2>
        <a:srgbClr val="CA005D"/>
      </a:dk2>
      <a:lt2>
        <a:srgbClr val="F6D8E6"/>
      </a:lt2>
      <a:accent1>
        <a:srgbClr val="F9E11E"/>
      </a:accent1>
      <a:accent2>
        <a:srgbClr val="FFB612"/>
      </a:accent2>
      <a:accent3>
        <a:srgbClr val="777C00"/>
      </a:accent3>
      <a:accent4>
        <a:srgbClr val="75D1B5"/>
      </a:accent4>
      <a:accent5>
        <a:srgbClr val="8EC9E7"/>
      </a:accent5>
      <a:accent6>
        <a:srgbClr val="017BC6"/>
      </a:accent6>
      <a:hlink>
        <a:srgbClr val="CA205D"/>
      </a:hlink>
      <a:folHlink>
        <a:srgbClr val="F6D8E6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final versie_format ENG_docgen  -  Alleen-lezen" id="{66EA6C17-D777-40AE-8A7C-B6ACFD1E5139}" vid="{E3AF7736-6FA2-456B-8671-7F86E75B7F3E}"/>
    </a:ext>
  </a:extLst>
</a:theme>
</file>

<file path=ppt/theme/theme6.xml><?xml version="1.0" encoding="utf-8"?>
<a:theme xmlns:a="http://schemas.openxmlformats.org/drawingml/2006/main" name="SYADEM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SYADEM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6216</TotalTime>
  <Words>1152</Words>
  <Application>Microsoft Office PowerPoint</Application>
  <PresentationFormat>Widescreen</PresentationFormat>
  <Paragraphs>237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42" baseType="lpstr">
      <vt:lpstr>Symbol</vt:lpstr>
      <vt:lpstr>Times New Roman</vt:lpstr>
      <vt:lpstr>Open Sans</vt:lpstr>
      <vt:lpstr>Open Sans Light</vt:lpstr>
      <vt:lpstr>Arial</vt:lpstr>
      <vt:lpstr>Calibri</vt:lpstr>
      <vt:lpstr>Wingdings 2</vt:lpstr>
      <vt:lpstr>Verdana</vt:lpstr>
      <vt:lpstr>Constantia</vt:lpstr>
      <vt:lpstr>Wingdings</vt:lpstr>
      <vt:lpstr>White &amp; Blue</vt:lpstr>
      <vt:lpstr>White &amp; Green</vt:lpstr>
      <vt:lpstr>Custom Design</vt:lpstr>
      <vt:lpstr>1_Custom Design</vt:lpstr>
      <vt:lpstr>Rijkshuisstijl Robijnrood</vt:lpstr>
      <vt:lpstr>SYADEM</vt:lpstr>
      <vt:lpstr>1_SYADEM</vt:lpstr>
      <vt:lpstr>International Vaccine Codes</vt:lpstr>
      <vt:lpstr>Agenda</vt:lpstr>
      <vt:lpstr>Introductions</vt:lpstr>
      <vt:lpstr>Roundtable Updates</vt:lpstr>
      <vt:lpstr>EUVABECO in Brussels – May 2024</vt:lpstr>
      <vt:lpstr>Roundtable Updates</vt:lpstr>
      <vt:lpstr>Widening the Scope</vt:lpstr>
      <vt:lpstr>Vision</vt:lpstr>
      <vt:lpstr>Vision</vt:lpstr>
      <vt:lpstr>Scope</vt:lpstr>
      <vt:lpstr>Importance of Vocabulary</vt:lpstr>
      <vt:lpstr>NUVA Supports Universal Mapping</vt:lpstr>
      <vt:lpstr>What is specific about vaccines ?</vt:lpstr>
      <vt:lpstr>Vaccine code systems are fragmented</vt:lpstr>
      <vt:lpstr>Vaccine codes are either uncomplete or unprecise</vt:lpstr>
      <vt:lpstr>Codification efforts are not coordinated</vt:lpstr>
      <vt:lpstr>The good news</vt:lpstr>
      <vt:lpstr>What are we trying to do here ?</vt:lpstr>
      <vt:lpstr>What we do not intend to do</vt:lpstr>
      <vt:lpstr>Who do we want in ?</vt:lpstr>
      <vt:lpstr>Milestone</vt:lpstr>
      <vt:lpstr>Any questions ? </vt:lpstr>
      <vt:lpstr>Reactions</vt:lpstr>
      <vt:lpstr>Next Steps</vt:lpstr>
      <vt:lpstr>Future Discussions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Coyle</dc:creator>
  <cp:lastModifiedBy>Nathan Bunker</cp:lastModifiedBy>
  <cp:revision>69</cp:revision>
  <dcterms:created xsi:type="dcterms:W3CDTF">2018-02-21T21:22:59Z</dcterms:created>
  <dcterms:modified xsi:type="dcterms:W3CDTF">2024-06-12T18:54:20Z</dcterms:modified>
</cp:coreProperties>
</file>