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  <p:sldMasterId id="2147483737" r:id="rId6"/>
    <p:sldMasterId id="2147483744" r:id="rId7"/>
  </p:sldMasterIdLst>
  <p:notesMasterIdLst>
    <p:notesMasterId r:id="rId33"/>
  </p:notesMasterIdLst>
  <p:sldIdLst>
    <p:sldId id="261" r:id="rId8"/>
    <p:sldId id="262" r:id="rId9"/>
    <p:sldId id="299" r:id="rId10"/>
    <p:sldId id="266" r:id="rId11"/>
    <p:sldId id="2145707706" r:id="rId12"/>
    <p:sldId id="1856" r:id="rId13"/>
    <p:sldId id="1869" r:id="rId14"/>
    <p:sldId id="2145707708" r:id="rId15"/>
    <p:sldId id="263" r:id="rId16"/>
    <p:sldId id="1875" r:id="rId17"/>
    <p:sldId id="3456" r:id="rId18"/>
    <p:sldId id="3457" r:id="rId19"/>
    <p:sldId id="1861" r:id="rId20"/>
    <p:sldId id="1822" r:id="rId21"/>
    <p:sldId id="1849" r:id="rId22"/>
    <p:sldId id="1862" r:id="rId23"/>
    <p:sldId id="1864" r:id="rId24"/>
    <p:sldId id="2145707707" r:id="rId25"/>
    <p:sldId id="1865" r:id="rId26"/>
    <p:sldId id="1866" r:id="rId27"/>
    <p:sldId id="1867" r:id="rId28"/>
    <p:sldId id="1852" r:id="rId29"/>
    <p:sldId id="2145707709" r:id="rId30"/>
    <p:sldId id="269" r:id="rId31"/>
    <p:sldId id="279" r:id="rId32"/>
  </p:sldIdLst>
  <p:sldSz cx="12192000" cy="6858000"/>
  <p:notesSz cx="6858000" cy="9144000"/>
  <p:embeddedFontLst>
    <p:embeddedFont>
      <p:font typeface="Constantia" panose="02030602050306030303" pitchFamily="18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Open Sans Light" panose="020B0306030504020204" pitchFamily="34" charset="0"/>
      <p:regular r:id="rId42"/>
      <p:italic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  <p:embeddedFont>
      <p:font typeface="Wingdings 2" panose="05020102010507070707" pitchFamily="18" charset="2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2686" autoAdjust="0"/>
  </p:normalViewPr>
  <p:slideViewPr>
    <p:cSldViewPr snapToGrid="0">
      <p:cViewPr varScale="1">
        <p:scale>
          <a:sx n="158" d="100"/>
          <a:sy n="158" d="100"/>
        </p:scale>
        <p:origin x="150" y="19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6.fntdata"/><Relationship Id="rId21" Type="http://schemas.openxmlformats.org/officeDocument/2006/relationships/slide" Target="slides/slide14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3.fntdata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1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3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9F950B-30B1-49F3-B278-33F9FD7047DD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F776CC-C57C-4D5E-AC4E-DD99219DADEC}">
      <dgm:prSet phldrT="[Text]"/>
      <dgm:spPr/>
      <dgm:t>
        <a:bodyPr/>
        <a:lstStyle/>
        <a:p>
          <a:r>
            <a:rPr lang="en-US" dirty="0"/>
            <a:t>Electronic Vaccine Card</a:t>
          </a:r>
        </a:p>
      </dgm:t>
    </dgm:pt>
    <dgm:pt modelId="{C58BF2C6-EDA2-4146-8456-24D95ACB86A0}" type="parTrans" cxnId="{491B8404-D0E5-4DAC-B825-69316853D61C}">
      <dgm:prSet/>
      <dgm:spPr/>
      <dgm:t>
        <a:bodyPr/>
        <a:lstStyle/>
        <a:p>
          <a:endParaRPr lang="en-US"/>
        </a:p>
      </dgm:t>
    </dgm:pt>
    <dgm:pt modelId="{E4546D71-8B9D-4595-A87C-7494CDCAE31E}" type="sibTrans" cxnId="{491B8404-D0E5-4DAC-B825-69316853D61C}">
      <dgm:prSet/>
      <dgm:spPr/>
      <dgm:t>
        <a:bodyPr/>
        <a:lstStyle/>
        <a:p>
          <a:endParaRPr lang="en-US"/>
        </a:p>
      </dgm:t>
    </dgm:pt>
    <dgm:pt modelId="{10178C7B-16B3-4C67-8AB9-652A64F2FA54}">
      <dgm:prSet phldrT="[Text]"/>
      <dgm:spPr/>
      <dgm:t>
        <a:bodyPr/>
        <a:lstStyle/>
        <a:p>
          <a:r>
            <a:rPr lang="en-US" dirty="0"/>
            <a:t>SMART</a:t>
          </a:r>
        </a:p>
      </dgm:t>
    </dgm:pt>
    <dgm:pt modelId="{2C056CE9-252A-44AD-B63C-743DDE72C03C}" type="parTrans" cxnId="{C1355132-3903-43A4-A599-748A33CCA519}">
      <dgm:prSet/>
      <dgm:spPr/>
      <dgm:t>
        <a:bodyPr/>
        <a:lstStyle/>
        <a:p>
          <a:endParaRPr lang="en-US"/>
        </a:p>
      </dgm:t>
    </dgm:pt>
    <dgm:pt modelId="{A8BDBD6D-F876-4F08-9B9A-094B80174381}" type="sibTrans" cxnId="{C1355132-3903-43A4-A599-748A33CCA519}">
      <dgm:prSet/>
      <dgm:spPr/>
      <dgm:t>
        <a:bodyPr/>
        <a:lstStyle/>
        <a:p>
          <a:endParaRPr lang="en-US"/>
        </a:p>
      </dgm:t>
    </dgm:pt>
    <dgm:pt modelId="{D6F5206C-3AB2-4CB6-AE55-15D4AF28E15C}">
      <dgm:prSet phldrT="[Text]"/>
      <dgm:spPr/>
      <dgm:t>
        <a:bodyPr/>
        <a:lstStyle/>
        <a:p>
          <a:r>
            <a:rPr lang="en-US" dirty="0"/>
            <a:t>WHO DDCC</a:t>
          </a:r>
        </a:p>
      </dgm:t>
    </dgm:pt>
    <dgm:pt modelId="{64EA9C43-F89E-484F-85BF-EE10D96B9FE2}" type="parTrans" cxnId="{A2BDF3B2-2201-4BDB-AFC2-EC678CCCE45E}">
      <dgm:prSet/>
      <dgm:spPr/>
      <dgm:t>
        <a:bodyPr/>
        <a:lstStyle/>
        <a:p>
          <a:endParaRPr lang="en-US"/>
        </a:p>
      </dgm:t>
    </dgm:pt>
    <dgm:pt modelId="{E290CC13-FA01-42FC-BEEA-2B7F2DF2C8BE}" type="sibTrans" cxnId="{A2BDF3B2-2201-4BDB-AFC2-EC678CCCE45E}">
      <dgm:prSet/>
      <dgm:spPr/>
      <dgm:t>
        <a:bodyPr/>
        <a:lstStyle/>
        <a:p>
          <a:endParaRPr lang="en-US"/>
        </a:p>
      </dgm:t>
    </dgm:pt>
    <dgm:pt modelId="{8B64B6D0-9ED0-4AAF-BFFC-B0041C391B6A}" type="pres">
      <dgm:prSet presAssocID="{109F950B-30B1-49F3-B278-33F9FD7047DD}" presName="Name0" presStyleCnt="0">
        <dgm:presLayoutVars>
          <dgm:chMax val="7"/>
          <dgm:dir/>
          <dgm:resizeHandles val="exact"/>
        </dgm:presLayoutVars>
      </dgm:prSet>
      <dgm:spPr/>
    </dgm:pt>
    <dgm:pt modelId="{D00F8018-C51A-48DB-92D1-01C65A8A7142}" type="pres">
      <dgm:prSet presAssocID="{109F950B-30B1-49F3-B278-33F9FD7047DD}" presName="ellipse1" presStyleLbl="vennNode1" presStyleIdx="0" presStyleCnt="3">
        <dgm:presLayoutVars>
          <dgm:bulletEnabled val="1"/>
        </dgm:presLayoutVars>
      </dgm:prSet>
      <dgm:spPr/>
    </dgm:pt>
    <dgm:pt modelId="{FF3A4B67-E31E-4805-B245-B45F5837C22D}" type="pres">
      <dgm:prSet presAssocID="{109F950B-30B1-49F3-B278-33F9FD7047DD}" presName="ellipse2" presStyleLbl="vennNode1" presStyleIdx="1" presStyleCnt="3">
        <dgm:presLayoutVars>
          <dgm:bulletEnabled val="1"/>
        </dgm:presLayoutVars>
      </dgm:prSet>
      <dgm:spPr/>
    </dgm:pt>
    <dgm:pt modelId="{C62447EF-45E8-443B-A657-A34E5612A598}" type="pres">
      <dgm:prSet presAssocID="{109F950B-30B1-49F3-B278-33F9FD7047DD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491B8404-D0E5-4DAC-B825-69316853D61C}" srcId="{109F950B-30B1-49F3-B278-33F9FD7047DD}" destId="{74F776CC-C57C-4D5E-AC4E-DD99219DADEC}" srcOrd="0" destOrd="0" parTransId="{C58BF2C6-EDA2-4146-8456-24D95ACB86A0}" sibTransId="{E4546D71-8B9D-4595-A87C-7494CDCAE31E}"/>
    <dgm:cxn modelId="{C1355132-3903-43A4-A599-748A33CCA519}" srcId="{109F950B-30B1-49F3-B278-33F9FD7047DD}" destId="{10178C7B-16B3-4C67-8AB9-652A64F2FA54}" srcOrd="1" destOrd="0" parTransId="{2C056CE9-252A-44AD-B63C-743DDE72C03C}" sibTransId="{A8BDBD6D-F876-4F08-9B9A-094B80174381}"/>
    <dgm:cxn modelId="{5F33463F-6D24-4996-B953-5744420C486E}" type="presOf" srcId="{109F950B-30B1-49F3-B278-33F9FD7047DD}" destId="{8B64B6D0-9ED0-4AAF-BFFC-B0041C391B6A}" srcOrd="0" destOrd="0" presId="urn:microsoft.com/office/officeart/2005/8/layout/rings+Icon"/>
    <dgm:cxn modelId="{A2BDF3B2-2201-4BDB-AFC2-EC678CCCE45E}" srcId="{109F950B-30B1-49F3-B278-33F9FD7047DD}" destId="{D6F5206C-3AB2-4CB6-AE55-15D4AF28E15C}" srcOrd="2" destOrd="0" parTransId="{64EA9C43-F89E-484F-85BF-EE10D96B9FE2}" sibTransId="{E290CC13-FA01-42FC-BEEA-2B7F2DF2C8BE}"/>
    <dgm:cxn modelId="{BAF4B9B9-544C-4998-8E2D-6150BF147372}" type="presOf" srcId="{74F776CC-C57C-4D5E-AC4E-DD99219DADEC}" destId="{D00F8018-C51A-48DB-92D1-01C65A8A7142}" srcOrd="0" destOrd="0" presId="urn:microsoft.com/office/officeart/2005/8/layout/rings+Icon"/>
    <dgm:cxn modelId="{4EBEC5C0-6584-4619-A9CC-EE816D27163F}" type="presOf" srcId="{D6F5206C-3AB2-4CB6-AE55-15D4AF28E15C}" destId="{C62447EF-45E8-443B-A657-A34E5612A598}" srcOrd="0" destOrd="0" presId="urn:microsoft.com/office/officeart/2005/8/layout/rings+Icon"/>
    <dgm:cxn modelId="{9AD4B7F2-47F9-4C4A-AE03-CD172877B9F7}" type="presOf" srcId="{10178C7B-16B3-4C67-8AB9-652A64F2FA54}" destId="{FF3A4B67-E31E-4805-B245-B45F5837C22D}" srcOrd="0" destOrd="0" presId="urn:microsoft.com/office/officeart/2005/8/layout/rings+Icon"/>
    <dgm:cxn modelId="{5DB44DEA-02B1-44D1-A903-5AD17E6D6704}" type="presParOf" srcId="{8B64B6D0-9ED0-4AAF-BFFC-B0041C391B6A}" destId="{D00F8018-C51A-48DB-92D1-01C65A8A7142}" srcOrd="0" destOrd="0" presId="urn:microsoft.com/office/officeart/2005/8/layout/rings+Icon"/>
    <dgm:cxn modelId="{0C4A7E2B-FE41-4CC4-BD69-57D88BB59565}" type="presParOf" srcId="{8B64B6D0-9ED0-4AAF-BFFC-B0041C391B6A}" destId="{FF3A4B67-E31E-4805-B245-B45F5837C22D}" srcOrd="1" destOrd="0" presId="urn:microsoft.com/office/officeart/2005/8/layout/rings+Icon"/>
    <dgm:cxn modelId="{9ECDB93B-905E-4629-94A4-4412BD5B4512}" type="presParOf" srcId="{8B64B6D0-9ED0-4AAF-BFFC-B0041C391B6A}" destId="{C62447EF-45E8-443B-A657-A34E5612A598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F8018-C51A-48DB-92D1-01C65A8A7142}">
      <dsp:nvSpPr>
        <dsp:cNvPr id="0" name=""/>
        <dsp:cNvSpPr/>
      </dsp:nvSpPr>
      <dsp:spPr>
        <a:xfrm>
          <a:off x="0" y="359327"/>
          <a:ext cx="2021028" cy="20210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Electronic Vaccine Card</a:t>
          </a:r>
        </a:p>
      </dsp:txBody>
      <dsp:txXfrm>
        <a:off x="295973" y="655296"/>
        <a:ext cx="1429082" cy="1429062"/>
      </dsp:txXfrm>
    </dsp:sp>
    <dsp:sp modelId="{FF3A4B67-E31E-4805-B245-B45F5837C22D}">
      <dsp:nvSpPr>
        <dsp:cNvPr id="0" name=""/>
        <dsp:cNvSpPr/>
      </dsp:nvSpPr>
      <dsp:spPr>
        <a:xfrm>
          <a:off x="1040241" y="1707222"/>
          <a:ext cx="2021028" cy="20210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SMART</a:t>
          </a:r>
        </a:p>
      </dsp:txBody>
      <dsp:txXfrm>
        <a:off x="1336214" y="2003191"/>
        <a:ext cx="1429082" cy="1429062"/>
      </dsp:txXfrm>
    </dsp:sp>
    <dsp:sp modelId="{C62447EF-45E8-443B-A657-A34E5612A598}">
      <dsp:nvSpPr>
        <dsp:cNvPr id="0" name=""/>
        <dsp:cNvSpPr/>
      </dsp:nvSpPr>
      <dsp:spPr>
        <a:xfrm>
          <a:off x="2079253" y="359327"/>
          <a:ext cx="2021028" cy="20210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WHO DDCC</a:t>
          </a:r>
        </a:p>
      </dsp:txBody>
      <dsp:txXfrm>
        <a:off x="2375226" y="655296"/>
        <a:ext cx="1429082" cy="1429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https://euvabeco.eu/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7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88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35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99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12/06/2024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5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12/06/2024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765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0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89E9F7F-309D-F5AE-96A0-AF23F5BA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D583211-A4B9-C27A-18BB-290BF387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39DC36F-E84A-B5B0-7FD7-D4F24000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86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131584AB-F610-D692-A2E9-EA545A21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076826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2" name="Espace réservé de la date 7">
            <a:extLst>
              <a:ext uri="{FF2B5EF4-FFF2-40B4-BE49-F238E27FC236}">
                <a16:creationId xmlns:a16="http://schemas.microsoft.com/office/drawing/2014/main" id="{819EDC89-902D-DECA-2A0F-F9E6CA7B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3" name="Espace réservé du pied de page 8">
            <a:extLst>
              <a:ext uri="{FF2B5EF4-FFF2-40B4-BE49-F238E27FC236}">
                <a16:creationId xmlns:a16="http://schemas.microsoft.com/office/drawing/2014/main" id="{9BB592DF-8C58-DBD1-2B2E-29C86BB1E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4" name="Espace réservé du numéro de diapositive 9">
            <a:extLst>
              <a:ext uri="{FF2B5EF4-FFF2-40B4-BE49-F238E27FC236}">
                <a16:creationId xmlns:a16="http://schemas.microsoft.com/office/drawing/2014/main" id="{F549CCB5-9CCC-E2FE-952D-4DE34471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73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89E9F7F-309D-F5AE-96A0-AF23F5BA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D583211-A4B9-C27A-18BB-290BF387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39DC36F-E84A-B5B0-7FD7-D4F24000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4444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BD492-C8C9-D637-AFB2-8ECDB202A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924944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6BB21E-1880-6CE5-85BC-B29C49401A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F92CBE-68AC-6C32-B6DA-3C9CCFA24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DA259-CE7F-C0D5-5015-F29FE123206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8092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8CE181-061E-A6B8-A78F-DB0F9E32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166A07-2F41-6EC5-A4B4-CAEFC879D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BD3D65-B0B4-D159-62B3-DF0AA73D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9C21D92E-B743-E941-FC74-2DAB418AC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6406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4CB5AC5A-773F-8022-6BB5-3B5D5824E557}"/>
              </a:ext>
            </a:extLst>
          </p:cNvPr>
          <p:cNvSpPr txBox="1"/>
          <p:nvPr userDrawn="1"/>
        </p:nvSpPr>
        <p:spPr>
          <a:xfrm>
            <a:off x="1236170" y="1741262"/>
            <a:ext cx="4176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Prof. Jean-Louis Koeck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+33 647 88 63 33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jlkoeck@mesvaccins.net</a:t>
            </a:r>
          </a:p>
          <a:p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François KAAG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+33 766 44 43 46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fkaag@mesvaccins.net </a:t>
            </a:r>
          </a:p>
        </p:txBody>
      </p:sp>
    </p:spTree>
    <p:extLst>
      <p:ext uri="{BB962C8B-B14F-4D97-AF65-F5344CB8AC3E}">
        <p14:creationId xmlns:p14="http://schemas.microsoft.com/office/powerpoint/2010/main" val="4095157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131584AB-F610-D692-A2E9-EA545A21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076826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4" name="Espace réservé du numéro de diapositive 9">
            <a:extLst>
              <a:ext uri="{FF2B5EF4-FFF2-40B4-BE49-F238E27FC236}">
                <a16:creationId xmlns:a16="http://schemas.microsoft.com/office/drawing/2014/main" id="{F549CCB5-9CCC-E2FE-952D-4DE34471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807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39DC36F-E84A-B5B0-7FD7-D4F24000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5087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BD492-C8C9-D637-AFB2-8ECDB202A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924944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F92CBE-68AC-6C32-B6DA-3C9CCFA24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9222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BD3D65-B0B4-D159-62B3-DF0AA73D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9C21D92E-B743-E941-FC74-2DAB418AC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776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4CB5AC5A-773F-8022-6BB5-3B5D5824E557}"/>
              </a:ext>
            </a:extLst>
          </p:cNvPr>
          <p:cNvSpPr txBox="1"/>
          <p:nvPr userDrawn="1"/>
        </p:nvSpPr>
        <p:spPr>
          <a:xfrm>
            <a:off x="1236170" y="1741262"/>
            <a:ext cx="4176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Prof. Jean-Louis Koeck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+33 647 88 63 33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jlkoeck@mesvaccins.net</a:t>
            </a:r>
          </a:p>
          <a:p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François KAAG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+33 766 44 43 46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fkaag@mesvaccins.net </a:t>
            </a:r>
          </a:p>
        </p:txBody>
      </p:sp>
    </p:spTree>
    <p:extLst>
      <p:ext uri="{BB962C8B-B14F-4D97-AF65-F5344CB8AC3E}">
        <p14:creationId xmlns:p14="http://schemas.microsoft.com/office/powerpoint/2010/main" val="9996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75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 userDrawn="1"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838200" y="704088"/>
            <a:ext cx="10744200" cy="78069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ctr">
              <a:buFont typeface="Symbol" charset="0"/>
              <a:buNone/>
            </a:pPr>
            <a:r>
              <a:rPr lang="en-US" dirty="0"/>
              <a:t>LOINC Conference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  <a:lvl2pPr>
              <a:defRPr sz="1200"/>
            </a:lvl2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EE88BE-729F-DAB8-A1B8-E1665E91D3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Font typeface="Symbol" charset="0"/>
              <a:buNone/>
            </a:pPr>
            <a:r>
              <a:rPr lang="en-US" dirty="0"/>
              <a:t>10/25/2022</a:t>
            </a:r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413C8D-B218-8BD2-052C-0E7024359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7841"/>
            <a:ext cx="10744200" cy="4619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87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 userDrawn="1"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838200" y="704088"/>
            <a:ext cx="10744200" cy="78069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  <a:lvl2pPr>
              <a:defRPr sz="1200"/>
            </a:lvl2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413C8D-B218-8BD2-052C-0E7024359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7841"/>
            <a:ext cx="10744200" cy="4619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5" name="Espace réservé du pied de page 3">
            <a:extLst>
              <a:ext uri="{FF2B5EF4-FFF2-40B4-BE49-F238E27FC236}">
                <a16:creationId xmlns:a16="http://schemas.microsoft.com/office/drawing/2014/main" id="{217CE597-B4F7-BC95-2182-3B89BFD49BCA}"/>
              </a:ext>
            </a:extLst>
          </p:cNvPr>
          <p:cNvSpPr txBox="1">
            <a:spLocks/>
          </p:cNvSpPr>
          <p:nvPr userDrawn="1"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buFont typeface="Symbol" charset="0"/>
              <a:buNone/>
            </a:pPr>
            <a:r>
              <a:rPr lang="en-US" dirty="0"/>
              <a:t>IVCI workgroup</a:t>
            </a:r>
          </a:p>
        </p:txBody>
      </p:sp>
      <p:sp>
        <p:nvSpPr>
          <p:cNvPr id="6" name="Espace réservé de la date 2">
            <a:extLst>
              <a:ext uri="{FF2B5EF4-FFF2-40B4-BE49-F238E27FC236}">
                <a16:creationId xmlns:a16="http://schemas.microsoft.com/office/drawing/2014/main" id="{DF42B061-2CEB-9AD2-6A5F-BB562EB26B3B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Font typeface="Symbol" charset="0"/>
              <a:buNone/>
            </a:pPr>
            <a:r>
              <a:rPr lang="en-US" dirty="0"/>
              <a:t>June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265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17" Type="http://schemas.openxmlformats.org/officeDocument/2006/relationships/image" Target="../media/image42.sv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fkaag@syadem.f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Relationship Id="rId5" Type="http://schemas.openxmlformats.org/officeDocument/2006/relationships/hyperlink" Target="mailto:jlkoeck@syadem.fr" TargetMode="External"/><Relationship Id="rId4" Type="http://schemas.openxmlformats.org/officeDocument/2006/relationships/hyperlink" Target="mailto:lbourges@mesvaccins.net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June 2024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015951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scope</a:t>
            </a:r>
          </a:p>
          <a:p>
            <a:pPr lvl="1"/>
            <a:r>
              <a:rPr lang="en-US" dirty="0"/>
              <a:t>Vaccine code set management</a:t>
            </a:r>
          </a:p>
          <a:p>
            <a:pPr lvl="1"/>
            <a:r>
              <a:rPr lang="en-US" dirty="0"/>
              <a:t>National and universal code sets</a:t>
            </a:r>
          </a:p>
          <a:p>
            <a:pPr lvl="1"/>
            <a:r>
              <a:rPr lang="en-US" dirty="0"/>
              <a:t>Technical/detail level</a:t>
            </a:r>
          </a:p>
          <a:p>
            <a:pPr lvl="1"/>
            <a:r>
              <a:rPr lang="en-US" dirty="0"/>
              <a:t>Codes that support lifetime of vaccinations given to patient at any time and in any country</a:t>
            </a:r>
          </a:p>
          <a:p>
            <a:pPr lvl="1"/>
            <a:r>
              <a:rPr lang="en-US" dirty="0"/>
              <a:t>Any vaccination received (emergency vaccinations turns rapidly into routine.) </a:t>
            </a:r>
          </a:p>
          <a:p>
            <a:pPr lvl="1"/>
            <a:r>
              <a:rPr lang="en-US" dirty="0"/>
              <a:t>Clinical trial vaccinations are an issue</a:t>
            </a:r>
          </a:p>
          <a:p>
            <a:r>
              <a:rPr lang="en-US" dirty="0"/>
              <a:t>May help, but not in scope</a:t>
            </a:r>
          </a:p>
          <a:p>
            <a:pPr lvl="1"/>
            <a:r>
              <a:rPr lang="en-US" dirty="0"/>
              <a:t>Support for medication supply, inventory, pharmacological vigilance, or other general medication functions.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061195-F1BA-A1A3-0022-846C6C58F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20599" y="1883301"/>
            <a:ext cx="3233200" cy="42936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Out of scope</a:t>
            </a:r>
          </a:p>
          <a:p>
            <a:pPr lvl="1"/>
            <a:r>
              <a:rPr lang="en-US" dirty="0"/>
              <a:t>Policy discussion</a:t>
            </a:r>
          </a:p>
          <a:p>
            <a:pPr lvl="1"/>
            <a:r>
              <a:rPr lang="en-US" dirty="0"/>
              <a:t>Which code sets to use</a:t>
            </a:r>
          </a:p>
          <a:p>
            <a:pPr lvl="1"/>
            <a:r>
              <a:rPr lang="en-US" dirty="0"/>
              <a:t>Software and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134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38B90-A4DF-51B3-53E9-ADE61AD28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32903-1A08-E39D-D8FF-6693600D3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 that 60% of interoperability complexity is in the coding systems used</a:t>
            </a:r>
          </a:p>
          <a:p>
            <a:r>
              <a:rPr lang="en-US" dirty="0"/>
              <a:t>Estimate that 80% of the complexity of exchanging vaccination information is in the encoding</a:t>
            </a:r>
          </a:p>
          <a:p>
            <a:r>
              <a:rPr lang="en-US" dirty="0" err="1"/>
              <a:t>Regenstrief</a:t>
            </a:r>
            <a:r>
              <a:rPr lang="en-US" dirty="0"/>
              <a:t> presentation:</a:t>
            </a:r>
          </a:p>
          <a:p>
            <a:pPr lvl="1"/>
            <a:r>
              <a:rPr lang="en-US" dirty="0"/>
              <a:t>The message structure: HL7, XML, FHIR, whatever, not critical</a:t>
            </a:r>
          </a:p>
          <a:p>
            <a:pPr lvl="1"/>
            <a:r>
              <a:rPr lang="en-US" dirty="0"/>
              <a:t>The codes are what really matters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B69D3F-650A-4DE4-6C82-39941BF07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6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E19F3-2185-D0EC-3ED1-34C8CE3F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NUVA Supports Universal Mapping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4F7EBD-E476-85BF-6918-C1BAF0D8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7" name="Graphique 6" descr="Microbe avec un remplissage uni">
            <a:extLst>
              <a:ext uri="{FF2B5EF4-FFF2-40B4-BE49-F238E27FC236}">
                <a16:creationId xmlns:a16="http://schemas.microsoft.com/office/drawing/2014/main" id="{FC95D5CB-9B3C-2EEE-9605-C1F3FB3D2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6341" y="3693495"/>
            <a:ext cx="914400" cy="914400"/>
          </a:xfrm>
          <a:prstGeom prst="rect">
            <a:avLst/>
          </a:prstGeom>
        </p:spPr>
      </p:pic>
      <p:pic>
        <p:nvPicPr>
          <p:cNvPr id="8" name="Graphique 7" descr="Immunité avec un remplissage uni">
            <a:extLst>
              <a:ext uri="{FF2B5EF4-FFF2-40B4-BE49-F238E27FC236}">
                <a16:creationId xmlns:a16="http://schemas.microsoft.com/office/drawing/2014/main" id="{FA580F24-F1FC-E5FC-6A8B-947746B57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3339" y="3703729"/>
            <a:ext cx="914400" cy="914400"/>
          </a:xfrm>
          <a:prstGeom prst="rect">
            <a:avLst/>
          </a:prstGeom>
        </p:spPr>
      </p:pic>
      <p:pic>
        <p:nvPicPr>
          <p:cNvPr id="9" name="Graphique 8" descr="Seringue avec un remplissage uni">
            <a:extLst>
              <a:ext uri="{FF2B5EF4-FFF2-40B4-BE49-F238E27FC236}">
                <a16:creationId xmlns:a16="http://schemas.microsoft.com/office/drawing/2014/main" id="{A54076B8-7A75-BAFA-4AAB-0861C81BF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3282" y="3781985"/>
            <a:ext cx="914400" cy="914400"/>
          </a:xfrm>
          <a:prstGeom prst="rect">
            <a:avLst/>
          </a:prstGeom>
        </p:spPr>
      </p:pic>
      <p:pic>
        <p:nvPicPr>
          <p:cNvPr id="10" name="Graphique 9" descr="Immunité avec un remplissage uni">
            <a:extLst>
              <a:ext uri="{FF2B5EF4-FFF2-40B4-BE49-F238E27FC236}">
                <a16:creationId xmlns:a16="http://schemas.microsoft.com/office/drawing/2014/main" id="{1E60BA02-9CEF-A802-2D9A-C5B2445B2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8090" y="2492547"/>
            <a:ext cx="914400" cy="914400"/>
          </a:xfrm>
          <a:prstGeom prst="rect">
            <a:avLst/>
          </a:prstGeom>
        </p:spPr>
      </p:pic>
      <p:pic>
        <p:nvPicPr>
          <p:cNvPr id="11" name="Graphique 10" descr="Immunité avec un remplissage uni">
            <a:extLst>
              <a:ext uri="{FF2B5EF4-FFF2-40B4-BE49-F238E27FC236}">
                <a16:creationId xmlns:a16="http://schemas.microsoft.com/office/drawing/2014/main" id="{6C6CF7A1-1FC8-1902-ABAA-6A808D88C2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08090" y="4914911"/>
            <a:ext cx="914400" cy="914400"/>
          </a:xfrm>
          <a:prstGeom prst="rect">
            <a:avLst/>
          </a:prstGeom>
        </p:spPr>
      </p:pic>
      <p:pic>
        <p:nvPicPr>
          <p:cNvPr id="12" name="Graphique 11" descr="Microbe avec un remplissage uni">
            <a:extLst>
              <a:ext uri="{FF2B5EF4-FFF2-40B4-BE49-F238E27FC236}">
                <a16:creationId xmlns:a16="http://schemas.microsoft.com/office/drawing/2014/main" id="{BE40BB7C-85CE-A2EE-4842-4DE90EE178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6341" y="2492547"/>
            <a:ext cx="914400" cy="914400"/>
          </a:xfrm>
          <a:prstGeom prst="rect">
            <a:avLst/>
          </a:prstGeom>
        </p:spPr>
      </p:pic>
      <p:pic>
        <p:nvPicPr>
          <p:cNvPr id="13" name="Graphique 12" descr="Microbe avec un remplissage uni">
            <a:extLst>
              <a:ext uri="{FF2B5EF4-FFF2-40B4-BE49-F238E27FC236}">
                <a16:creationId xmlns:a16="http://schemas.microsoft.com/office/drawing/2014/main" id="{6631043E-95CE-1C0F-197F-3E2FC269F4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5365" y="4914911"/>
            <a:ext cx="914400" cy="91440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89C9495-11BB-38C9-83C7-1FD2224FBF99}"/>
              </a:ext>
            </a:extLst>
          </p:cNvPr>
          <p:cNvCxnSpPr>
            <a:cxnSpLocks/>
          </p:cNvCxnSpPr>
          <p:nvPr/>
        </p:nvCxnSpPr>
        <p:spPr>
          <a:xfrm flipV="1">
            <a:off x="5536674" y="3075476"/>
            <a:ext cx="1296731" cy="791933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8EFC087-8FCC-A62B-B65B-B07766259A8A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587167" y="4160929"/>
            <a:ext cx="1326172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119B04-CF1D-5847-65E4-79E48891017F}"/>
              </a:ext>
            </a:extLst>
          </p:cNvPr>
          <p:cNvCxnSpPr>
            <a:cxnSpLocks/>
          </p:cNvCxnSpPr>
          <p:nvPr/>
        </p:nvCxnSpPr>
        <p:spPr>
          <a:xfrm>
            <a:off x="5505478" y="4454450"/>
            <a:ext cx="1299567" cy="917661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75038E5-F2FC-9674-B7E6-4D7B2DC43480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724110" y="2949747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38C1152-B93A-5DED-C859-84BAA9E02EAE}"/>
              </a:ext>
            </a:extLst>
          </p:cNvPr>
          <p:cNvCxnSpPr>
            <a:cxnSpLocks/>
          </p:cNvCxnSpPr>
          <p:nvPr/>
        </p:nvCxnSpPr>
        <p:spPr>
          <a:xfrm>
            <a:off x="7767470" y="4150695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86CADE4-E550-633D-9939-29AB264B5715}"/>
              </a:ext>
            </a:extLst>
          </p:cNvPr>
          <p:cNvCxnSpPr>
            <a:cxnSpLocks/>
          </p:cNvCxnSpPr>
          <p:nvPr/>
        </p:nvCxnSpPr>
        <p:spPr>
          <a:xfrm>
            <a:off x="7724110" y="5432759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AE9B478F-F166-A7E8-2AD1-3BC18E322176}"/>
              </a:ext>
            </a:extLst>
          </p:cNvPr>
          <p:cNvSpPr txBox="1"/>
          <p:nvPr/>
        </p:nvSpPr>
        <p:spPr>
          <a:xfrm>
            <a:off x="4284595" y="1844824"/>
            <a:ext cx="18114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Vaccine code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with used labels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(995)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60F28C-B174-2060-267D-DCB17FD7D683}"/>
              </a:ext>
            </a:extLst>
          </p:cNvPr>
          <p:cNvSpPr txBox="1"/>
          <p:nvPr/>
        </p:nvSpPr>
        <p:spPr>
          <a:xfrm>
            <a:off x="6791272" y="1844824"/>
            <a:ext cx="1166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Valence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(338)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5ABEBE3-3722-1773-2A8A-B4807554F4FD}"/>
              </a:ext>
            </a:extLst>
          </p:cNvPr>
          <p:cNvSpPr txBox="1"/>
          <p:nvPr/>
        </p:nvSpPr>
        <p:spPr>
          <a:xfrm>
            <a:off x="8998556" y="1844824"/>
            <a:ext cx="152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Target disease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(60)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6C61EDF-AA32-C79B-8108-117515EF8151}"/>
              </a:ext>
            </a:extLst>
          </p:cNvPr>
          <p:cNvSpPr txBox="1"/>
          <p:nvPr/>
        </p:nvSpPr>
        <p:spPr>
          <a:xfrm>
            <a:off x="5422431" y="3088601"/>
            <a:ext cx="110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Contains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2B72B43-844E-C6C4-1EA3-4814DB614FCE}"/>
              </a:ext>
            </a:extLst>
          </p:cNvPr>
          <p:cNvSpPr txBox="1"/>
          <p:nvPr/>
        </p:nvSpPr>
        <p:spPr>
          <a:xfrm>
            <a:off x="7987766" y="2555171"/>
            <a:ext cx="110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Prevents</a:t>
            </a:r>
          </a:p>
        </p:txBody>
      </p:sp>
      <p:pic>
        <p:nvPicPr>
          <p:cNvPr id="25" name="Graphique 24" descr="Label avec un remplissage uni">
            <a:extLst>
              <a:ext uri="{FF2B5EF4-FFF2-40B4-BE49-F238E27FC236}">
                <a16:creationId xmlns:a16="http://schemas.microsoft.com/office/drawing/2014/main" id="{C9EEA64E-3B3D-91B9-5035-87C867243E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2584734"/>
            <a:ext cx="914400" cy="914400"/>
          </a:xfrm>
          <a:prstGeom prst="rect">
            <a:avLst/>
          </a:prstGeom>
        </p:spPr>
      </p:pic>
      <p:pic>
        <p:nvPicPr>
          <p:cNvPr id="26" name="Graphique 25" descr="Label avec un remplissage uni">
            <a:extLst>
              <a:ext uri="{FF2B5EF4-FFF2-40B4-BE49-F238E27FC236}">
                <a16:creationId xmlns:a16="http://schemas.microsoft.com/office/drawing/2014/main" id="{B4F729E7-75EB-930B-EE34-B1360758C3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3298146"/>
            <a:ext cx="914400" cy="914400"/>
          </a:xfrm>
          <a:prstGeom prst="rect">
            <a:avLst/>
          </a:prstGeom>
        </p:spPr>
      </p:pic>
      <p:pic>
        <p:nvPicPr>
          <p:cNvPr id="27" name="Graphique 26" descr="Label avec un remplissage uni">
            <a:extLst>
              <a:ext uri="{FF2B5EF4-FFF2-40B4-BE49-F238E27FC236}">
                <a16:creationId xmlns:a16="http://schemas.microsoft.com/office/drawing/2014/main" id="{B1606568-9EB9-FA5A-3CC4-E6F5753233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3993009"/>
            <a:ext cx="914400" cy="914400"/>
          </a:xfrm>
          <a:prstGeom prst="rect">
            <a:avLst/>
          </a:prstGeom>
        </p:spPr>
      </p:pic>
      <p:pic>
        <p:nvPicPr>
          <p:cNvPr id="28" name="Graphique 27" descr="Label avec un remplissage uni">
            <a:extLst>
              <a:ext uri="{FF2B5EF4-FFF2-40B4-BE49-F238E27FC236}">
                <a16:creationId xmlns:a16="http://schemas.microsoft.com/office/drawing/2014/main" id="{5533AFE6-2C40-EEAA-BDED-F99D90B9ED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4754332"/>
            <a:ext cx="914400" cy="91440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79317E9A-2FF2-8854-E8B8-F260C674D503}"/>
              </a:ext>
            </a:extLst>
          </p:cNvPr>
          <p:cNvSpPr txBox="1"/>
          <p:nvPr/>
        </p:nvSpPr>
        <p:spPr>
          <a:xfrm>
            <a:off x="1600669" y="1844824"/>
            <a:ext cx="2097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External codes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(4846 in 18 codifications)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1A727AE-F516-24DE-4227-1B54813B3D68}"/>
              </a:ext>
            </a:extLst>
          </p:cNvPr>
          <p:cNvCxnSpPr>
            <a:cxnSpLocks/>
          </p:cNvCxnSpPr>
          <p:nvPr/>
        </p:nvCxnSpPr>
        <p:spPr>
          <a:xfrm flipH="1" flipV="1">
            <a:off x="3051042" y="3184634"/>
            <a:ext cx="1528142" cy="833199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C361CFC-0EC4-BC3C-A84A-71A80EBABE07}"/>
              </a:ext>
            </a:extLst>
          </p:cNvPr>
          <p:cNvCxnSpPr>
            <a:cxnSpLocks/>
          </p:cNvCxnSpPr>
          <p:nvPr/>
        </p:nvCxnSpPr>
        <p:spPr>
          <a:xfrm flipH="1" flipV="1">
            <a:off x="3082463" y="3854015"/>
            <a:ext cx="1422036" cy="25029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E2B635EC-30D9-262E-266E-630AD6E3DF1F}"/>
              </a:ext>
            </a:extLst>
          </p:cNvPr>
          <p:cNvCxnSpPr>
            <a:cxnSpLocks/>
            <a:stCxn id="9" idx="1"/>
            <a:endCxn id="27" idx="3"/>
          </p:cNvCxnSpPr>
          <p:nvPr/>
        </p:nvCxnSpPr>
        <p:spPr>
          <a:xfrm flipH="1">
            <a:off x="3178024" y="4239185"/>
            <a:ext cx="1315258" cy="21102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A86B26F1-971E-AD59-D424-6916843F79DA}"/>
              </a:ext>
            </a:extLst>
          </p:cNvPr>
          <p:cNvCxnSpPr>
            <a:cxnSpLocks/>
          </p:cNvCxnSpPr>
          <p:nvPr/>
        </p:nvCxnSpPr>
        <p:spPr>
          <a:xfrm flipH="1">
            <a:off x="3218828" y="4349704"/>
            <a:ext cx="1278106" cy="701562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FAE6E18-4DFF-A451-8E3F-0AE0C70A8734}"/>
              </a:ext>
            </a:extLst>
          </p:cNvPr>
          <p:cNvSpPr txBox="1"/>
          <p:nvPr/>
        </p:nvSpPr>
        <p:spPr>
          <a:xfrm>
            <a:off x="3352233" y="5046579"/>
            <a:ext cx="166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Exact Match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0C45B4E-0297-FCA7-2272-C52FC45802E8}"/>
              </a:ext>
            </a:extLst>
          </p:cNvPr>
          <p:cNvSpPr txBox="1"/>
          <p:nvPr/>
        </p:nvSpPr>
        <p:spPr>
          <a:xfrm>
            <a:off x="1550334" y="5831174"/>
            <a:ext cx="6800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Data from March 19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th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, 2024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ＭＳ Ｐゴシック" charset="0"/>
              <a:cs typeface="+mn-cs"/>
            </a:endParaRPr>
          </a:p>
        </p:txBody>
      </p:sp>
      <p:sp>
        <p:nvSpPr>
          <p:cNvPr id="36" name="Espace réservé du pied de page 3">
            <a:extLst>
              <a:ext uri="{FF2B5EF4-FFF2-40B4-BE49-F238E27FC236}">
                <a16:creationId xmlns:a16="http://schemas.microsoft.com/office/drawing/2014/main" id="{32296510-ADBE-9F3A-9874-7964758924E2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37" name="Espace réservé de la date 2">
            <a:extLst>
              <a:ext uri="{FF2B5EF4-FFF2-40B4-BE49-F238E27FC236}">
                <a16:creationId xmlns:a16="http://schemas.microsoft.com/office/drawing/2014/main" id="{468415B2-D2D0-E1A1-6734-5782456F094C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323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7869DE-129A-D651-4EB0-8338080CA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What is specific about vaccines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F3331D2-F2C8-A55E-D279-067E9877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4DC997-F53A-E3CA-2FF5-71B84F117D9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noProof="0" dirty="0"/>
              <a:t>When compared to any drug</a:t>
            </a:r>
          </a:p>
          <a:p>
            <a:r>
              <a:rPr lang="en-US" noProof="0" dirty="0"/>
              <a:t>They have a very long-term effect</a:t>
            </a:r>
          </a:p>
          <a:p>
            <a:r>
              <a:rPr lang="en-US" noProof="0" dirty="0"/>
              <a:t>The protocols and the products vary across time and place</a:t>
            </a:r>
          </a:p>
          <a:p>
            <a:r>
              <a:rPr lang="en-US" noProof="0" dirty="0"/>
              <a:t>They are generally not substitutable</a:t>
            </a:r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We need codes for administered vaccines</a:t>
            </a:r>
          </a:p>
          <a:p>
            <a:r>
              <a:rPr lang="en-US" noProof="0" dirty="0"/>
              <a:t>Lasting for decades (time robustness)</a:t>
            </a:r>
          </a:p>
          <a:p>
            <a:r>
              <a:rPr lang="en-US" noProof="0" dirty="0"/>
              <a:t>Convertible across countries (place robustness)</a:t>
            </a:r>
          </a:p>
          <a:p>
            <a:r>
              <a:rPr lang="en-US" noProof="0" dirty="0"/>
              <a:t>Precise enough to allow for consistent continuation of initiated vaccination schedules.</a:t>
            </a:r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839CC07B-2DD8-0B91-2517-297FD22BB2DE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E21FEE5F-22F0-6DDA-3F9F-EC0B7AAB7DA0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72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84F811-B111-2770-E932-96C721F2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7F64E2DD-FB1B-3524-B910-3F086F458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Vaccine code systems are fragmented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9AA64C-04BC-CD73-CC75-3708CF35F9AE}"/>
              </a:ext>
            </a:extLst>
          </p:cNvPr>
          <p:cNvSpPr txBox="1"/>
          <p:nvPr/>
        </p:nvSpPr>
        <p:spPr>
          <a:xfrm>
            <a:off x="258688" y="1913608"/>
            <a:ext cx="28849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Custom or pharmaceutical codes (blue and green) are not compatible across countries.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EMA SPOR will unify pharmaceutical codes across the EU, but only for today’s products.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International mobility will not slow down.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E79F2F-B2F7-53D3-5FE5-5A629005F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8" y="1564220"/>
            <a:ext cx="6715505" cy="4762502"/>
          </a:xfrm>
          <a:prstGeom prst="rect">
            <a:avLst/>
          </a:prstGeom>
        </p:spPr>
      </p:pic>
      <p:sp>
        <p:nvSpPr>
          <p:cNvPr id="2" name="Espace réservé du pied de page 3">
            <a:extLst>
              <a:ext uri="{FF2B5EF4-FFF2-40B4-BE49-F238E27FC236}">
                <a16:creationId xmlns:a16="http://schemas.microsoft.com/office/drawing/2014/main" id="{F02A8B0C-9785-EEBF-43BA-17E418BC2E16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86B9C72D-49C7-F713-51C0-2DD3FE1FED4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19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5F1CB-7902-62AE-81C5-87005936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Vaccine codes are either uncomplete or unprecise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7C60A28-A18C-9DB7-ABCD-22C5D460697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492896"/>
          <a:ext cx="8640961" cy="3108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63490">
                  <a:extLst>
                    <a:ext uri="{9D8B030D-6E8A-4147-A177-3AD203B41FA5}">
                      <a16:colId xmlns:a16="http://schemas.microsoft.com/office/drawing/2014/main" val="1354426216"/>
                    </a:ext>
                  </a:extLst>
                </a:gridCol>
                <a:gridCol w="2374419">
                  <a:extLst>
                    <a:ext uri="{9D8B030D-6E8A-4147-A177-3AD203B41FA5}">
                      <a16:colId xmlns:a16="http://schemas.microsoft.com/office/drawing/2014/main" val="4215511198"/>
                    </a:ext>
                  </a:extLst>
                </a:gridCol>
                <a:gridCol w="1903052">
                  <a:extLst>
                    <a:ext uri="{9D8B030D-6E8A-4147-A177-3AD203B41FA5}">
                      <a16:colId xmlns:a16="http://schemas.microsoft.com/office/drawing/2014/main" val="2254957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Code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Completeness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Precision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3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06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ATC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119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CIS (French pharma code)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883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SNOMED-CT GPS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375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Canadian Vaccine Catalog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35777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527C93D-9CF7-46F9-105E-EB17BADE12E3}"/>
              </a:ext>
            </a:extLst>
          </p:cNvPr>
          <p:cNvSpPr txBox="1"/>
          <p:nvPr/>
        </p:nvSpPr>
        <p:spPr>
          <a:xfrm>
            <a:off x="767408" y="1810662"/>
            <a:ext cx="7172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Based upon existing alignments with NUVA.</a:t>
            </a:r>
          </a:p>
        </p:txBody>
      </p:sp>
      <p:sp>
        <p:nvSpPr>
          <p:cNvPr id="5" name="Espace réservé du pied de page 3">
            <a:extLst>
              <a:ext uri="{FF2B5EF4-FFF2-40B4-BE49-F238E27FC236}">
                <a16:creationId xmlns:a16="http://schemas.microsoft.com/office/drawing/2014/main" id="{3FF7D940-0D24-B6BF-9449-A194100F174E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67364C61-F295-FCAB-C9AC-2030E910F58F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42928F48-DDD5-7B63-4BEE-260D27820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20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25D8E9-6877-86D9-C741-42A861D5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Codification efforts are not coordinated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25E0AD-C101-2A64-8A23-8E324A3A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D718DF1-C9D9-1F91-2FC5-F41E6EA3EA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Most countries :</a:t>
            </a:r>
          </a:p>
          <a:p>
            <a:r>
              <a:rPr lang="en-US" noProof="0" dirty="0"/>
              <a:t>Start with pharmaceutical code</a:t>
            </a:r>
          </a:p>
          <a:p>
            <a:r>
              <a:rPr lang="en-US" noProof="0" dirty="0"/>
              <a:t>Once in production, realize that it is not enough and complement with custom codes</a:t>
            </a:r>
          </a:p>
          <a:p>
            <a:pPr marL="0" indent="0">
              <a:buNone/>
            </a:pPr>
            <a:r>
              <a:rPr lang="en-US" noProof="0" dirty="0"/>
              <a:t>Some anticipated and created fully dedicated code systems.</a:t>
            </a:r>
          </a:p>
          <a:p>
            <a:pPr marL="0" indent="0">
              <a:buNone/>
            </a:pPr>
            <a:r>
              <a:rPr lang="en-US" noProof="0" dirty="0"/>
              <a:t>The most mature ones (i.e., Denmark, Canada) have built complete ontologies to bind vaccines codes, pharmaceutical codes, batch numbers, target diseases, etc. Yet they still address only domestic use.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20232CE-9681-2857-4FF6-B84D6FB07115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CACEEAA5-D052-6BC0-6547-A496AB79180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3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5A6756-8CBD-7695-1F28-305515CE0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The good news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1A86A4-C911-B548-5A5B-85B65E3F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A541865-0AC9-03F2-E4F5-0143A6C3F2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noProof="0" dirty="0"/>
              <a:t>There are not so many vaccines to identify (circa 1500 concepts)</a:t>
            </a:r>
          </a:p>
          <a:p>
            <a:r>
              <a:rPr lang="en-US" noProof="0" dirty="0"/>
              <a:t>This is not a competitive area</a:t>
            </a:r>
          </a:p>
          <a:p>
            <a:r>
              <a:rPr lang="en-US" noProof="0" dirty="0"/>
              <a:t>An informal network of stakeholders exists</a:t>
            </a:r>
          </a:p>
          <a:p>
            <a:r>
              <a:rPr lang="en-US" noProof="0" dirty="0"/>
              <a:t>The technical tools are available or uncomplicated</a:t>
            </a:r>
          </a:p>
          <a:p>
            <a:r>
              <a:rPr lang="en-US" noProof="0" dirty="0"/>
              <a:t>We can elaborate around a common asset, the NUVA terminology already discussed, that SYADEM intends to make a public good.</a:t>
            </a:r>
          </a:p>
          <a:p>
            <a:r>
              <a:rPr lang="en-US" dirty="0"/>
              <a:t>NUVA will be used for a portable vaccination card in an EU project across 12 countries.</a:t>
            </a: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76956399-985F-11E7-BB89-6F2B1FD4AF95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86E34CAD-4C11-C4F9-A94D-1C4572667FEB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852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7436B-C0B7-4171-0898-5A2D1EF8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What are we trying to do here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E9EF57-395C-3E11-70F2-591FDCEFE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54AE5CB-3D77-CD69-8764-1F1DC8855F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noProof="0" dirty="0"/>
              <a:t>Share the need for a codification of administered vaccines, distinct from the general codification of drugs.</a:t>
            </a:r>
          </a:p>
          <a:p>
            <a:r>
              <a:rPr lang="en-US" noProof="0" dirty="0"/>
              <a:t>Organize collaboration among codification teams for:</a:t>
            </a:r>
          </a:p>
          <a:p>
            <a:pPr lvl="1"/>
            <a:r>
              <a:rPr lang="en-US" noProof="0" dirty="0"/>
              <a:t>A common understanding of the requirements for a code system</a:t>
            </a:r>
          </a:p>
          <a:p>
            <a:pPr lvl="1"/>
            <a:r>
              <a:rPr lang="en-US" noProof="0" dirty="0"/>
              <a:t>Common tools:</a:t>
            </a:r>
          </a:p>
          <a:p>
            <a:pPr lvl="2"/>
            <a:r>
              <a:rPr lang="en-US" noProof="0" dirty="0"/>
              <a:t>To evaluate and enhance their code systems</a:t>
            </a:r>
          </a:p>
          <a:p>
            <a:pPr lvl="2"/>
            <a:r>
              <a:rPr lang="en-US" noProof="0" dirty="0"/>
              <a:t>To ensure portability from one code system to another</a:t>
            </a:r>
          </a:p>
          <a:p>
            <a:pPr lvl="1"/>
            <a:r>
              <a:rPr lang="en-US" dirty="0"/>
              <a:t>Maintaining NUVA as a common dictionary of vaccines concepts aligned with all existing code systems</a:t>
            </a:r>
            <a:endParaRPr lang="en-US" noProof="0" dirty="0"/>
          </a:p>
          <a:p>
            <a:r>
              <a:rPr lang="en-US" noProof="0" dirty="0"/>
              <a:t>Upgrade this group to a legal entity, owning the common resources and gathering stakeholders from all countries.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408471EC-8420-4A4D-38BF-9851D33605A2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2F2AC5F4-0D2B-9149-60FB-F00AD63603B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578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229689-1FDE-4086-5688-10893A99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What we do not intend to do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678DAAD-5197-5CB6-C82F-0EF1BC9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96CE872-5F18-4DC9-CF76-8CA169A5F4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noProof="0" dirty="0"/>
              <a:t>Replace existing code systems</a:t>
            </a:r>
            <a:br>
              <a:rPr lang="en-US" noProof="0" dirty="0"/>
            </a:br>
            <a:r>
              <a:rPr lang="en-US" noProof="0" dirty="0"/>
              <a:t>They are operational in their national contexts.</a:t>
            </a:r>
          </a:p>
          <a:p>
            <a:r>
              <a:rPr lang="en-US" noProof="0" dirty="0"/>
              <a:t>Address syntactic interoperability</a:t>
            </a:r>
          </a:p>
          <a:p>
            <a:r>
              <a:rPr lang="en-US" noProof="0" dirty="0"/>
              <a:t>Address purposes that are not specific to vaccines, such as pharmacovigilance, reimbursement, or logistics.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1898155B-96ED-86B4-D8B8-9B5AB46D4B91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0BEBC64D-AD68-6F16-D902-766F915A79A8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767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/>
              <a:t>Roundtable updates</a:t>
            </a:r>
          </a:p>
          <a:p>
            <a:r>
              <a:rPr lang="en-US" dirty="0"/>
              <a:t>Next Year Planning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6B02D-5D5A-B2A9-873E-03A5FE268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Who do we want in ?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0119319-752A-4460-313C-CC413AC3B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7C185E-C4E7-8E0B-D57E-825ADD43A4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Medical</a:t>
            </a:r>
          </a:p>
          <a:p>
            <a:pPr lvl="1"/>
            <a:r>
              <a:rPr lang="en-US" dirty="0"/>
              <a:t>WHO, CDC, ECDC, PAHO, DG Sante …</a:t>
            </a:r>
          </a:p>
          <a:p>
            <a:pPr lvl="1"/>
            <a:r>
              <a:rPr lang="en-US" dirty="0"/>
              <a:t>Global NITAGs Network</a:t>
            </a:r>
          </a:p>
          <a:p>
            <a:r>
              <a:rPr lang="en-US" dirty="0"/>
              <a:t>Technical</a:t>
            </a:r>
          </a:p>
          <a:p>
            <a:pPr lvl="1"/>
            <a:r>
              <a:rPr lang="en-US" dirty="0"/>
              <a:t>E-Health agencies</a:t>
            </a:r>
          </a:p>
          <a:p>
            <a:pPr lvl="1"/>
            <a:r>
              <a:rPr lang="en-US" dirty="0"/>
              <a:t>HL7, AIRA</a:t>
            </a:r>
          </a:p>
          <a:p>
            <a:pPr lvl="1"/>
            <a:r>
              <a:rPr lang="en-US" dirty="0"/>
              <a:t>SNOMED International</a:t>
            </a:r>
          </a:p>
          <a:p>
            <a:r>
              <a:rPr lang="en-US" dirty="0"/>
              <a:t>Industrial</a:t>
            </a:r>
          </a:p>
          <a:p>
            <a:pPr lvl="1"/>
            <a:r>
              <a:rPr lang="en-US" dirty="0"/>
              <a:t>Vaccine manufacturers</a:t>
            </a:r>
          </a:p>
          <a:p>
            <a:pPr lvl="1"/>
            <a:r>
              <a:rPr lang="en-US" dirty="0"/>
              <a:t>EHR suppliers</a:t>
            </a:r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C09490ED-3A3D-5A5A-F5F6-0D296B251E1A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756A0973-76C4-6D3D-1729-036E4D8B70FB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June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808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483D68-FD3B-E254-BF3D-D6EF7542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AF1162-3562-E1A8-1B58-0C97B57E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B9F725C-A3EE-F500-E951-22781378186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want to launch this extended IVCI with a conference to be held in May 2025 in Bordeaux (France).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between, we have</a:t>
            </a:r>
            <a:r>
              <a:rPr lang="en-US" baseline="0" dirty="0"/>
              <a:t> to:</a:t>
            </a:r>
          </a:p>
          <a:p>
            <a:pPr marL="274320" indent="-274320"/>
            <a:r>
              <a:rPr lang="en-US" baseline="0" dirty="0"/>
              <a:t>Federate stakeholders</a:t>
            </a:r>
          </a:p>
          <a:p>
            <a:pPr marL="274320" indent="-274320"/>
            <a:r>
              <a:rPr lang="en-US" baseline="0" dirty="0"/>
              <a:t>Build the legal structure and its operating rules</a:t>
            </a:r>
          </a:p>
          <a:p>
            <a:pPr marL="274320" indent="-274320"/>
            <a:r>
              <a:rPr lang="en-US" dirty="0"/>
              <a:t>T</a:t>
            </a:r>
            <a:r>
              <a:rPr lang="en-US" baseline="0" dirty="0"/>
              <a:t>ransfer the ownership of NUVA and elaborate an open</a:t>
            </a:r>
            <a:r>
              <a:rPr lang="en-US" dirty="0"/>
              <a:t> </a:t>
            </a:r>
            <a:r>
              <a:rPr lang="en-US" baseline="0" dirty="0"/>
              <a:t>license</a:t>
            </a:r>
          </a:p>
          <a:p>
            <a:pPr marL="274320" indent="-274320"/>
            <a:r>
              <a:rPr lang="en-US" dirty="0"/>
              <a:t>Enhance the tooling for collaboration and distribution</a:t>
            </a:r>
          </a:p>
          <a:p>
            <a:pPr marL="274320" indent="-27432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543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Any questions ?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E85C3201-CF52-911F-9669-0C1D375A5A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François KAAG</a:t>
            </a:r>
          </a:p>
          <a:p>
            <a:pPr marL="0" indent="0">
              <a:buNone/>
            </a:pPr>
            <a:r>
              <a:rPr lang="fr-FR" dirty="0"/>
              <a:t>+33 766 44 43 46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fkaag@syadem.fr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Louise BOURGES</a:t>
            </a:r>
          </a:p>
          <a:p>
            <a:pPr marL="0" indent="0">
              <a:buNone/>
            </a:pPr>
            <a:r>
              <a:rPr lang="fr-FR" dirty="0"/>
              <a:t>+33 671 33 20 36</a:t>
            </a:r>
          </a:p>
          <a:p>
            <a:pPr marL="0" indent="0">
              <a:buNone/>
            </a:pPr>
            <a:r>
              <a:rPr lang="fr-FR" dirty="0">
                <a:hlinkClick r:id="rId4"/>
              </a:rPr>
              <a:t>lbourges@mesvaccins.net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Jean-Louis KOECK</a:t>
            </a:r>
          </a:p>
          <a:p>
            <a:pPr marL="0" indent="0">
              <a:buNone/>
            </a:pPr>
            <a:r>
              <a:rPr lang="fr-FR" dirty="0"/>
              <a:t>+33 647 88 63 33</a:t>
            </a:r>
          </a:p>
          <a:p>
            <a:pPr marL="0" indent="0">
              <a:buNone/>
            </a:pPr>
            <a:r>
              <a:rPr lang="fr-FR" dirty="0">
                <a:hlinkClick r:id="rId5"/>
              </a:rPr>
              <a:t>jlkoeck@syadem.fr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726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B0B5F-7338-98EE-EA79-0F0ACB2CE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BF31A5-6792-970D-652F-0209C9B66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/>
              <a:t>10/26/2022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7F513-B592-23D2-74BE-DCBB10C6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6D869-126A-DCE2-FB2D-BBE03E9AD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73A7F0-466A-905D-803D-BD43EB408B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Any additional points we should focus on / communicate</a:t>
            </a:r>
          </a:p>
          <a:p>
            <a:pPr lvl="1"/>
            <a:r>
              <a:rPr lang="en-US" dirty="0"/>
              <a:t>Talking about the importance of the valence tree</a:t>
            </a:r>
          </a:p>
          <a:p>
            <a:pPr lvl="1"/>
            <a:r>
              <a:rPr lang="en-US" dirty="0"/>
              <a:t>The valences might be further differentiated into more categories</a:t>
            </a:r>
          </a:p>
          <a:p>
            <a:pPr lvl="1"/>
            <a:r>
              <a:rPr lang="en-US" dirty="0"/>
              <a:t>NUVA and CVX are different in that NUVA codes every single product, while CVX is staying generic</a:t>
            </a:r>
          </a:p>
          <a:p>
            <a:pPr lvl="2"/>
            <a:r>
              <a:rPr lang="en-US" dirty="0"/>
              <a:t>For US the product is better captured by NDC</a:t>
            </a:r>
          </a:p>
          <a:p>
            <a:pPr lvl="1"/>
            <a:r>
              <a:rPr lang="en-US" dirty="0"/>
              <a:t>We’ll be working on more metrics</a:t>
            </a:r>
          </a:p>
          <a:p>
            <a:pPr lvl="1"/>
            <a:r>
              <a:rPr lang="en-US" dirty="0"/>
              <a:t>NUVA defines “valence” as the smallest thing about a vaccination that is needed to evaluate immunization and recommend the next one</a:t>
            </a:r>
          </a:p>
          <a:p>
            <a:pPr lvl="2"/>
            <a:r>
              <a:rPr lang="en-US" dirty="0"/>
              <a:t>Represents antigens</a:t>
            </a:r>
          </a:p>
          <a:p>
            <a:pPr lvl="2"/>
            <a:r>
              <a:rPr lang="en-US" dirty="0"/>
              <a:t>Might be differences in criticality in valences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554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July 10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 </a:t>
            </a:r>
          </a:p>
          <a:p>
            <a:r>
              <a:rPr lang="en-US" dirty="0"/>
              <a:t>Sheryl Taylor (NIST)</a:t>
            </a:r>
          </a:p>
          <a:p>
            <a:r>
              <a:rPr lang="en-US" dirty="0"/>
              <a:t>François </a:t>
            </a:r>
            <a:r>
              <a:rPr lang="en-US" dirty="0" err="1"/>
              <a:t>Kaag</a:t>
            </a:r>
            <a:r>
              <a:rPr lang="en-US" dirty="0"/>
              <a:t> (</a:t>
            </a:r>
            <a:r>
              <a:rPr lang="en-US" dirty="0" err="1"/>
              <a:t>Syadem</a:t>
            </a:r>
            <a:r>
              <a:rPr lang="en-US" dirty="0"/>
              <a:t>)</a:t>
            </a:r>
          </a:p>
          <a:p>
            <a:r>
              <a:rPr lang="en-US" dirty="0"/>
              <a:t>Daniel Floret (</a:t>
            </a:r>
            <a:r>
              <a:rPr lang="en-US" dirty="0" err="1"/>
              <a:t>Mes</a:t>
            </a:r>
            <a:r>
              <a:rPr lang="en-US" dirty="0"/>
              <a:t> </a:t>
            </a:r>
            <a:r>
              <a:rPr lang="en-US" dirty="0" err="1"/>
              <a:t>Vaccins</a:t>
            </a:r>
            <a:r>
              <a:rPr lang="en-US" dirty="0"/>
              <a:t>) – Former chair of the French NITAG</a:t>
            </a:r>
          </a:p>
          <a:p>
            <a:r>
              <a:rPr lang="en-US" dirty="0"/>
              <a:t>Jean-Louis </a:t>
            </a:r>
            <a:r>
              <a:rPr lang="en-US" dirty="0" err="1"/>
              <a:t>Koeck</a:t>
            </a:r>
            <a:r>
              <a:rPr lang="en-US" dirty="0"/>
              <a:t> (</a:t>
            </a:r>
            <a:r>
              <a:rPr lang="en-US" dirty="0" err="1"/>
              <a:t>Syadem</a:t>
            </a:r>
            <a:r>
              <a:rPr lang="en-US" dirty="0"/>
              <a:t>)</a:t>
            </a:r>
          </a:p>
          <a:p>
            <a:r>
              <a:rPr lang="en-US" dirty="0"/>
              <a:t>Louise Bourges (</a:t>
            </a:r>
            <a:r>
              <a:rPr lang="en-US" dirty="0" err="1"/>
              <a:t>Syadem</a:t>
            </a:r>
            <a:r>
              <a:rPr lang="en-US" dirty="0"/>
              <a:t>)</a:t>
            </a:r>
          </a:p>
          <a:p>
            <a:r>
              <a:rPr lang="en-US" dirty="0"/>
              <a:t>Paloma Hawry (CDC)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431A3-1714-6615-6B10-4DF9221379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Roua El Kalach (CDC)</a:t>
            </a:r>
          </a:p>
          <a:p>
            <a:r>
              <a:rPr lang="en-US" dirty="0"/>
              <a:t>Stan </a:t>
            </a:r>
            <a:r>
              <a:rPr lang="en-US" dirty="0" err="1"/>
              <a:t>Chreighton</a:t>
            </a:r>
            <a:r>
              <a:rPr lang="en-US" dirty="0"/>
              <a:t> (KY)</a:t>
            </a:r>
          </a:p>
          <a:p>
            <a:r>
              <a:rPr lang="en-US" dirty="0"/>
              <a:t>Alexandra hayes (AIRA)</a:t>
            </a:r>
          </a:p>
          <a:p>
            <a:r>
              <a:rPr lang="en-US" dirty="0"/>
              <a:t>Faisal Reza (CDC)</a:t>
            </a:r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2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6151B15-289F-1AD3-BB87-0CD62C833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38" y="286212"/>
            <a:ext cx="10515600" cy="1325563"/>
          </a:xfrm>
        </p:spPr>
        <p:txBody>
          <a:bodyPr/>
          <a:lstStyle/>
          <a:p>
            <a:r>
              <a:rPr lang="en-US" dirty="0"/>
              <a:t>EUVABECO in Brussels – May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EF4B8-12BA-D4A4-0A05-78EA5B41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5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4F3B85-FF55-548B-CF2C-3F88D27C02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21" b="16263"/>
          <a:stretch/>
        </p:blipFill>
        <p:spPr bwMode="auto">
          <a:xfrm>
            <a:off x="548886" y="1611775"/>
            <a:ext cx="6998446" cy="203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3AF42AB-96C5-E3D0-CFF5-B91DEF9D9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400371"/>
              </p:ext>
            </p:extLst>
          </p:nvPr>
        </p:nvGraphicFramePr>
        <p:xfrm>
          <a:off x="662587" y="3856792"/>
          <a:ext cx="514316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164">
                  <a:extLst>
                    <a:ext uri="{9D8B030D-6E8A-4147-A177-3AD203B41FA5}">
                      <a16:colId xmlns:a16="http://schemas.microsoft.com/office/drawing/2014/main" val="24504286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Tools for Member States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054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Clinical Decision Support (CDS)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936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for vaccination motivation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580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Electronic Patient Leaflet (</a:t>
                      </a:r>
                      <a:r>
                        <a:rPr lang="en-US" dirty="0" err="1"/>
                        <a:t>ePIL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07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Modeling and forecasting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006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Portable digital vaccination card (EVC)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208810"/>
                  </a:ext>
                </a:extLst>
              </a:tr>
            </a:tbl>
          </a:graphicData>
        </a:graphic>
      </p:graphicFrame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4E57225C-AE3E-7D75-4CFB-665BDDC464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351823"/>
              </p:ext>
            </p:extLst>
          </p:nvPr>
        </p:nvGraphicFramePr>
        <p:xfrm>
          <a:off x="7951041" y="1913578"/>
          <a:ext cx="4100282" cy="4087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72FEA9C-3C7D-7FC2-5C28-A938CD65D450}"/>
              </a:ext>
            </a:extLst>
          </p:cNvPr>
          <p:cNvSpPr txBox="1"/>
          <p:nvPr/>
        </p:nvSpPr>
        <p:spPr>
          <a:xfrm>
            <a:off x="6096000" y="5712500"/>
            <a:ext cx="25297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https://euvabeco.eu/</a:t>
            </a:r>
          </a:p>
        </p:txBody>
      </p:sp>
    </p:spTree>
    <p:extLst>
      <p:ext uri="{BB962C8B-B14F-4D97-AF65-F5344CB8AC3E}">
        <p14:creationId xmlns:p14="http://schemas.microsoft.com/office/powerpoint/2010/main" val="138763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E44F-987F-C482-75C8-38158F0D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69B2F-099F-B9AE-4A0F-BDE29878A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countries or projects?</a:t>
            </a:r>
          </a:p>
        </p:txBody>
      </p:sp>
    </p:spTree>
    <p:extLst>
      <p:ext uri="{BB962C8B-B14F-4D97-AF65-F5344CB8AC3E}">
        <p14:creationId xmlns:p14="http://schemas.microsoft.com/office/powerpoint/2010/main" val="230962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Widening the Scope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 (AIRA)</a:t>
            </a:r>
          </a:p>
          <a:p>
            <a:r>
              <a:rPr lang="en-US" dirty="0"/>
              <a:t>François </a:t>
            </a:r>
            <a:r>
              <a:rPr lang="en-US" dirty="0" err="1"/>
              <a:t>Kaag</a:t>
            </a:r>
            <a:r>
              <a:rPr lang="en-US" dirty="0"/>
              <a:t> (</a:t>
            </a:r>
            <a:r>
              <a:rPr lang="en-US" dirty="0" err="1"/>
              <a:t>Syadem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8714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1DC26-0D16-8CAA-D98A-073AF5D2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</a:t>
            </a:r>
          </a:p>
        </p:txBody>
      </p:sp>
      <p:pic>
        <p:nvPicPr>
          <p:cNvPr id="5" name="Content Placeholder 4" descr="Three people wearing headphones using computer">
            <a:extLst>
              <a:ext uri="{FF2B5EF4-FFF2-40B4-BE49-F238E27FC236}">
                <a16:creationId xmlns:a16="http://schemas.microsoft.com/office/drawing/2014/main" id="{53B636E9-C4DA-C4D3-0540-3AFF399E03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107" y="1804999"/>
            <a:ext cx="5181600" cy="3458588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E6E8C9-8FB9-BB00-A566-01B75DAB6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04999"/>
            <a:ext cx="5181600" cy="4351338"/>
          </a:xfrm>
        </p:spPr>
        <p:txBody>
          <a:bodyPr/>
          <a:lstStyle/>
          <a:p>
            <a:r>
              <a:rPr lang="en-US" dirty="0"/>
              <a:t>Vaccines are the second most impactful public health intervention</a:t>
            </a:r>
          </a:p>
          <a:p>
            <a:r>
              <a:rPr lang="en-US" dirty="0"/>
              <a:t>Vaccine code set experts need someone they can call with questions about how vaccines should be coded</a:t>
            </a:r>
          </a:p>
        </p:txBody>
      </p:sp>
    </p:spTree>
    <p:extLst>
      <p:ext uri="{BB962C8B-B14F-4D97-AF65-F5344CB8AC3E}">
        <p14:creationId xmlns:p14="http://schemas.microsoft.com/office/powerpoint/2010/main" val="3325018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Network of vaccine code custodians and experts</a:t>
            </a:r>
          </a:p>
          <a:p>
            <a:pPr lvl="1"/>
            <a:r>
              <a:rPr lang="en-US" dirty="0"/>
              <a:t>Community of practice</a:t>
            </a:r>
          </a:p>
          <a:p>
            <a:r>
              <a:rPr lang="en-US" dirty="0"/>
              <a:t>Advocate for vaccine code system improvements</a:t>
            </a:r>
          </a:p>
          <a:p>
            <a:pPr lvl="1"/>
            <a:r>
              <a:rPr lang="en-US" dirty="0"/>
              <a:t>Unified voice</a:t>
            </a:r>
          </a:p>
          <a:p>
            <a:r>
              <a:rPr lang="en-US" dirty="0"/>
              <a:t>Support shared vaccine code resources</a:t>
            </a:r>
          </a:p>
          <a:p>
            <a:pPr lvl="1"/>
            <a:r>
              <a:rPr lang="en-US" dirty="0"/>
              <a:t>Unified Nomenclature for Vaccines (NUVA)</a:t>
            </a:r>
          </a:p>
          <a:p>
            <a:pPr lvl="1"/>
            <a:r>
              <a:rPr lang="en-US" dirty="0"/>
              <a:t>Mappings from vaccines codes to/from NUVA</a:t>
            </a:r>
          </a:p>
          <a:p>
            <a:pPr lvl="1"/>
            <a:r>
              <a:rPr lang="en-US" dirty="0"/>
              <a:t>Metrics and standards for vaccine code sets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386559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SYADEM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SYADEM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6216</TotalTime>
  <Words>1152</Words>
  <Application>Microsoft Office PowerPoint</Application>
  <PresentationFormat>Widescreen</PresentationFormat>
  <Paragraphs>237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Symbol</vt:lpstr>
      <vt:lpstr>Times New Roman</vt:lpstr>
      <vt:lpstr>Open Sans</vt:lpstr>
      <vt:lpstr>Open Sans Light</vt:lpstr>
      <vt:lpstr>Arial</vt:lpstr>
      <vt:lpstr>Calibri</vt:lpstr>
      <vt:lpstr>Wingdings 2</vt:lpstr>
      <vt:lpstr>Verdana</vt:lpstr>
      <vt:lpstr>Constantia</vt:lpstr>
      <vt:lpstr>Wingdings</vt:lpstr>
      <vt:lpstr>White &amp; Blue</vt:lpstr>
      <vt:lpstr>White &amp; Green</vt:lpstr>
      <vt:lpstr>Custom Design</vt:lpstr>
      <vt:lpstr>1_Custom Design</vt:lpstr>
      <vt:lpstr>Rijkshuisstijl Robijnrood</vt:lpstr>
      <vt:lpstr>SYADEM</vt:lpstr>
      <vt:lpstr>1_SYADEM</vt:lpstr>
      <vt:lpstr>International Vaccine Codes</vt:lpstr>
      <vt:lpstr>Agenda</vt:lpstr>
      <vt:lpstr>Introductions</vt:lpstr>
      <vt:lpstr>Roundtable Updates</vt:lpstr>
      <vt:lpstr>EUVABECO in Brussels – May 2024</vt:lpstr>
      <vt:lpstr>Roundtable Updates</vt:lpstr>
      <vt:lpstr>Widening the Scope</vt:lpstr>
      <vt:lpstr>Vision</vt:lpstr>
      <vt:lpstr>Vision</vt:lpstr>
      <vt:lpstr>Scope</vt:lpstr>
      <vt:lpstr>Importance of Vocabulary</vt:lpstr>
      <vt:lpstr>NUVA Supports Universal Mapping</vt:lpstr>
      <vt:lpstr>What is specific about vaccines ?</vt:lpstr>
      <vt:lpstr>Vaccine code systems are fragmented</vt:lpstr>
      <vt:lpstr>Vaccine codes are either uncomplete or unprecise</vt:lpstr>
      <vt:lpstr>Codification efforts are not coordinated</vt:lpstr>
      <vt:lpstr>The good news</vt:lpstr>
      <vt:lpstr>What are we trying to do here ?</vt:lpstr>
      <vt:lpstr>What we do not intend to do</vt:lpstr>
      <vt:lpstr>Who do we want in ?</vt:lpstr>
      <vt:lpstr>Milestone</vt:lpstr>
      <vt:lpstr>Any questions ? </vt:lpstr>
      <vt:lpstr>Reactions</vt:lpstr>
      <vt:lpstr>Next Steps</vt:lpstr>
      <vt:lpstr>Future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69</cp:revision>
  <dcterms:created xsi:type="dcterms:W3CDTF">2018-02-21T21:22:59Z</dcterms:created>
  <dcterms:modified xsi:type="dcterms:W3CDTF">2024-06-12T18:54:20Z</dcterms:modified>
</cp:coreProperties>
</file>