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</p:sldMasterIdLst>
  <p:notesMasterIdLst>
    <p:notesMasterId r:id="rId44"/>
  </p:notesMasterIdLst>
  <p:sldIdLst>
    <p:sldId id="261" r:id="rId6"/>
    <p:sldId id="262" r:id="rId7"/>
    <p:sldId id="263" r:id="rId8"/>
    <p:sldId id="299" r:id="rId9"/>
    <p:sldId id="266" r:id="rId10"/>
    <p:sldId id="265" r:id="rId11"/>
    <p:sldId id="268" r:id="rId12"/>
    <p:sldId id="301" r:id="rId13"/>
    <p:sldId id="302" r:id="rId14"/>
    <p:sldId id="303" r:id="rId15"/>
    <p:sldId id="306" r:id="rId16"/>
    <p:sldId id="305" r:id="rId17"/>
    <p:sldId id="304" r:id="rId18"/>
    <p:sldId id="286" r:id="rId19"/>
    <p:sldId id="297" r:id="rId20"/>
    <p:sldId id="298" r:id="rId21"/>
    <p:sldId id="287" r:id="rId22"/>
    <p:sldId id="300" r:id="rId23"/>
    <p:sldId id="293" r:id="rId24"/>
    <p:sldId id="307" r:id="rId25"/>
    <p:sldId id="290" r:id="rId26"/>
    <p:sldId id="308" r:id="rId27"/>
    <p:sldId id="288" r:id="rId28"/>
    <p:sldId id="309" r:id="rId29"/>
    <p:sldId id="289" r:id="rId30"/>
    <p:sldId id="310" r:id="rId31"/>
    <p:sldId id="294" r:id="rId32"/>
    <p:sldId id="311" r:id="rId33"/>
    <p:sldId id="291" r:id="rId34"/>
    <p:sldId id="312" r:id="rId35"/>
    <p:sldId id="292" r:id="rId36"/>
    <p:sldId id="313" r:id="rId37"/>
    <p:sldId id="314" r:id="rId38"/>
    <p:sldId id="315" r:id="rId39"/>
    <p:sldId id="316" r:id="rId40"/>
    <p:sldId id="317" r:id="rId41"/>
    <p:sldId id="269" r:id="rId42"/>
    <p:sldId id="279" r:id="rId43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Open Sans" panose="020B0606030504020204" pitchFamily="34" charset="0"/>
      <p:regular r:id="rId49"/>
      <p:bold r:id="rId50"/>
      <p:italic r:id="rId51"/>
      <p:boldItalic r:id="rId52"/>
    </p:embeddedFont>
    <p:embeddedFont>
      <p:font typeface="Open Sans Light" panose="020B0306030504020204" pitchFamily="34" charset="0"/>
      <p:regular r:id="rId53"/>
      <p:italic r:id="rId54"/>
    </p:embeddedFont>
    <p:embeddedFont>
      <p:font typeface="Verdana" panose="020B0604030504040204" pitchFamily="34" charset="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43" d="100"/>
          <a:sy n="143" d="100"/>
        </p:scale>
        <p:origin x="138" y="2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3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2.fntdata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9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6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17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43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91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20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89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https://ivci.org/doku/doku.php?id=ivci:start&amp;redirect=1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21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862" y="276249"/>
            <a:ext cx="6886966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3912768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1178" y="130914"/>
            <a:ext cx="5269452" cy="6242100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4066179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862" y="276249"/>
            <a:ext cx="6886966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148028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862" y="276249"/>
            <a:ext cx="6886966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3351004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DD75-A4E7-69A2-85C7-66F0E72F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Set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9ABC-A4FD-3C3C-012D-C72817AA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8246" y="1547067"/>
            <a:ext cx="4407993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Complete</a:t>
            </a:r>
          </a:p>
          <a:p>
            <a:r>
              <a:rPr lang="en-US" dirty="0">
                <a:solidFill>
                  <a:srgbClr val="0070C0"/>
                </a:solidFill>
              </a:rPr>
              <a:t>Precise</a:t>
            </a:r>
          </a:p>
          <a:p>
            <a:r>
              <a:rPr lang="en-US" dirty="0">
                <a:solidFill>
                  <a:srgbClr val="0070C0"/>
                </a:solidFill>
              </a:rPr>
              <a:t>Informative</a:t>
            </a:r>
          </a:p>
          <a:p>
            <a:r>
              <a:rPr lang="en-US" dirty="0">
                <a:solidFill>
                  <a:srgbClr val="0070C0"/>
                </a:solidFill>
              </a:rPr>
              <a:t>Non-Specific</a:t>
            </a:r>
          </a:p>
          <a:p>
            <a:r>
              <a:rPr lang="en-US" dirty="0">
                <a:solidFill>
                  <a:srgbClr val="0070C0"/>
                </a:solidFill>
              </a:rPr>
              <a:t>Historical</a:t>
            </a:r>
          </a:p>
          <a:p>
            <a:r>
              <a:rPr lang="en-US" dirty="0">
                <a:solidFill>
                  <a:srgbClr val="0070C0"/>
                </a:solidFill>
              </a:rPr>
              <a:t>Mappable</a:t>
            </a:r>
          </a:p>
          <a:p>
            <a:r>
              <a:rPr lang="en-US" dirty="0">
                <a:solidFill>
                  <a:srgbClr val="FF0000"/>
                </a:solidFill>
              </a:rPr>
              <a:t>Open Licensing</a:t>
            </a:r>
          </a:p>
          <a:p>
            <a:r>
              <a:rPr lang="en-US" dirty="0">
                <a:solidFill>
                  <a:srgbClr val="FF0000"/>
                </a:solidFill>
              </a:rPr>
              <a:t>Process</a:t>
            </a:r>
          </a:p>
          <a:p>
            <a:r>
              <a:rPr lang="en-US" dirty="0">
                <a:solidFill>
                  <a:schemeClr val="accent1"/>
                </a:solidFill>
              </a:rPr>
              <a:t>Tolerant</a:t>
            </a:r>
          </a:p>
          <a:p>
            <a:r>
              <a:rPr lang="en-US" dirty="0">
                <a:solidFill>
                  <a:schemeClr val="accent1"/>
                </a:solidFill>
              </a:rPr>
              <a:t>Inclusive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90FB3-0BFD-C04F-EDAE-CD4B7E769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75" y="1475632"/>
            <a:ext cx="4289822" cy="4126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878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8262938F-A3CA-204F-2384-0661168D228D}"/>
              </a:ext>
            </a:extLst>
          </p:cNvPr>
          <p:cNvSpPr/>
          <p:nvPr/>
        </p:nvSpPr>
        <p:spPr>
          <a:xfrm>
            <a:off x="7225553" y="203200"/>
            <a:ext cx="4852894" cy="363369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A5B088-355B-B338-DE89-416A2DCCF669}"/>
              </a:ext>
            </a:extLst>
          </p:cNvPr>
          <p:cNvSpPr/>
          <p:nvPr/>
        </p:nvSpPr>
        <p:spPr>
          <a:xfrm>
            <a:off x="7673787" y="203200"/>
            <a:ext cx="3950447" cy="2958353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203F619-D5D7-5F39-C03B-D0BAF118BEDA}"/>
              </a:ext>
            </a:extLst>
          </p:cNvPr>
          <p:cNvSpPr/>
          <p:nvPr/>
        </p:nvSpPr>
        <p:spPr>
          <a:xfrm>
            <a:off x="8150411" y="203200"/>
            <a:ext cx="3003177" cy="224117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5DD75-A4E7-69A2-85C7-66F0E72F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Set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9ABC-A4FD-3C3C-012D-C72817AA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29424" cy="4351338"/>
          </a:xfrm>
        </p:spPr>
        <p:txBody>
          <a:bodyPr/>
          <a:lstStyle/>
          <a:p>
            <a:r>
              <a:rPr lang="en-US" dirty="0"/>
              <a:t>Complete</a:t>
            </a:r>
          </a:p>
          <a:p>
            <a:r>
              <a:rPr lang="en-US" dirty="0"/>
              <a:t>Precise</a:t>
            </a:r>
          </a:p>
          <a:p>
            <a:r>
              <a:rPr lang="en-US" dirty="0"/>
              <a:t>Informative</a:t>
            </a:r>
          </a:p>
          <a:p>
            <a:r>
              <a:rPr lang="en-US" dirty="0"/>
              <a:t>Non-Specific</a:t>
            </a:r>
          </a:p>
          <a:p>
            <a:r>
              <a:rPr lang="en-US" dirty="0"/>
              <a:t>Historical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Mappable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Open Licensing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41DDD2FC-E1EB-0B9A-28C6-8D6C0BE0CDC2}"/>
              </a:ext>
            </a:extLst>
          </p:cNvPr>
          <p:cNvSpPr/>
          <p:nvPr/>
        </p:nvSpPr>
        <p:spPr>
          <a:xfrm>
            <a:off x="8612094" y="203200"/>
            <a:ext cx="2079812" cy="1547906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4D89DA-9C36-315F-B524-7A31F9BE468E}"/>
              </a:ext>
            </a:extLst>
          </p:cNvPr>
          <p:cNvSpPr txBox="1"/>
          <p:nvPr/>
        </p:nvSpPr>
        <p:spPr>
          <a:xfrm>
            <a:off x="8912369" y="1067826"/>
            <a:ext cx="1497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</a:t>
            </a:r>
            <a:br>
              <a:rPr lang="en-US" dirty="0"/>
            </a:br>
            <a:r>
              <a:rPr lang="en-US" dirty="0"/>
              <a:t>we give now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1C451C-7175-12A1-5E30-DA8764F6452B}"/>
              </a:ext>
            </a:extLst>
          </p:cNvPr>
          <p:cNvSpPr txBox="1"/>
          <p:nvPr/>
        </p:nvSpPr>
        <p:spPr>
          <a:xfrm>
            <a:off x="8247924" y="2093519"/>
            <a:ext cx="282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we used to give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8B11CC-E10C-2D84-EE40-D980F0AD3052}"/>
              </a:ext>
            </a:extLst>
          </p:cNvPr>
          <p:cNvSpPr txBox="1"/>
          <p:nvPr/>
        </p:nvSpPr>
        <p:spPr>
          <a:xfrm>
            <a:off x="7962503" y="2766723"/>
            <a:ext cx="339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ever given to anyone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849C56-0FBC-E8FC-3C1F-C49138508948}"/>
              </a:ext>
            </a:extLst>
          </p:cNvPr>
          <p:cNvSpPr txBox="1"/>
          <p:nvPr/>
        </p:nvSpPr>
        <p:spPr>
          <a:xfrm>
            <a:off x="7547666" y="3429000"/>
            <a:ext cx="421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given to anyone in the world</a:t>
            </a:r>
          </a:p>
        </p:txBody>
      </p:sp>
    </p:spTree>
    <p:extLst>
      <p:ext uri="{BB962C8B-B14F-4D97-AF65-F5344CB8AC3E}">
        <p14:creationId xmlns:p14="http://schemas.microsoft.com/office/powerpoint/2010/main" val="166387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8" grpId="1" animBg="1"/>
      <p:bldP spid="7" grpId="0" animBg="1"/>
      <p:bldP spid="10" grpId="0"/>
      <p:bldP spid="11" grpId="0"/>
      <p:bldP spid="11" grpId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DD75-A4E7-69A2-85C7-66F0E72F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Set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9ABC-A4FD-3C3C-012D-C72817AAE3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Code Attributes</a:t>
            </a:r>
          </a:p>
          <a:p>
            <a:pPr lvl="1"/>
            <a:r>
              <a:rPr lang="en-US" dirty="0"/>
              <a:t>Complete</a:t>
            </a:r>
          </a:p>
          <a:p>
            <a:pPr lvl="1"/>
            <a:r>
              <a:rPr lang="en-US" dirty="0"/>
              <a:t>Precise</a:t>
            </a:r>
          </a:p>
          <a:p>
            <a:pPr lvl="1"/>
            <a:r>
              <a:rPr lang="en-US" dirty="0"/>
              <a:t>Informative</a:t>
            </a:r>
          </a:p>
          <a:p>
            <a:pPr lvl="1"/>
            <a:r>
              <a:rPr lang="en-US" dirty="0"/>
              <a:t>Non-Specific</a:t>
            </a:r>
          </a:p>
          <a:p>
            <a:pPr lvl="1"/>
            <a:r>
              <a:rPr lang="en-US" dirty="0"/>
              <a:t>Historical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3135F-E74D-DB92-889E-788F58C40E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System Management</a:t>
            </a:r>
          </a:p>
          <a:p>
            <a:pPr lvl="1"/>
            <a:r>
              <a:rPr lang="en-US" dirty="0"/>
              <a:t>Mappable</a:t>
            </a:r>
          </a:p>
          <a:p>
            <a:pPr lvl="1"/>
            <a:r>
              <a:rPr lang="en-US" dirty="0"/>
              <a:t>Open Licensing</a:t>
            </a:r>
          </a:p>
          <a:p>
            <a:pPr lvl="1"/>
            <a:r>
              <a:rPr lang="en-US" dirty="0"/>
              <a:t>Process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CFAFB5-D649-A47D-C0F8-190DDDC962E5}"/>
              </a:ext>
            </a:extLst>
          </p:cNvPr>
          <p:cNvSpPr txBox="1"/>
          <p:nvPr/>
        </p:nvSpPr>
        <p:spPr>
          <a:xfrm>
            <a:off x="1129553" y="4352248"/>
            <a:ext cx="48902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Ensure the system captures the depth, diversity, and nuances of vaccinations. These metrics ensure accuracy, inclusivity, and clarity in every code, making the system both reliable and comprehensive.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5A6E86-F70E-0D71-9565-6573E2887FA4}"/>
              </a:ext>
            </a:extLst>
          </p:cNvPr>
          <p:cNvSpPr txBox="1"/>
          <p:nvPr/>
        </p:nvSpPr>
        <p:spPr>
          <a:xfrm>
            <a:off x="6311154" y="4352248"/>
            <a:ext cx="5181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Focuses on the sustainability, accessibility, and adaptability of the code system. By emphasizing integration, open access, and evolution, it guarantees the system remains relevant, user-friendly, and versatile over time.</a:t>
            </a:r>
          </a:p>
        </p:txBody>
      </p:sp>
    </p:spTree>
    <p:extLst>
      <p:ext uri="{BB962C8B-B14F-4D97-AF65-F5344CB8AC3E}">
        <p14:creationId xmlns:p14="http://schemas.microsoft.com/office/powerpoint/2010/main" val="2224012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/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code system can represent any vaccination given anywhere in the world to any person currently living.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universally applicable system ensures that any individual's vaccination history can be integrated, regardless of the origin.</a:t>
            </a:r>
            <a:endParaRPr lang="en-US" dirty="0"/>
          </a:p>
        </p:txBody>
      </p:sp>
      <p:pic>
        <p:nvPicPr>
          <p:cNvPr id="5" name="Picture 4" descr="A watercolor of a map of the world&#10;&#10;Description automatically generated">
            <a:extLst>
              <a:ext uri="{FF2B5EF4-FFF2-40B4-BE49-F238E27FC236}">
                <a16:creationId xmlns:a16="http://schemas.microsoft.com/office/drawing/2014/main" id="{A46BBF94-990D-68D5-AF59-1A655283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671" y="160897"/>
            <a:ext cx="2783541" cy="27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57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48299" cy="4351338"/>
          </a:xfrm>
        </p:spPr>
        <p:txBody>
          <a:bodyPr/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of codes out of 1 200 codes. 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Guestimate for the number of codes a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complete system might have. 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Other Possible Measure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Map codes to NUVA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Identify NUVA codes that are necessary for completeness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Count number of direct matches</a:t>
            </a:r>
            <a:endParaRPr lang="en-US" dirty="0"/>
          </a:p>
        </p:txBody>
      </p:sp>
      <p:pic>
        <p:nvPicPr>
          <p:cNvPr id="5" name="Picture 4" descr="A watercolor of a map of the world&#10;&#10;Description automatically generated">
            <a:extLst>
              <a:ext uri="{FF2B5EF4-FFF2-40B4-BE49-F238E27FC236}">
                <a16:creationId xmlns:a16="http://schemas.microsoft.com/office/drawing/2014/main" id="{A46BBF94-990D-68D5-AF59-1A655283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671" y="160897"/>
            <a:ext cx="2783541" cy="27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8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Facilitates specificity to determine whether a patient has had the requisite vaccinations for disease protection and, if not, which exact vaccinations are needed to achieve immunity.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Precision ensures individuals receive the necessary vaccines for full protection.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6BBF94-990D-68D5-AF59-1A655283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3109" y="160897"/>
            <a:ext cx="3268103" cy="326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00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Vaccine code set metrics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6BBF94-990D-68D5-AF59-1A655283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3109" y="160897"/>
            <a:ext cx="3268103" cy="3268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67972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Code systems including concrete codes are </a:t>
            </a:r>
            <a:b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unambiguous. If the product can be identified, it can be codified. For code systems containing only abstract codes, we estimate the level of ambiguity as the average number of concrete vaccines within a class (evaluated against the codes for concrete vaccines present in NUVA ). Unambiguousness is computed as 100 divided by this number.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30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Provides documentation, metadata, and other information in a clear, computable format, enabling correct code use by both experts and non-experts.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Clear information ensures correct usage and interpretation of the vaccine codes.</a:t>
            </a:r>
            <a:endParaRPr lang="en-US" dirty="0"/>
          </a:p>
        </p:txBody>
      </p:sp>
      <p:pic>
        <p:nvPicPr>
          <p:cNvPr id="5" name="Picture 4" descr="A hand holding a light bulb&#10;&#10;Description automatically generated">
            <a:extLst>
              <a:ext uri="{FF2B5EF4-FFF2-40B4-BE49-F238E27FC236}">
                <a16:creationId xmlns:a16="http://schemas.microsoft.com/office/drawing/2014/main" id="{259D5691-7231-FDC8-2886-7F8BB51D2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92" y="179293"/>
            <a:ext cx="3249707" cy="324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30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2279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 – Low: No external resources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50 – Medium: Some knowledge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100 – Good: Can determine role of vaccine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Other 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Set of questions with point-based weights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Can pull a list of all pediatric vaccines, diphtheria containing vaccines, that can be administered today, that could have been administered in some past date</a:t>
            </a:r>
          </a:p>
          <a:p>
            <a:pPr lvl="1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endParaRPr lang="en-US" dirty="0"/>
          </a:p>
        </p:txBody>
      </p:sp>
      <p:pic>
        <p:nvPicPr>
          <p:cNvPr id="5" name="Picture 4" descr="A hand holding a light bulb&#10;&#10;Description automatically generated">
            <a:extLst>
              <a:ext uri="{FF2B5EF4-FFF2-40B4-BE49-F238E27FC236}">
                <a16:creationId xmlns:a16="http://schemas.microsoft.com/office/drawing/2014/main" id="{259D5691-7231-FDC8-2886-7F8BB51D2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92" y="179293"/>
            <a:ext cx="3249707" cy="324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6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Non-Specific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 lnSpcReduction="10000"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Incorporates both specific and generic concepts to cater to modern digital records as well as legacy paper vaccination records, both domestically and internationally.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flexible system acknowledges the transition from paper to digital and accounts for variations in records.</a:t>
            </a:r>
            <a:endParaRPr lang="en-US" dirty="0"/>
          </a:p>
        </p:txBody>
      </p:sp>
      <p:pic>
        <p:nvPicPr>
          <p:cNvPr id="5" name="Picture 4" descr="A painting of hands playing an accordion&#10;&#10;Description automatically generated">
            <a:extLst>
              <a:ext uri="{FF2B5EF4-FFF2-40B4-BE49-F238E27FC236}">
                <a16:creationId xmlns:a16="http://schemas.microsoft.com/office/drawing/2014/main" id="{B2966D2E-7F82-BAB6-2841-E831D27FE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623" y="239058"/>
            <a:ext cx="3189942" cy="318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24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Non-Specific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Use NUVA to identify the codes that should be supported for a minimum to capture generic vaccines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Count number of co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des that can be directly mapped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0">
              <a:buNone/>
            </a:pPr>
            <a:endParaRPr lang="en-US" dirty="0"/>
          </a:p>
        </p:txBody>
      </p:sp>
      <p:pic>
        <p:nvPicPr>
          <p:cNvPr id="5" name="Picture 4" descr="A painting of hands playing an accordion&#10;&#10;Description automatically generated">
            <a:extLst>
              <a:ext uri="{FF2B5EF4-FFF2-40B4-BE49-F238E27FC236}">
                <a16:creationId xmlns:a16="http://schemas.microsoft.com/office/drawing/2014/main" id="{B2966D2E-7F82-BAB6-2841-E831D27FE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623" y="239058"/>
            <a:ext cx="3189942" cy="318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94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Supports vaccinations administered in the past that are no longer available.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Past vaccinations are essential for understanding immunity and potential health risks.</a:t>
            </a:r>
            <a:endParaRPr lang="en-US" dirty="0"/>
          </a:p>
        </p:txBody>
      </p:sp>
      <p:pic>
        <p:nvPicPr>
          <p:cNvPr id="5" name="Picture 4" descr="A hand holding a paper with a virus flying out of it&#10;&#10;Description automatically generated">
            <a:extLst>
              <a:ext uri="{FF2B5EF4-FFF2-40B4-BE49-F238E27FC236}">
                <a16:creationId xmlns:a16="http://schemas.microsoft.com/office/drawing/2014/main" id="{BEBD2C02-A762-77DC-301F-418FC22F7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835" y="251011"/>
            <a:ext cx="3364754" cy="336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5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Create list of NUVA concepts that represent all historical vaccinations that must be represented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Count number of co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des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that can be directly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mapped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 descr="A hand holding a paper with a virus flying out of it&#10;&#10;Description automatically generated">
            <a:extLst>
              <a:ext uri="{FF2B5EF4-FFF2-40B4-BE49-F238E27FC236}">
                <a16:creationId xmlns:a16="http://schemas.microsoft.com/office/drawing/2014/main" id="{BEBD2C02-A762-77DC-301F-418FC22F7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835" y="251011"/>
            <a:ext cx="3364754" cy="3364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6E7C17-A598-566A-6FE2-B6174C2E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977" y="3375281"/>
            <a:ext cx="5366137" cy="25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57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Allows for easy conversion to other code systems.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 numerous code systems globally, the capability to map or convert is essential for comprehensive data integration.</a:t>
            </a:r>
            <a:endParaRPr lang="en-US" dirty="0"/>
          </a:p>
        </p:txBody>
      </p:sp>
      <p:pic>
        <p:nvPicPr>
          <p:cNvPr id="5" name="Picture 4" descr="A bridge over a canyon&#10;&#10;Description automatically generated">
            <a:extLst>
              <a:ext uri="{FF2B5EF4-FFF2-40B4-BE49-F238E27FC236}">
                <a16:creationId xmlns:a16="http://schemas.microsoft.com/office/drawing/2014/main" id="{9869B5C1-C2DB-CA24-CB27-19A253721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340" y="167342"/>
            <a:ext cx="3172011" cy="317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16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 – None: Not mappable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50 – Exact: Only when exact alignment are available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100 – Super: Conversion to less precise are possible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 descr="A bridge over a canyon&#10;&#10;Description automatically generated">
            <a:extLst>
              <a:ext uri="{FF2B5EF4-FFF2-40B4-BE49-F238E27FC236}">
                <a16:creationId xmlns:a16="http://schemas.microsoft.com/office/drawing/2014/main" id="{9869B5C1-C2DB-CA24-CB27-19A253721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340" y="167342"/>
            <a:ext cx="3172011" cy="317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85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Licensing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Grants unrestricted access to all code values and documentation without licensing costs.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evolving nature of healthcare requires systems that can adapt and integrate new concepts.</a:t>
            </a:r>
            <a:endParaRPr lang="en-US" dirty="0"/>
          </a:p>
        </p:txBody>
      </p:sp>
      <p:pic>
        <p:nvPicPr>
          <p:cNvPr id="5" name="Picture 4" descr="A painting of a garden with a gate&#10;&#10;Description automatically generated">
            <a:extLst>
              <a:ext uri="{FF2B5EF4-FFF2-40B4-BE49-F238E27FC236}">
                <a16:creationId xmlns:a16="http://schemas.microsoft.com/office/drawing/2014/main" id="{8D66538A-F9B8-DB36-B4A2-4D6F780A2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129" y="191247"/>
            <a:ext cx="3189942" cy="318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6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Purpose of call</a:t>
            </a:r>
          </a:p>
          <a:p>
            <a:pPr lvl="1"/>
            <a:r>
              <a:rPr lang="en-US" dirty="0"/>
              <a:t>Hear updates</a:t>
            </a:r>
          </a:p>
          <a:p>
            <a:pPr lvl="1"/>
            <a:r>
              <a:rPr lang="en-US" dirty="0"/>
              <a:t>Collect and analyze</a:t>
            </a:r>
          </a:p>
          <a:p>
            <a:pPr lvl="2"/>
            <a:r>
              <a:rPr lang="en-US" dirty="0"/>
              <a:t>Code set metrics</a:t>
            </a:r>
          </a:p>
          <a:p>
            <a:pPr lvl="2"/>
            <a:r>
              <a:rPr lang="en-US" dirty="0"/>
              <a:t>Central wiki page </a:t>
            </a:r>
          </a:p>
          <a:p>
            <a:pPr lvl="2"/>
            <a:r>
              <a:rPr lang="en-US" dirty="0"/>
              <a:t>Mappings?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2731F-2012-8075-BD60-1C0B09E35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sets</a:t>
            </a:r>
          </a:p>
          <a:p>
            <a:pPr lvl="1"/>
            <a:r>
              <a:rPr lang="en-US" dirty="0"/>
              <a:t>National and universal</a:t>
            </a:r>
          </a:p>
          <a:p>
            <a:pPr lvl="1"/>
            <a:r>
              <a:rPr lang="en-US" dirty="0"/>
              <a:t>Technical/detail level</a:t>
            </a:r>
          </a:p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operation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31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Licensing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Create a set of questions with weighted points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How regular are updates published? For those without without a license?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How quickly are updates published?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Use of information is allowed. </a:t>
            </a:r>
            <a:endParaRPr lang="en-US" dirty="0"/>
          </a:p>
        </p:txBody>
      </p:sp>
      <p:pic>
        <p:nvPicPr>
          <p:cNvPr id="5" name="Picture 4" descr="A painting of a garden with a gate&#10;&#10;Description automatically generated">
            <a:extLst>
              <a:ext uri="{FF2B5EF4-FFF2-40B4-BE49-F238E27FC236}">
                <a16:creationId xmlns:a16="http://schemas.microsoft.com/office/drawing/2014/main" id="{8D66538A-F9B8-DB36-B4A2-4D6F780A2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129" y="191247"/>
            <a:ext cx="3189942" cy="318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83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Maintains a formal process to introduce new concepts consistently and in a timely fashion.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evolving nature of healthcare requires systems that can adapt and integrate new concepts.</a:t>
            </a:r>
            <a:endParaRPr lang="en-US" dirty="0"/>
          </a:p>
        </p:txBody>
      </p:sp>
      <p:pic>
        <p:nvPicPr>
          <p:cNvPr id="5" name="Picture 4" descr="A drawing of a road with many bacteria&#10;&#10;Description automatically generated with medium confidence">
            <a:extLst>
              <a:ext uri="{FF2B5EF4-FFF2-40B4-BE49-F238E27FC236}">
                <a16:creationId xmlns:a16="http://schemas.microsoft.com/office/drawing/2014/main" id="{B8446AA2-4EA4-434A-7A3D-DF7706927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835" y="173318"/>
            <a:ext cx="3321424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57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road with many bacteria&#10;&#10;Description automatically generated with medium confidence">
            <a:extLst>
              <a:ext uri="{FF2B5EF4-FFF2-40B4-BE49-F238E27FC236}">
                <a16:creationId xmlns:a16="http://schemas.microsoft.com/office/drawing/2014/main" id="{B8446AA2-4EA4-434A-7A3D-DF7706927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835" y="173318"/>
            <a:ext cx="3321424" cy="33214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60947" cy="4351338"/>
          </a:xfrm>
        </p:spPr>
        <p:txBody>
          <a:bodyPr>
            <a:normAutofit fontScale="92500" lnSpcReduction="10000"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Possible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Create weighted questionnaire: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long does it take for changes to be adopted?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the organization that adopts new codes have </a:t>
            </a:r>
            <a:b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sustainable process to introduce new concepts?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Are the criteria/rules for when new codes are or are </a:t>
            </a:r>
            <a:b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 created documented? (I.e. do they have a consistent and dependable philosophy on code creation.)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open is the process to community involvement?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well does it balance the need of involvement of outside stakeholders and for centralized decision making?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processes do they have to disseminating code changes?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mechanisms do they have for community engagement?</a:t>
            </a:r>
          </a:p>
        </p:txBody>
      </p:sp>
    </p:spTree>
    <p:extLst>
      <p:ext uri="{BB962C8B-B14F-4D97-AF65-F5344CB8AC3E}">
        <p14:creationId xmlns:p14="http://schemas.microsoft.com/office/powerpoint/2010/main" val="2038946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Tolerant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Accepts approximate or short-handed written names.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capturing from written records, it will be necessary to accept alternative notations.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45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Tolerant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5534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 – Low: No possibility to find code for a given documentation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50 – Medium: Possible with exact matching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100 – Good: Approximate matching with abbreviations for concrete and abstract vaccines supported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06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Inclusive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871" cy="4351338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not degrade information when importing data from other code systems</a:t>
            </a:r>
          </a:p>
          <a:p>
            <a:pPr marL="2286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Rationale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Data from preexisting or local IIS should be imported without under no overinterpretation.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18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A18-0265-DF73-DE54-8E1FE8A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Inclusive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5329-A051-28F4-126F-6DC1F97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08720" cy="4351338"/>
          </a:xfrm>
        </p:spPr>
        <p:txBody>
          <a:bodyPr>
            <a:normAutofit fontScale="85000" lnSpcReduction="20000"/>
          </a:bodyPr>
          <a:lstStyle/>
          <a:p>
            <a:pPr marL="2286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Measure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During our study of existing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Immunisation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Information Systems (IIS), we have identified 27 national systems in EU and EEAB countries, US, Canada, Australia, and Switzerland, each using its own codification.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we add systems from non-evaluated countries and proprietary encodings that would exist in widespread electronic health records, we can assume that some 50 code systems would be needed to collect most of digital trail.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digital trails inclusiveness index is thus taken as the percentage of these 50 external code systems for which an unambiguous alignment is available.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8801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 suggestions for next time</a:t>
            </a:r>
          </a:p>
          <a:p>
            <a:pPr lvl="1"/>
            <a:r>
              <a:rPr lang="en-US" dirty="0"/>
              <a:t>Updating US CVX codes in SMART Health Cards, NIST tooling, and AIRA projects</a:t>
            </a:r>
          </a:p>
          <a:p>
            <a:pPr lvl="1"/>
            <a:r>
              <a:rPr lang="en-US" dirty="0"/>
              <a:t>SNOMED</a:t>
            </a:r>
          </a:p>
          <a:p>
            <a:pPr lvl="1"/>
            <a:r>
              <a:rPr lang="en-US" dirty="0"/>
              <a:t>Other ideas?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</a:t>
            </a:r>
          </a:p>
          <a:p>
            <a:r>
              <a:rPr lang="en-US" dirty="0"/>
              <a:t>What is the biggest challenge you are facing with vaccine code sets?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1D28-E125-D529-86C7-E6E1235B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BF0A-712C-CF23-8138-43CAB012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AIRA</a:t>
            </a:r>
          </a:p>
          <a:p>
            <a:pPr lvl="1"/>
            <a:r>
              <a:rPr lang="en-US" dirty="0"/>
              <a:t>Manufacturer code discussions</a:t>
            </a:r>
          </a:p>
        </p:txBody>
      </p:sp>
    </p:spTree>
    <p:extLst>
      <p:ext uri="{BB962C8B-B14F-4D97-AF65-F5344CB8AC3E}">
        <p14:creationId xmlns:p14="http://schemas.microsoft.com/office/powerpoint/2010/main" val="171903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Code Set Metrics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157989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809862" y="276249"/>
            <a:ext cx="6886966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350826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8514BD-8DAD-92ED-25A9-C42F37B4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8F2A63-288B-4970-45F1-F7D2B96076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862" y="276249"/>
            <a:ext cx="6886966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C115C-4E14-930E-7F03-65DFA4B3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37" y="1690688"/>
            <a:ext cx="3716613" cy="4351338"/>
          </a:xfrm>
        </p:spPr>
        <p:txBody>
          <a:bodyPr/>
          <a:lstStyle/>
          <a:p>
            <a:r>
              <a:rPr lang="en-US" dirty="0"/>
              <a:t>Collecting information on vaccine code systems</a:t>
            </a:r>
          </a:p>
          <a:p>
            <a:r>
              <a:rPr lang="en-US" dirty="0"/>
              <a:t>Contributions welcome!</a:t>
            </a:r>
          </a:p>
          <a:p>
            <a:r>
              <a:rPr lang="en-US" dirty="0"/>
              <a:t>Ask François or Nathan for edit access</a:t>
            </a:r>
          </a:p>
        </p:txBody>
      </p:sp>
    </p:spTree>
    <p:extLst>
      <p:ext uri="{BB962C8B-B14F-4D97-AF65-F5344CB8AC3E}">
        <p14:creationId xmlns:p14="http://schemas.microsoft.com/office/powerpoint/2010/main" val="370611660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5705</TotalTime>
  <Words>1397</Words>
  <Application>Microsoft Office PowerPoint</Application>
  <PresentationFormat>Widescreen</PresentationFormat>
  <Paragraphs>227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Open Sans Light</vt:lpstr>
      <vt:lpstr>Open Sans</vt:lpstr>
      <vt:lpstr>Wingdings</vt:lpstr>
      <vt:lpstr>Verdana</vt:lpstr>
      <vt:lpstr>Calibri</vt:lpstr>
      <vt:lpstr>Arial</vt:lpstr>
      <vt:lpstr>White &amp; Blue</vt:lpstr>
      <vt:lpstr>White &amp; Green</vt:lpstr>
      <vt:lpstr>Custom Design</vt:lpstr>
      <vt:lpstr>1_Custom Design</vt:lpstr>
      <vt:lpstr>Rijkshuisstijl Robijnrood</vt:lpstr>
      <vt:lpstr>International Vaccine Codes</vt:lpstr>
      <vt:lpstr>Agenda</vt:lpstr>
      <vt:lpstr>Welcome</vt:lpstr>
      <vt:lpstr>Introductions</vt:lpstr>
      <vt:lpstr>Roundtable Updates</vt:lpstr>
      <vt:lpstr>Roundtable Updates</vt:lpstr>
      <vt:lpstr>Vaccine Code Set Metrics</vt:lpstr>
      <vt:lpstr>Website</vt:lpstr>
      <vt:lpstr>Website</vt:lpstr>
      <vt:lpstr>Website</vt:lpstr>
      <vt:lpstr>Website</vt:lpstr>
      <vt:lpstr>Website</vt:lpstr>
      <vt:lpstr>Website</vt:lpstr>
      <vt:lpstr>Code Set Metrics</vt:lpstr>
      <vt:lpstr>Code Set Metrics</vt:lpstr>
      <vt:lpstr>Code Set Metrics</vt:lpstr>
      <vt:lpstr>Complete</vt:lpstr>
      <vt:lpstr>Complete</vt:lpstr>
      <vt:lpstr>Precise</vt:lpstr>
      <vt:lpstr>Precise</vt:lpstr>
      <vt:lpstr>Informative</vt:lpstr>
      <vt:lpstr>Informative</vt:lpstr>
      <vt:lpstr>Non-Specific</vt:lpstr>
      <vt:lpstr>Non-Specific</vt:lpstr>
      <vt:lpstr>Historical</vt:lpstr>
      <vt:lpstr>Historical</vt:lpstr>
      <vt:lpstr>Mappable</vt:lpstr>
      <vt:lpstr>Mappable</vt:lpstr>
      <vt:lpstr>Open Licensing</vt:lpstr>
      <vt:lpstr>Open Licensing</vt:lpstr>
      <vt:lpstr>Maintained</vt:lpstr>
      <vt:lpstr>Maintained</vt:lpstr>
      <vt:lpstr>Tolerant</vt:lpstr>
      <vt:lpstr>Tolerant</vt:lpstr>
      <vt:lpstr>Inclusive</vt:lpstr>
      <vt:lpstr>Inclusive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57</cp:revision>
  <dcterms:created xsi:type="dcterms:W3CDTF">2018-02-21T21:22:59Z</dcterms:created>
  <dcterms:modified xsi:type="dcterms:W3CDTF">2023-10-11T13:18:07Z</dcterms:modified>
</cp:coreProperties>
</file>