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61" r:id="rId3"/>
    <p:sldId id="3462" r:id="rId4"/>
    <p:sldId id="3478" r:id="rId5"/>
    <p:sldId id="3481" r:id="rId6"/>
    <p:sldId id="3488" r:id="rId7"/>
    <p:sldId id="3486" r:id="rId8"/>
    <p:sldId id="3487" r:id="rId9"/>
    <p:sldId id="3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EC916-17D3-A56F-09F2-A83B0C1DE6C9}" name="Nathan Bunker" initials="NB" userId="S::nbunker@immregistries.org::3a818436-2ac6-41ce-ab68-359f70705be3" providerId="AD"/>
  <p188:author id="{BA70ED78-5BE3-0EAD-8BBE-A5D4B0A8FD85}" name="Arias, Alejandra" initials="AA" userId="S::Alejandra.Arias@ct.gov::117c8a20-8a0f-436d-adf4-3303ac9021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B452"/>
    <a:srgbClr val="028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58"/>
  </p:normalViewPr>
  <p:slideViewPr>
    <p:cSldViewPr snapToGrid="0">
      <p:cViewPr varScale="1">
        <p:scale>
          <a:sx n="88" d="100"/>
          <a:sy n="88" d="100"/>
        </p:scale>
        <p:origin x="114" y="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4B533-8B82-1B6E-19ED-907AE13E9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F5547-B931-F292-58B9-3E44CBE66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1105-DD45-4D4E-B469-9CB524AB342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CA3BC-3561-D031-36C8-8B194E987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54164-BD0E-4E72-B52F-E469751A0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1958-89B1-443E-97F0-48D2D83D8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6FA0-6D44-446C-9327-16D66EC567E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37A25-CC8B-47A3-B56E-87CADF15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3F676CC0-B6CC-ACA0-4D1B-2E8477BE02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819536" y="-1282148"/>
            <a:ext cx="6407082" cy="8879250"/>
            <a:chOff x="0" y="0"/>
            <a:chExt cx="3230879" cy="447751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71885F9-4534-DC07-8FB0-D0FF525E6FEA}"/>
                </a:ext>
              </a:extLst>
            </p:cNvPr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2"/>
              <a:stretch>
                <a:fillRect t="-22" b="-22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893A09B-C46F-3BF0-47AD-43657705F0B9}"/>
                </a:ext>
              </a:extLst>
            </p:cNvPr>
            <p:cNvSpPr/>
            <p:nvPr/>
          </p:nvSpPr>
          <p:spPr>
            <a:xfrm flipH="1">
              <a:off x="26513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944759" y="3209045"/>
                  </a:moveTo>
                  <a:cubicBezTo>
                    <a:pt x="962510" y="3125350"/>
                    <a:pt x="970537" y="3041472"/>
                    <a:pt x="954621" y="2956701"/>
                  </a:cubicBezTo>
                  <a:cubicBezTo>
                    <a:pt x="904942" y="2692083"/>
                    <a:pt x="610089" y="2525080"/>
                    <a:pt x="438026" y="2347165"/>
                  </a:cubicBezTo>
                  <a:cubicBezTo>
                    <a:pt x="136237" y="2035119"/>
                    <a:pt x="0" y="1571340"/>
                    <a:pt x="85075" y="1145649"/>
                  </a:cubicBezTo>
                  <a:cubicBezTo>
                    <a:pt x="170150" y="719956"/>
                    <a:pt x="474174" y="344166"/>
                    <a:pt x="872715" y="172082"/>
                  </a:cubicBezTo>
                  <a:cubicBezTo>
                    <a:pt x="1271257" y="0"/>
                    <a:pt x="1753254" y="36399"/>
                    <a:pt x="2121432" y="266385"/>
                  </a:cubicBezTo>
                  <a:cubicBezTo>
                    <a:pt x="2452428" y="473146"/>
                    <a:pt x="2679861" y="816601"/>
                    <a:pt x="2817762" y="1181695"/>
                  </a:cubicBezTo>
                  <a:cubicBezTo>
                    <a:pt x="2955662" y="1546790"/>
                    <a:pt x="3012585" y="1936581"/>
                    <a:pt x="3068608" y="2322809"/>
                  </a:cubicBezTo>
                  <a:cubicBezTo>
                    <a:pt x="3125635" y="2715948"/>
                    <a:pt x="3179243" y="3135087"/>
                    <a:pt x="3012587" y="3495690"/>
                  </a:cubicBezTo>
                  <a:cubicBezTo>
                    <a:pt x="2817998" y="3916734"/>
                    <a:pt x="2367431" y="4157209"/>
                    <a:pt x="1925126" y="4296871"/>
                  </a:cubicBezTo>
                  <a:cubicBezTo>
                    <a:pt x="1706164" y="4366010"/>
                    <a:pt x="1464372" y="4416994"/>
                    <a:pt x="1251111" y="4331881"/>
                  </a:cubicBezTo>
                  <a:cubicBezTo>
                    <a:pt x="1049948" y="4251595"/>
                    <a:pt x="908383" y="4057760"/>
                    <a:pt x="852518" y="3848482"/>
                  </a:cubicBezTo>
                  <a:cubicBezTo>
                    <a:pt x="793923" y="3628956"/>
                    <a:pt x="900106" y="3419580"/>
                    <a:pt x="944759" y="3209045"/>
                  </a:cubicBezTo>
                  <a:close/>
                </a:path>
              </a:pathLst>
            </a:custGeom>
            <a:blipFill>
              <a:blip r:embed="rId3"/>
              <a:stretch>
                <a:fillRect l="-111695" r="-3846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837" y="206911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837" y="3157477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05EF2E7-2F80-7A4A-33B5-928806F9E0CD}"/>
              </a:ext>
            </a:extLst>
          </p:cNvPr>
          <p:cNvSpPr/>
          <p:nvPr userDrawn="1"/>
        </p:nvSpPr>
        <p:spPr>
          <a:xfrm>
            <a:off x="640080" y="-216158"/>
            <a:ext cx="2090546" cy="1863213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87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BBA1970-6973-A38D-E239-60B7ABF4C143}"/>
              </a:ext>
            </a:extLst>
          </p:cNvPr>
          <p:cNvSpPr/>
          <p:nvPr userDrawn="1"/>
        </p:nvSpPr>
        <p:spPr>
          <a:xfrm rot="145708">
            <a:off x="-2144809" y="5501027"/>
            <a:ext cx="15470644" cy="1029675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0"/>
                </a:moveTo>
                <a:lnTo>
                  <a:pt x="21984173" y="0"/>
                </a:lnTo>
                <a:lnTo>
                  <a:pt x="21984173" y="1896135"/>
                </a:lnTo>
                <a:lnTo>
                  <a:pt x="0" y="1896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B995117-101E-88F3-7639-7A63D408CF35}"/>
              </a:ext>
            </a:extLst>
          </p:cNvPr>
          <p:cNvSpPr/>
          <p:nvPr userDrawn="1"/>
        </p:nvSpPr>
        <p:spPr>
          <a:xfrm rot="80784" flipV="1">
            <a:off x="-694791" y="6369506"/>
            <a:ext cx="12570608" cy="829156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1896135"/>
                </a:moveTo>
                <a:lnTo>
                  <a:pt x="21984174" y="1896135"/>
                </a:lnTo>
                <a:lnTo>
                  <a:pt x="21984174" y="0"/>
                </a:lnTo>
                <a:lnTo>
                  <a:pt x="0" y="0"/>
                </a:lnTo>
                <a:lnTo>
                  <a:pt x="0" y="1896135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E9C6DED8-BAB6-6F25-3D76-DF96F964B163}"/>
              </a:ext>
            </a:extLst>
          </p:cNvPr>
          <p:cNvSpPr/>
          <p:nvPr userDrawn="1"/>
        </p:nvSpPr>
        <p:spPr>
          <a:xfrm flipH="1" flipV="1">
            <a:off x="1019274" y="6119714"/>
            <a:ext cx="11496695" cy="1328740"/>
          </a:xfrm>
          <a:custGeom>
            <a:avLst/>
            <a:gdLst/>
            <a:ahLst/>
            <a:cxnLst/>
            <a:rect l="l" t="t" r="r" b="b"/>
            <a:pathLst>
              <a:path w="19317561" h="1666140">
                <a:moveTo>
                  <a:pt x="19317561" y="1666139"/>
                </a:moveTo>
                <a:lnTo>
                  <a:pt x="0" y="1666139"/>
                </a:lnTo>
                <a:lnTo>
                  <a:pt x="0" y="0"/>
                </a:lnTo>
                <a:lnTo>
                  <a:pt x="19317561" y="0"/>
                </a:lnTo>
                <a:lnTo>
                  <a:pt x="19317561" y="1666139"/>
                </a:lnTo>
                <a:close/>
              </a:path>
            </a:pathLst>
          </a:custGeom>
          <a:blipFill>
            <a:blip r:embed="rId6">
              <a:alphaModFix amt="6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084B1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2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13B452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80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0284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5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13B4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29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ECEB2-0AFC-0CEF-0728-3A6E8B1C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C7721-79F6-33B9-5A62-69C203E7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02329-06D9-E53B-3928-7DCE86DE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6E8A-618A-47B6-926A-F61D1C2906B6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D1354-83D7-2039-8B34-52C2E63C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F5F9-718A-FB8E-DA6E-AF9EE54A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DFA0-F9CE-4830-94AC-1C7F46D9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1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1736823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EA35333-4943-AB9E-BC08-BF8A0AAD44C9}"/>
              </a:ext>
            </a:extLst>
          </p:cNvPr>
          <p:cNvSpPr/>
          <p:nvPr userDrawn="1"/>
        </p:nvSpPr>
        <p:spPr>
          <a:xfrm>
            <a:off x="198782" y="5574778"/>
            <a:ext cx="1272209" cy="1249707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0" r:id="rId3"/>
    <p:sldLayoutId id="2147483666" r:id="rId4"/>
    <p:sldLayoutId id="2147483672" r:id="rId5"/>
    <p:sldLayoutId id="2147483668" r:id="rId6"/>
    <p:sldLayoutId id="2147483673" r:id="rId7"/>
    <p:sldLayoutId id="2147483678" r:id="rId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med.org/snomedct-exp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99889-8B4D-8E00-E694-D312356B2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 (IVC) Initiative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24EBDE-F0E6-170D-9936-9D4FEFF4A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 November 2025</a:t>
            </a:r>
          </a:p>
          <a:p>
            <a:r>
              <a:rPr lang="en-US" dirty="0"/>
              <a:t>Working with NUVA</a:t>
            </a:r>
          </a:p>
        </p:txBody>
      </p:sp>
    </p:spTree>
    <p:extLst>
      <p:ext uri="{BB962C8B-B14F-4D97-AF65-F5344CB8AC3E}">
        <p14:creationId xmlns:p14="http://schemas.microsoft.com/office/powerpoint/2010/main" val="472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259D76-6D2D-2A9F-E803-45D8DF11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4145281" cy="1590592"/>
          </a:xfrm>
        </p:spPr>
        <p:txBody>
          <a:bodyPr>
            <a:normAutofit/>
          </a:bodyPr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2A6C1E1-528A-8622-4252-7DF7C8F541A5}"/>
              </a:ext>
            </a:extLst>
          </p:cNvPr>
          <p:cNvSpPr txBox="1">
            <a:spLocks/>
          </p:cNvSpPr>
          <p:nvPr/>
        </p:nvSpPr>
        <p:spPr>
          <a:xfrm>
            <a:off x="792479" y="1889223"/>
            <a:ext cx="3169921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tell us:</a:t>
            </a:r>
          </a:p>
          <a:p>
            <a:pPr lvl="1"/>
            <a:r>
              <a:rPr lang="en-US" dirty="0"/>
              <a:t>Your name, </a:t>
            </a:r>
          </a:p>
          <a:p>
            <a:pPr lvl="1"/>
            <a:r>
              <a:rPr lang="en-US" dirty="0"/>
              <a:t>Your organization</a:t>
            </a:r>
          </a:p>
          <a:p>
            <a:pPr lvl="1"/>
            <a:r>
              <a:rPr lang="en-US" dirty="0"/>
              <a:t>Why you are interested in vaccine codes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9F283-F431-DA97-46B6-6921EA394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167994"/>
              </p:ext>
            </p:extLst>
          </p:nvPr>
        </p:nvGraphicFramePr>
        <p:xfrm>
          <a:off x="4564382" y="268972"/>
          <a:ext cx="4145280" cy="483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203443243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1331199244"/>
                    </a:ext>
                  </a:extLst>
                </a:gridCol>
              </a:tblGrid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6870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Nathan Bunker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82183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SBB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635100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Tammy Seithel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7644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Myriam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4525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Eduardo Ballestero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544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Brittany Onye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19744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Gita Prabhakar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7237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Jeremy Rogers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9896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Dr Bryant Karras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71911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Jeff Goggin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88189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Timothee </a:t>
                      </a:r>
                      <a:r>
                        <a:rPr lang="en-US" sz="1600" dirty="0" err="1"/>
                        <a:t>Doulut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53562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7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16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097E-1626-1365-5C6D-F4028004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038D-9D12-AA25-B4B0-D8940B34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2"/>
            <a:ext cx="6042661" cy="4222017"/>
          </a:xfrm>
        </p:spPr>
        <p:txBody>
          <a:bodyPr/>
          <a:lstStyle/>
          <a:p>
            <a:r>
              <a:rPr lang="en-US" dirty="0"/>
              <a:t>Updates and Events</a:t>
            </a:r>
          </a:p>
          <a:p>
            <a:r>
              <a:rPr lang="en-US"/>
              <a:t>NUVA Training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5FDC4D-5C19-AABD-5F64-8DC944F4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55"/>
          <a:stretch>
            <a:fillRect/>
          </a:stretch>
        </p:blipFill>
        <p:spPr>
          <a:xfrm>
            <a:off x="7383780" y="0"/>
            <a:ext cx="480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9AF79-2AE8-3103-7E96-D045B7713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BA0E-8BDA-7E10-11F5-FB5CB36C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SNOMED CT Expo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50B0-AB71-E692-B27D-F7ED1C4A7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22-24 October 2025 – SNOMED CT Expo 2025 – Antwerp Belgium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3B17D-DA20-84BB-8345-2FA71903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3" y="2307484"/>
            <a:ext cx="10823237" cy="2424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87722-4504-D26C-448A-4141DAFD9F56}"/>
              </a:ext>
            </a:extLst>
          </p:cNvPr>
          <p:cNvSpPr txBox="1"/>
          <p:nvPr/>
        </p:nvSpPr>
        <p:spPr>
          <a:xfrm>
            <a:off x="6987540" y="53901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https://www.snomed.org/snomedct-expo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547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8288-AE80-FF17-9845-2777A9F9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Interoperability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9C27-1892-8396-2469-694FA16E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13-15 January – HL7 FHIR Connectathon Virtual</a:t>
            </a:r>
          </a:p>
          <a:p>
            <a:r>
              <a:rPr lang="en-US" dirty="0"/>
              <a:t>26-30 January – Working Group Meeting Virtual</a:t>
            </a:r>
          </a:p>
          <a:p>
            <a:r>
              <a:rPr lang="en-US" dirty="0"/>
              <a:t>March – IHE-Europe Connectathon – Brussels</a:t>
            </a:r>
          </a:p>
          <a:p>
            <a:r>
              <a:rPr lang="en-US" dirty="0"/>
              <a:t>9-12 March - HIMSS – IHE showcase (?) – Las Vegas </a:t>
            </a:r>
          </a:p>
          <a:p>
            <a:r>
              <a:rPr lang="en-US" dirty="0"/>
              <a:t>16-22 May – HL7 Connectathon and Working Group Meeting – SS Rotterdam Netherlands</a:t>
            </a:r>
          </a:p>
          <a:p>
            <a:r>
              <a:rPr lang="en-US" dirty="0"/>
              <a:t>15-18 June – FHIR </a:t>
            </a:r>
            <a:r>
              <a:rPr lang="en-US" dirty="0" err="1"/>
              <a:t>DevDays</a:t>
            </a:r>
            <a:r>
              <a:rPr lang="en-US" dirty="0"/>
              <a:t> – </a:t>
            </a:r>
            <a:r>
              <a:rPr lang="en-US" dirty="0" err="1"/>
              <a:t>Minneappolis</a:t>
            </a:r>
            <a:r>
              <a:rPr lang="en-US" dirty="0"/>
              <a:t> Minnesota</a:t>
            </a:r>
          </a:p>
          <a:p>
            <a:r>
              <a:rPr lang="en-US" dirty="0"/>
              <a:t>19-25 September – Working Group Meeting and HL7 FHIR Connectathon – Rockville Maryland</a:t>
            </a:r>
          </a:p>
        </p:txBody>
      </p:sp>
    </p:spTree>
    <p:extLst>
      <p:ext uri="{BB962C8B-B14F-4D97-AF65-F5344CB8AC3E}">
        <p14:creationId xmlns:p14="http://schemas.microsoft.com/office/powerpoint/2010/main" val="21616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05B6-00ED-30BC-178B-7E08D4D4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Focus Group (IFG)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24E7-0EBB-4FCA-9265-5BEDC08B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standards for immunizations</a:t>
            </a:r>
          </a:p>
          <a:p>
            <a:pPr lvl="1"/>
            <a:r>
              <a:rPr lang="en-US" dirty="0"/>
              <a:t>Fast Healthcare Interoperability Resources (FHIR)</a:t>
            </a:r>
          </a:p>
          <a:p>
            <a:r>
              <a:rPr lang="en-US" dirty="0"/>
              <a:t>Organized under the Public Health Work Group</a:t>
            </a:r>
          </a:p>
          <a:p>
            <a:pPr lvl="1"/>
            <a:r>
              <a:rPr lang="en-US" dirty="0"/>
              <a:t>Meeting every two weeks</a:t>
            </a:r>
          </a:p>
          <a:p>
            <a:pPr lvl="1"/>
            <a:r>
              <a:rPr lang="en-US" dirty="0"/>
              <a:t>Next meeting: Friday, November 21 at 11am US ET / 5pm Paris/Berlin time</a:t>
            </a:r>
          </a:p>
          <a:p>
            <a:r>
              <a:rPr lang="en-US" dirty="0"/>
              <a:t>Current topics</a:t>
            </a:r>
          </a:p>
          <a:p>
            <a:pPr lvl="1"/>
            <a:r>
              <a:rPr lang="en-US" dirty="0"/>
              <a:t>Immunization Decision Support + Health, Age, Lifestyle, Occupation (</a:t>
            </a:r>
            <a:r>
              <a:rPr lang="en-US" dirty="0" err="1"/>
              <a:t>ImmDS</a:t>
            </a:r>
            <a:r>
              <a:rPr lang="en-US" dirty="0"/>
              <a:t> + HALO)</a:t>
            </a:r>
          </a:p>
          <a:p>
            <a:pPr lvl="1"/>
            <a:r>
              <a:rPr lang="en-US" dirty="0"/>
              <a:t>Future standards for Immunizations</a:t>
            </a:r>
          </a:p>
        </p:txBody>
      </p:sp>
    </p:spTree>
    <p:extLst>
      <p:ext uri="{BB962C8B-B14F-4D97-AF65-F5344CB8AC3E}">
        <p14:creationId xmlns:p14="http://schemas.microsoft.com/office/powerpoint/2010/main" val="299711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3BFE-6474-C255-829B-A88E3710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Project #1</a:t>
            </a:r>
          </a:p>
        </p:txBody>
      </p:sp>
      <p:pic>
        <p:nvPicPr>
          <p:cNvPr id="1026" name="Picture 2" descr="Telecom Nancy - Wikipedia">
            <a:extLst>
              <a:ext uri="{FF2B5EF4-FFF2-40B4-BE49-F238E27FC236}">
                <a16:creationId xmlns:a16="http://schemas.microsoft.com/office/drawing/2014/main" id="{CCD5EFBC-E360-048C-3977-A5B864F0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5" y="267653"/>
            <a:ext cx="31432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274AFA-33FC-BA66-8C49-54EF14597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project Oct – Feb</a:t>
            </a:r>
          </a:p>
          <a:p>
            <a:pPr lvl="1"/>
            <a:r>
              <a:rPr lang="en-US" dirty="0"/>
              <a:t>Sponsored by National Institute of Standards</a:t>
            </a:r>
          </a:p>
          <a:p>
            <a:pPr lvl="1"/>
            <a:r>
              <a:rPr lang="en-US" dirty="0"/>
              <a:t>Three students assigned from Telecom Nancy</a:t>
            </a:r>
          </a:p>
          <a:p>
            <a:pPr lvl="1"/>
            <a:r>
              <a:rPr lang="en-US" dirty="0"/>
              <a:t>Focused on engineering and health sciences</a:t>
            </a:r>
          </a:p>
          <a:p>
            <a:pPr lvl="1"/>
            <a:r>
              <a:rPr lang="en-US" dirty="0"/>
              <a:t>Looking at how AI can help access NUVA resources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B2D9C3C-D45E-691B-12BD-FECE9899F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0640" y="2299335"/>
            <a:ext cx="3076574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9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D137-CA6C-A7FA-50A1-E1D0A8B3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Project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CCB21-1CAC-2A1D-0D6A-B409E73A4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discussions with the University California (UC) system</a:t>
            </a:r>
          </a:p>
          <a:p>
            <a:pPr lvl="1"/>
            <a:r>
              <a:rPr lang="en-US" dirty="0"/>
              <a:t>Graduate students who intern with the school need projects</a:t>
            </a:r>
          </a:p>
          <a:p>
            <a:pPr lvl="1"/>
            <a:r>
              <a:rPr lang="en-US" dirty="0"/>
              <a:t>Looking for them to support country interviews</a:t>
            </a:r>
          </a:p>
          <a:p>
            <a:r>
              <a:rPr lang="en-US" dirty="0"/>
              <a:t>Country interviews</a:t>
            </a:r>
          </a:p>
          <a:p>
            <a:pPr lvl="1"/>
            <a:r>
              <a:rPr lang="en-US" b="1" dirty="0"/>
              <a:t>Desk research</a:t>
            </a:r>
            <a:r>
              <a:rPr lang="en-US" dirty="0"/>
              <a:t>: develop brief on state of immunization data management in a country</a:t>
            </a:r>
          </a:p>
          <a:p>
            <a:pPr lvl="1"/>
            <a:r>
              <a:rPr lang="en-US" b="1" dirty="0"/>
              <a:t>Interview</a:t>
            </a:r>
            <a:r>
              <a:rPr lang="en-US" dirty="0"/>
              <a:t>: connect to experts in the country to confirm high level information</a:t>
            </a:r>
          </a:p>
          <a:p>
            <a:pPr lvl="1"/>
            <a:r>
              <a:rPr lang="en-US" b="1" dirty="0"/>
              <a:t>Presentation</a:t>
            </a:r>
            <a:r>
              <a:rPr lang="en-US" dirty="0"/>
              <a:t>: present what is found in meetings, invite participation in IVC and IFG</a:t>
            </a:r>
          </a:p>
          <a:p>
            <a:pPr lvl="1"/>
            <a:r>
              <a:rPr lang="en-US" b="1" dirty="0"/>
              <a:t>Publish</a:t>
            </a:r>
            <a:r>
              <a:rPr lang="en-US" dirty="0"/>
              <a:t>: short brief on publicly available information that has been verified to be accurate</a:t>
            </a:r>
          </a:p>
        </p:txBody>
      </p:sp>
    </p:spTree>
    <p:extLst>
      <p:ext uri="{BB962C8B-B14F-4D97-AF65-F5344CB8AC3E}">
        <p14:creationId xmlns:p14="http://schemas.microsoft.com/office/powerpoint/2010/main" val="369961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5FD9-A838-E6FF-A79C-E41CA3A3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4E69-07D5-1AA5-6DA1-7614415D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3"/>
            <a:ext cx="7810501" cy="3566160"/>
          </a:xfrm>
        </p:spPr>
        <p:txBody>
          <a:bodyPr/>
          <a:lstStyle/>
          <a:p>
            <a:r>
              <a:rPr lang="en-US" dirty="0"/>
              <a:t>The work you are doing is so important. </a:t>
            </a:r>
          </a:p>
          <a:p>
            <a:r>
              <a:rPr lang="en-US" dirty="0"/>
              <a:t>Thank you for taking time to help move this project forward. </a:t>
            </a:r>
          </a:p>
          <a:p>
            <a:r>
              <a:rPr lang="en-US" dirty="0"/>
              <a:t>Next Meeting</a:t>
            </a:r>
          </a:p>
          <a:p>
            <a:pPr lvl="1"/>
            <a:r>
              <a:rPr lang="en-US" dirty="0"/>
              <a:t>10 December 2025</a:t>
            </a:r>
          </a:p>
          <a:p>
            <a:pPr lvl="1"/>
            <a:r>
              <a:rPr lang="en-US" dirty="0"/>
              <a:t>Topics:</a:t>
            </a:r>
          </a:p>
          <a:p>
            <a:pPr lvl="2"/>
            <a:r>
              <a:rPr lang="en-US" dirty="0"/>
              <a:t>Mapping Information Sheets</a:t>
            </a:r>
          </a:p>
          <a:p>
            <a:pPr lvl="2"/>
            <a:r>
              <a:rPr lang="en-US" dirty="0"/>
              <a:t>Country </a:t>
            </a:r>
            <a:r>
              <a:rPr lang="en-US"/>
              <a:t>Interview Process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6312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679E763D-5218-C44E-8FDD-39C595A96E21}" vid="{CC479144-96A4-1E40-948C-52C9C1CC44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IVC</Template>
  <TotalTime>2169</TotalTime>
  <Words>382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Grandview Display</vt:lpstr>
      <vt:lpstr>Open Sans</vt:lpstr>
      <vt:lpstr>Roboto</vt:lpstr>
      <vt:lpstr>DashVTI</vt:lpstr>
      <vt:lpstr>International Vaccine Codes (IVC) Initiative</vt:lpstr>
      <vt:lpstr>Welcome and Introductions</vt:lpstr>
      <vt:lpstr>Agenda</vt:lpstr>
      <vt:lpstr>SNOMED CT Expo</vt:lpstr>
      <vt:lpstr>Upcoming Interoperability Meetings</vt:lpstr>
      <vt:lpstr>Immunization Focus Group (IFG)</vt:lpstr>
      <vt:lpstr>Student Project #1</vt:lpstr>
      <vt:lpstr>Student Project #2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Bunker</dc:creator>
  <cp:lastModifiedBy>Nathan Bunker</cp:lastModifiedBy>
  <cp:revision>41</cp:revision>
  <dcterms:created xsi:type="dcterms:W3CDTF">2025-05-02T13:42:20Z</dcterms:created>
  <dcterms:modified xsi:type="dcterms:W3CDTF">2025-11-12T16:08:55Z</dcterms:modified>
</cp:coreProperties>
</file>